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</p:sldMasterIdLst>
  <p:notesMasterIdLst>
    <p:notesMasterId r:id="rId35"/>
  </p:notesMasterIdLst>
  <p:sldIdLst>
    <p:sldId id="256" r:id="rId3"/>
    <p:sldId id="258" r:id="rId4"/>
    <p:sldId id="294" r:id="rId5"/>
    <p:sldId id="291" r:id="rId6"/>
    <p:sldId id="259" r:id="rId7"/>
    <p:sldId id="292" r:id="rId8"/>
    <p:sldId id="293" r:id="rId9"/>
    <p:sldId id="289" r:id="rId10"/>
    <p:sldId id="295" r:id="rId11"/>
    <p:sldId id="257" r:id="rId12"/>
    <p:sldId id="260" r:id="rId13"/>
    <p:sldId id="283" r:id="rId14"/>
    <p:sldId id="288" r:id="rId15"/>
    <p:sldId id="290" r:id="rId16"/>
    <p:sldId id="284" r:id="rId17"/>
    <p:sldId id="261" r:id="rId18"/>
    <p:sldId id="262" r:id="rId19"/>
    <p:sldId id="281" r:id="rId20"/>
    <p:sldId id="263" r:id="rId21"/>
    <p:sldId id="282" r:id="rId22"/>
    <p:sldId id="264" r:id="rId23"/>
    <p:sldId id="265" r:id="rId24"/>
    <p:sldId id="267" r:id="rId25"/>
    <p:sldId id="268" r:id="rId26"/>
    <p:sldId id="271" r:id="rId27"/>
    <p:sldId id="272" r:id="rId28"/>
    <p:sldId id="273" r:id="rId29"/>
    <p:sldId id="274" r:id="rId30"/>
    <p:sldId id="275" r:id="rId31"/>
    <p:sldId id="277" r:id="rId32"/>
    <p:sldId id="286" r:id="rId33"/>
    <p:sldId id="279" r:id="rId34"/>
  </p:sldIdLst>
  <p:sldSz cx="12192000" cy="6858000"/>
  <p:notesSz cx="7772400" cy="10058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198" autoAdjust="0"/>
  </p:normalViewPr>
  <p:slideViewPr>
    <p:cSldViewPr snapToGrid="0">
      <p:cViewPr varScale="1">
        <p:scale>
          <a:sx n="152" d="100"/>
          <a:sy n="152" d="100"/>
        </p:scale>
        <p:origin x="60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9C347-0B14-4D6C-8637-E4A1837CB927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A3A0B-EA11-47C8-B286-4B4DAB29F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152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effectLst/>
              </a:rPr>
              <a:t>1. </a:t>
            </a:r>
            <a:r>
              <a:rPr lang="zh-CN" altLang="en-US" b="1" dirty="0">
                <a:effectLst/>
              </a:rPr>
              <a:t>更广泛的行业应用</a:t>
            </a:r>
            <a:r>
              <a:rPr lang="zh-CN" altLang="en-US" dirty="0">
                <a:effectLst/>
              </a:rPr>
              <a:t>大模型将扩展到制造业、能源、物流等传统行业</a:t>
            </a:r>
          </a:p>
          <a:p>
            <a:pPr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为各行业提供高效的问题解决方案和决策支持</a:t>
            </a:r>
          </a:p>
          <a:p>
            <a:pPr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effectLst/>
              </a:rPr>
              <a:t>2. </a:t>
            </a:r>
            <a:r>
              <a:rPr lang="zh-CN" altLang="en-US" b="1" dirty="0">
                <a:effectLst/>
              </a:rPr>
              <a:t>多模态和跨模态学习</a:t>
            </a:r>
            <a:r>
              <a:rPr lang="zh-CN" altLang="en-US" dirty="0">
                <a:effectLst/>
              </a:rPr>
              <a:t>不再局限于单一领域（文本或图像）</a:t>
            </a:r>
          </a:p>
          <a:p>
            <a:pPr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能够处理和整合文本、图像、视频、声音等多种数据类型</a:t>
            </a:r>
          </a:p>
          <a:p>
            <a:pPr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提供更全面的</a:t>
            </a:r>
            <a:r>
              <a:rPr lang="en-US" altLang="zh-CN" dirty="0">
                <a:effectLst/>
              </a:rPr>
              <a:t>AI</a:t>
            </a:r>
            <a:r>
              <a:rPr lang="zh-CN" altLang="en-US" dirty="0">
                <a:effectLst/>
              </a:rPr>
              <a:t>应用体验</a:t>
            </a:r>
          </a:p>
          <a:p>
            <a:pPr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effectLst/>
              </a:rPr>
              <a:t>3. </a:t>
            </a:r>
            <a:r>
              <a:rPr lang="zh-CN" altLang="en-US" b="1" dirty="0">
                <a:effectLst/>
              </a:rPr>
              <a:t>个性化和适应性增强</a:t>
            </a:r>
            <a:r>
              <a:rPr lang="zh-CN" altLang="en-US" dirty="0">
                <a:effectLst/>
              </a:rPr>
              <a:t>更好地适应个体用户的具体需求</a:t>
            </a:r>
          </a:p>
          <a:p>
            <a:pPr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提供定制化服务，如教育和健康领域的个性化建议</a:t>
            </a:r>
          </a:p>
          <a:p>
            <a:pPr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effectLst/>
              </a:rPr>
              <a:t>4. </a:t>
            </a:r>
            <a:r>
              <a:rPr lang="zh-CN" altLang="en-US" b="1" dirty="0">
                <a:effectLst/>
              </a:rPr>
              <a:t>自主学习能力提升</a:t>
            </a:r>
            <a:r>
              <a:rPr lang="zh-CN" altLang="en-US" dirty="0">
                <a:effectLst/>
              </a:rPr>
              <a:t>拥有更强的自学能力</a:t>
            </a:r>
          </a:p>
          <a:p>
            <a:pPr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在交互和反馈中持续学习新模式和知识</a:t>
            </a:r>
          </a:p>
          <a:p>
            <a:pPr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减少对大规模标注数据的依赖</a:t>
            </a:r>
          </a:p>
          <a:p>
            <a:pPr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effectLst/>
              </a:rPr>
              <a:t>5. </a:t>
            </a:r>
            <a:r>
              <a:rPr lang="zh-CN" altLang="en-US" b="1" dirty="0">
                <a:effectLst/>
              </a:rPr>
              <a:t>更严格的伦理和安全控制</a:t>
            </a:r>
            <a:r>
              <a:rPr lang="zh-CN" altLang="en-US" dirty="0">
                <a:effectLst/>
              </a:rPr>
              <a:t>重视伦理、隐私和安全问题</a:t>
            </a:r>
          </a:p>
          <a:p>
            <a:pPr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确保模型的透明性、可解释性和公正性</a:t>
            </a:r>
          </a:p>
          <a:p>
            <a:pPr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加强数据保护</a:t>
            </a:r>
          </a:p>
          <a:p>
            <a:pPr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effectLst/>
              </a:rPr>
              <a:t>6. </a:t>
            </a:r>
            <a:r>
              <a:rPr lang="zh-CN" altLang="en-US" b="1" dirty="0">
                <a:effectLst/>
              </a:rPr>
              <a:t>开源和民主化的</a:t>
            </a:r>
            <a:r>
              <a:rPr lang="en-US" altLang="zh-CN" b="1" dirty="0">
                <a:effectLst/>
              </a:rPr>
              <a:t>AI</a:t>
            </a:r>
            <a:r>
              <a:rPr lang="zh-CN" altLang="en-US" b="1" dirty="0">
                <a:effectLst/>
              </a:rPr>
              <a:t>技术</a:t>
            </a:r>
            <a:r>
              <a:rPr lang="zh-CN" altLang="en-US" dirty="0">
                <a:effectLst/>
              </a:rPr>
              <a:t>促进技术的民主化发展</a:t>
            </a:r>
          </a:p>
          <a:p>
            <a:pPr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更多机构开源模型和技术</a:t>
            </a:r>
          </a:p>
          <a:p>
            <a:pPr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推动全球技术共享和创新</a:t>
            </a:r>
          </a:p>
          <a:p>
            <a:pPr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effectLst/>
              </a:rPr>
              <a:t>7. </a:t>
            </a:r>
            <a:r>
              <a:rPr lang="zh-CN" altLang="en-US" b="1" dirty="0">
                <a:effectLst/>
              </a:rPr>
              <a:t>能源效率和可持续性</a:t>
            </a:r>
            <a:r>
              <a:rPr lang="zh-CN" altLang="en-US" dirty="0">
                <a:effectLst/>
              </a:rPr>
              <a:t>关注训练大模型的能源消耗问题</a:t>
            </a:r>
          </a:p>
          <a:p>
            <a:pPr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提高模型能效，减少碳足迹</a:t>
            </a:r>
          </a:p>
          <a:p>
            <a:pPr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支持可持续发展目标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4A3A0B-EA11-47C8-B286-4B4DAB29F3E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0820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A3A0B-EA11-47C8-B286-4B4DAB29F3E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51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站视频</a:t>
            </a:r>
            <a:r>
              <a:rPr lang="en-US" altLang="zh-CN" dirty="0"/>
              <a:t>-</a:t>
            </a:r>
            <a:r>
              <a:rPr lang="en-US" altLang="zh-CN" dirty="0" err="1"/>
              <a:t>alphago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https://www.bilibili.com/video/BV13x411x7kY/?spm_id_from=333.337.search-card.all.click&amp;vd_source=81a8a623b95103ff48859dbaa93c4da5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A3A0B-EA11-47C8-B286-4B4DAB29F3E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477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A3A0B-EA11-47C8-B286-4B4DAB29F3E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048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A3A0B-EA11-47C8-B286-4B4DAB29F3E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668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A3A0B-EA11-47C8-B286-4B4DAB29F3E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69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A3A0B-EA11-47C8-B286-4B4DAB29F3E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004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6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 hasCustomPrompt="1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 hasCustomPrompt="1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 hasCustomPrompt="1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 hasCustomPrompt="1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002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5613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378245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1828440" y="904680"/>
            <a:ext cx="8534880" cy="1143360"/>
          </a:xfrm>
          <a:custGeom>
            <a:avLst/>
            <a:gdLst/>
            <a:ahLst/>
            <a:cxnLst/>
            <a:rect l="0" t="0" r="r" b="b"/>
            <a:pathLst>
              <a:path w="23708" h="3176">
                <a:moveTo>
                  <a:pt x="0" y="2753"/>
                </a:moveTo>
                <a:lnTo>
                  <a:pt x="0" y="423"/>
                </a:lnTo>
                <a:cubicBezTo>
                  <a:pt x="0" y="396"/>
                  <a:pt x="3" y="368"/>
                  <a:pt x="9" y="341"/>
                </a:cubicBezTo>
                <a:cubicBezTo>
                  <a:pt x="14" y="314"/>
                  <a:pt x="22" y="287"/>
                  <a:pt x="33" y="261"/>
                </a:cubicBezTo>
                <a:cubicBezTo>
                  <a:pt x="43" y="236"/>
                  <a:pt x="56" y="211"/>
                  <a:pt x="72" y="188"/>
                </a:cubicBezTo>
                <a:cubicBezTo>
                  <a:pt x="87" y="165"/>
                  <a:pt x="105" y="144"/>
                  <a:pt x="124" y="124"/>
                </a:cubicBezTo>
                <a:cubicBezTo>
                  <a:pt x="144" y="104"/>
                  <a:pt x="166" y="87"/>
                  <a:pt x="189" y="71"/>
                </a:cubicBezTo>
                <a:cubicBezTo>
                  <a:pt x="212" y="56"/>
                  <a:pt x="236" y="43"/>
                  <a:pt x="262" y="32"/>
                </a:cubicBezTo>
                <a:cubicBezTo>
                  <a:pt x="288" y="22"/>
                  <a:pt x="314" y="14"/>
                  <a:pt x="341" y="8"/>
                </a:cubicBezTo>
                <a:cubicBezTo>
                  <a:pt x="369" y="3"/>
                  <a:pt x="396" y="0"/>
                  <a:pt x="424" y="0"/>
                </a:cubicBezTo>
                <a:lnTo>
                  <a:pt x="23285" y="0"/>
                </a:lnTo>
                <a:cubicBezTo>
                  <a:pt x="23313" y="0"/>
                  <a:pt x="23340" y="3"/>
                  <a:pt x="23367" y="8"/>
                </a:cubicBezTo>
                <a:cubicBezTo>
                  <a:pt x="23395" y="14"/>
                  <a:pt x="23421" y="22"/>
                  <a:pt x="23447" y="32"/>
                </a:cubicBezTo>
                <a:cubicBezTo>
                  <a:pt x="23473" y="43"/>
                  <a:pt x="23497" y="56"/>
                  <a:pt x="23520" y="71"/>
                </a:cubicBezTo>
                <a:cubicBezTo>
                  <a:pt x="23543" y="87"/>
                  <a:pt x="23565" y="104"/>
                  <a:pt x="23584" y="124"/>
                </a:cubicBezTo>
                <a:cubicBezTo>
                  <a:pt x="23604" y="144"/>
                  <a:pt x="23621" y="165"/>
                  <a:pt x="23637" y="188"/>
                </a:cubicBezTo>
                <a:cubicBezTo>
                  <a:pt x="23652" y="211"/>
                  <a:pt x="23665" y="236"/>
                  <a:pt x="23676" y="261"/>
                </a:cubicBezTo>
                <a:cubicBezTo>
                  <a:pt x="23687" y="287"/>
                  <a:pt x="23695" y="314"/>
                  <a:pt x="23700" y="341"/>
                </a:cubicBezTo>
                <a:cubicBezTo>
                  <a:pt x="23705" y="368"/>
                  <a:pt x="23708" y="396"/>
                  <a:pt x="23708" y="423"/>
                </a:cubicBezTo>
                <a:lnTo>
                  <a:pt x="23708" y="2753"/>
                </a:lnTo>
                <a:cubicBezTo>
                  <a:pt x="23708" y="2781"/>
                  <a:pt x="23705" y="2808"/>
                  <a:pt x="23700" y="2835"/>
                </a:cubicBezTo>
                <a:cubicBezTo>
                  <a:pt x="23695" y="2863"/>
                  <a:pt x="23687" y="2889"/>
                  <a:pt x="23676" y="2915"/>
                </a:cubicBezTo>
                <a:cubicBezTo>
                  <a:pt x="23665" y="2940"/>
                  <a:pt x="23652" y="2965"/>
                  <a:pt x="23637" y="2988"/>
                </a:cubicBezTo>
                <a:cubicBezTo>
                  <a:pt x="23621" y="3011"/>
                  <a:pt x="23604" y="3032"/>
                  <a:pt x="23584" y="3052"/>
                </a:cubicBezTo>
                <a:cubicBezTo>
                  <a:pt x="23565" y="3072"/>
                  <a:pt x="23543" y="3089"/>
                  <a:pt x="23520" y="3105"/>
                </a:cubicBezTo>
                <a:cubicBezTo>
                  <a:pt x="23497" y="3120"/>
                  <a:pt x="23473" y="3133"/>
                  <a:pt x="23447" y="3144"/>
                </a:cubicBezTo>
                <a:cubicBezTo>
                  <a:pt x="23421" y="3154"/>
                  <a:pt x="23395" y="3162"/>
                  <a:pt x="23367" y="3168"/>
                </a:cubicBezTo>
                <a:cubicBezTo>
                  <a:pt x="23340" y="3173"/>
                  <a:pt x="23313" y="3176"/>
                  <a:pt x="23285" y="3176"/>
                </a:cubicBezTo>
                <a:lnTo>
                  <a:pt x="424" y="3176"/>
                </a:lnTo>
                <a:cubicBezTo>
                  <a:pt x="396" y="3176"/>
                  <a:pt x="369" y="3173"/>
                  <a:pt x="341" y="3168"/>
                </a:cubicBezTo>
                <a:cubicBezTo>
                  <a:pt x="314" y="3162"/>
                  <a:pt x="288" y="3154"/>
                  <a:pt x="262" y="3144"/>
                </a:cubicBezTo>
                <a:cubicBezTo>
                  <a:pt x="236" y="3133"/>
                  <a:pt x="212" y="3120"/>
                  <a:pt x="189" y="3105"/>
                </a:cubicBezTo>
                <a:cubicBezTo>
                  <a:pt x="166" y="3089"/>
                  <a:pt x="144" y="3072"/>
                  <a:pt x="124" y="3052"/>
                </a:cubicBezTo>
                <a:cubicBezTo>
                  <a:pt x="105" y="3032"/>
                  <a:pt x="87" y="3011"/>
                  <a:pt x="72" y="2988"/>
                </a:cubicBezTo>
                <a:cubicBezTo>
                  <a:pt x="56" y="2965"/>
                  <a:pt x="43" y="2940"/>
                  <a:pt x="33" y="2915"/>
                </a:cubicBezTo>
                <a:cubicBezTo>
                  <a:pt x="22" y="2889"/>
                  <a:pt x="14" y="2863"/>
                  <a:pt x="9" y="2835"/>
                </a:cubicBezTo>
                <a:cubicBezTo>
                  <a:pt x="3" y="2808"/>
                  <a:pt x="0" y="2781"/>
                  <a:pt x="0" y="2753"/>
                </a:cubicBez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 dirty="0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37360" y="1221480"/>
            <a:ext cx="483120" cy="5061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3600" b="0" u="none" strike="noStrike">
                <a:solidFill>
                  <a:srgbClr val="FFFFFF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AI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42800" y="1204560"/>
            <a:ext cx="1647000" cy="532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3600" b="0" u="none" strike="noStrike" dirty="0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算法⼊⻔指南</a:t>
            </a:r>
            <a:endParaRPr lang="en-US" sz="36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21327" y="3422708"/>
            <a:ext cx="807913" cy="32316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100" b="1" u="none" strike="noStrike" dirty="0">
                <a:solidFill>
                  <a:srgbClr val="1F2937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杨⽼师</a:t>
            </a:r>
            <a:endParaRPr lang="en-US" sz="2100" b="1" u="none" strike="noStrike" dirty="0"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438777" y="4001154"/>
            <a:ext cx="1356140" cy="32316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altLang="zh-CN" sz="21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2025</a:t>
            </a:r>
            <a:r>
              <a:rPr lang="zh-CN" sz="21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年</a:t>
            </a:r>
            <a:r>
              <a:rPr lang="en-US" altLang="zh-CN" sz="2100" dirty="0">
                <a:solidFill>
                  <a:srgbClr val="1F2937"/>
                </a:solidFill>
                <a:latin typeface="NotoSansCJKsc"/>
                <a:ea typeface="NotoSansCJKsc"/>
              </a:rPr>
              <a:t>12</a:t>
            </a:r>
            <a:r>
              <a:rPr lang="zh-CN" altLang="en-US" sz="21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月</a:t>
            </a:r>
            <a:endParaRPr lang="en-US" sz="21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E6C2961-5021-675A-851D-E9561283DC5C}"/>
              </a:ext>
            </a:extLst>
          </p:cNvPr>
          <p:cNvSpPr txBox="1"/>
          <p:nvPr/>
        </p:nvSpPr>
        <p:spPr>
          <a:xfrm>
            <a:off x="9293959" y="1173642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 33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5" name="任意多边形 34"/>
          <p:cNvSpPr/>
          <p:nvPr/>
        </p:nvSpPr>
        <p:spPr>
          <a:xfrm>
            <a:off x="152280" y="152280"/>
            <a:ext cx="11887560" cy="6705720"/>
          </a:xfrm>
          <a:custGeom>
            <a:avLst/>
            <a:gdLst/>
            <a:ahLst/>
            <a:cxnLst/>
            <a:rect l="0" t="0" r="r" b="b"/>
            <a:pathLst>
              <a:path w="33021" h="18627">
                <a:moveTo>
                  <a:pt x="0" y="0"/>
                </a:moveTo>
                <a:lnTo>
                  <a:pt x="33021" y="0"/>
                </a:lnTo>
                <a:lnTo>
                  <a:pt x="33021" y="18627"/>
                </a:lnTo>
                <a:lnTo>
                  <a:pt x="0" y="186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6" name="任意多边形 35"/>
          <p:cNvSpPr/>
          <p:nvPr/>
        </p:nvSpPr>
        <p:spPr>
          <a:xfrm>
            <a:off x="152280" y="152280"/>
            <a:ext cx="11887560" cy="962280"/>
          </a:xfrm>
          <a:custGeom>
            <a:avLst/>
            <a:gdLst/>
            <a:ahLst/>
            <a:cxnLst/>
            <a:rect l="0" t="0" r="r" b="b"/>
            <a:pathLst>
              <a:path w="33021" h="2673">
                <a:moveTo>
                  <a:pt x="0" y="0"/>
                </a:moveTo>
                <a:lnTo>
                  <a:pt x="33021" y="0"/>
                </a:lnTo>
                <a:lnTo>
                  <a:pt x="33021" y="2673"/>
                </a:lnTo>
                <a:lnTo>
                  <a:pt x="0" y="2673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152220" y="1140335"/>
            <a:ext cx="11887560" cy="5486760"/>
          </a:xfrm>
          <a:custGeom>
            <a:avLst/>
            <a:gdLst/>
            <a:ahLst/>
            <a:cxnLst/>
            <a:rect l="0" t="0" r="r" b="b"/>
            <a:pathLst>
              <a:path w="33021" h="15241">
                <a:moveTo>
                  <a:pt x="0" y="0"/>
                </a:moveTo>
                <a:lnTo>
                  <a:pt x="33021" y="0"/>
                </a:lnTo>
                <a:lnTo>
                  <a:pt x="33021" y="15241"/>
                </a:lnTo>
                <a:lnTo>
                  <a:pt x="0" y="152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09480" y="390600"/>
            <a:ext cx="959040" cy="465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315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课程⽬录</a:t>
            </a:r>
            <a:endParaRPr lang="en-US" sz="31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371600" y="1473840"/>
            <a:ext cx="68652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80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课程导⼊：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514600" y="1482120"/>
            <a:ext cx="24192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2630A5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AI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755800" y="1473840"/>
            <a:ext cx="82368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80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算法⼊⻔指南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371600" y="2083320"/>
            <a:ext cx="68652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80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为什么学习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514600" y="2091960"/>
            <a:ext cx="24192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2630A5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AI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755800" y="2083320"/>
            <a:ext cx="41220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80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算法？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371600" y="2693160"/>
            <a:ext cx="96084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80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课程学习路径图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371600" y="3310920"/>
            <a:ext cx="24192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2630A5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AI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612800" y="3302640"/>
            <a:ext cx="150984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80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发展简史：从概念到爆发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71600" y="3912120"/>
            <a:ext cx="27504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80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三次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828800" y="3920760"/>
            <a:ext cx="24192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2630A5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AI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070000" y="3912120"/>
            <a:ext cx="82368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80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浪潮对⽐分析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371600" y="4521960"/>
            <a:ext cx="109800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80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突破性技术案例：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200400" y="4530240"/>
            <a:ext cx="83880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2630A5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AlphaGo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038480" y="4521960"/>
            <a:ext cx="54936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80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深度解析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371600" y="5131440"/>
            <a:ext cx="27504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80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当代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828800" y="5139720"/>
            <a:ext cx="24192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2630A5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AI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070000" y="5131440"/>
            <a:ext cx="82368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80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产业⽣态图谱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371600" y="5749560"/>
            <a:ext cx="43272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2630A5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NLP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803600" y="5740920"/>
            <a:ext cx="137268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80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基础：让机器理解语⾔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70" name="图片 69"/>
          <p:cNvPicPr/>
          <p:nvPr/>
        </p:nvPicPr>
        <p:blipFill>
          <a:blip r:embed="rId2"/>
          <a:stretch>
            <a:fillRect/>
          </a:stretch>
        </p:blipFill>
        <p:spPr>
          <a:xfrm>
            <a:off x="762120" y="1419120"/>
            <a:ext cx="380520" cy="380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" name="文本框 70"/>
          <p:cNvSpPr txBox="1"/>
          <p:nvPr/>
        </p:nvSpPr>
        <p:spPr>
          <a:xfrm>
            <a:off x="905040" y="1506600"/>
            <a:ext cx="190080" cy="21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1" u="none" strike="noStrike">
                <a:solidFill>
                  <a:srgbClr val="FFFFFF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1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72" name="图片 71"/>
          <p:cNvPicPr/>
          <p:nvPr/>
        </p:nvPicPr>
        <p:blipFill>
          <a:blip r:embed="rId2"/>
          <a:stretch>
            <a:fillRect/>
          </a:stretch>
        </p:blipFill>
        <p:spPr>
          <a:xfrm>
            <a:off x="762120" y="2028960"/>
            <a:ext cx="380520" cy="380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" name="文本框 72"/>
          <p:cNvSpPr txBox="1"/>
          <p:nvPr/>
        </p:nvSpPr>
        <p:spPr>
          <a:xfrm>
            <a:off x="905040" y="2116440"/>
            <a:ext cx="190080" cy="21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1" u="none" strike="noStrike">
                <a:solidFill>
                  <a:srgbClr val="FFFFFF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2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74" name="图片 73"/>
          <p:cNvPicPr/>
          <p:nvPr/>
        </p:nvPicPr>
        <p:blipFill>
          <a:blip r:embed="rId2"/>
          <a:stretch>
            <a:fillRect/>
          </a:stretch>
        </p:blipFill>
        <p:spPr>
          <a:xfrm>
            <a:off x="762120" y="2638440"/>
            <a:ext cx="380520" cy="380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5" name="文本框 74"/>
          <p:cNvSpPr txBox="1"/>
          <p:nvPr/>
        </p:nvSpPr>
        <p:spPr>
          <a:xfrm>
            <a:off x="905040" y="2725920"/>
            <a:ext cx="190080" cy="21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1" u="none" strike="noStrike">
                <a:solidFill>
                  <a:srgbClr val="FFFFFF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3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76" name="图片 75"/>
          <p:cNvPicPr/>
          <p:nvPr/>
        </p:nvPicPr>
        <p:blipFill>
          <a:blip r:embed="rId2"/>
          <a:stretch>
            <a:fillRect/>
          </a:stretch>
        </p:blipFill>
        <p:spPr>
          <a:xfrm>
            <a:off x="762120" y="3247920"/>
            <a:ext cx="380520" cy="380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" name="文本框 76"/>
          <p:cNvSpPr txBox="1"/>
          <p:nvPr/>
        </p:nvSpPr>
        <p:spPr>
          <a:xfrm>
            <a:off x="905040" y="3335400"/>
            <a:ext cx="190080" cy="21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1" u="none" strike="noStrike">
                <a:solidFill>
                  <a:srgbClr val="FFFFFF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4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78" name="图片 77"/>
          <p:cNvPicPr/>
          <p:nvPr/>
        </p:nvPicPr>
        <p:blipFill>
          <a:blip r:embed="rId2"/>
          <a:stretch>
            <a:fillRect/>
          </a:stretch>
        </p:blipFill>
        <p:spPr>
          <a:xfrm>
            <a:off x="762120" y="3857760"/>
            <a:ext cx="380520" cy="380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9" name="文本框 78"/>
          <p:cNvSpPr txBox="1"/>
          <p:nvPr/>
        </p:nvSpPr>
        <p:spPr>
          <a:xfrm>
            <a:off x="905040" y="3945240"/>
            <a:ext cx="190080" cy="21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1" u="none" strike="noStrike">
                <a:solidFill>
                  <a:srgbClr val="FFFFFF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5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80" name="图片 79"/>
          <p:cNvPicPr/>
          <p:nvPr/>
        </p:nvPicPr>
        <p:blipFill>
          <a:blip r:embed="rId2"/>
          <a:stretch>
            <a:fillRect/>
          </a:stretch>
        </p:blipFill>
        <p:spPr>
          <a:xfrm>
            <a:off x="762120" y="4467240"/>
            <a:ext cx="380520" cy="380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" name="文本框 80"/>
          <p:cNvSpPr txBox="1"/>
          <p:nvPr/>
        </p:nvSpPr>
        <p:spPr>
          <a:xfrm>
            <a:off x="905040" y="4554720"/>
            <a:ext cx="190080" cy="21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1" u="none" strike="noStrike">
                <a:solidFill>
                  <a:srgbClr val="FFFFFF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6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82" name="图片 81"/>
          <p:cNvPicPr/>
          <p:nvPr/>
        </p:nvPicPr>
        <p:blipFill>
          <a:blip r:embed="rId2"/>
          <a:stretch>
            <a:fillRect/>
          </a:stretch>
        </p:blipFill>
        <p:spPr>
          <a:xfrm>
            <a:off x="762120" y="5076720"/>
            <a:ext cx="380520" cy="380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" name="文本框 82"/>
          <p:cNvSpPr txBox="1"/>
          <p:nvPr/>
        </p:nvSpPr>
        <p:spPr>
          <a:xfrm>
            <a:off x="905040" y="5164200"/>
            <a:ext cx="190080" cy="21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1" u="none" strike="noStrike">
                <a:solidFill>
                  <a:srgbClr val="FFFFFF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7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84" name="图片 83"/>
          <p:cNvPicPr/>
          <p:nvPr/>
        </p:nvPicPr>
        <p:blipFill>
          <a:blip r:embed="rId2"/>
          <a:stretch>
            <a:fillRect/>
          </a:stretch>
        </p:blipFill>
        <p:spPr>
          <a:xfrm>
            <a:off x="762120" y="5686560"/>
            <a:ext cx="380520" cy="380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" name="文本框 84"/>
          <p:cNvSpPr txBox="1"/>
          <p:nvPr/>
        </p:nvSpPr>
        <p:spPr>
          <a:xfrm>
            <a:off x="905040" y="5774040"/>
            <a:ext cx="190080" cy="21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1" u="none" strike="noStrike">
                <a:solidFill>
                  <a:srgbClr val="FFFFFF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8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DD047E-DEF6-54C8-F7B3-3F2E39604307}"/>
              </a:ext>
            </a:extLst>
          </p:cNvPr>
          <p:cNvSpPr txBox="1"/>
          <p:nvPr/>
        </p:nvSpPr>
        <p:spPr>
          <a:xfrm>
            <a:off x="10883265" y="327801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任意多边形 23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9" name="任意多边形 238"/>
          <p:cNvSpPr/>
          <p:nvPr/>
        </p:nvSpPr>
        <p:spPr>
          <a:xfrm>
            <a:off x="152280" y="147960"/>
            <a:ext cx="11887560" cy="6710040"/>
          </a:xfrm>
          <a:custGeom>
            <a:avLst/>
            <a:gdLst/>
            <a:ahLst/>
            <a:cxnLst/>
            <a:rect l="0" t="0" r="r" b="b"/>
            <a:pathLst>
              <a:path w="33021" h="18639">
                <a:moveTo>
                  <a:pt x="0" y="0"/>
                </a:moveTo>
                <a:lnTo>
                  <a:pt x="33021" y="0"/>
                </a:lnTo>
                <a:lnTo>
                  <a:pt x="33021" y="18639"/>
                </a:lnTo>
                <a:lnTo>
                  <a:pt x="0" y="186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0" name="任意多边形 239"/>
          <p:cNvSpPr/>
          <p:nvPr/>
        </p:nvSpPr>
        <p:spPr>
          <a:xfrm>
            <a:off x="152280" y="147960"/>
            <a:ext cx="11887560" cy="936360"/>
          </a:xfrm>
          <a:custGeom>
            <a:avLst/>
            <a:gdLst/>
            <a:ahLst/>
            <a:cxnLst/>
            <a:rect l="0" t="0" r="r" b="b"/>
            <a:pathLst>
              <a:path w="33021" h="2601">
                <a:moveTo>
                  <a:pt x="0" y="0"/>
                </a:moveTo>
                <a:lnTo>
                  <a:pt x="33021" y="0"/>
                </a:lnTo>
                <a:lnTo>
                  <a:pt x="33021" y="2601"/>
                </a:lnTo>
                <a:lnTo>
                  <a:pt x="0" y="2601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609480" y="394560"/>
            <a:ext cx="423720" cy="4302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3060" b="0" u="none" strike="noStrike">
                <a:solidFill>
                  <a:srgbClr val="FFFFFF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AI</a:t>
            </a:r>
            <a:endParaRPr lang="en-US" sz="30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2" name="任意多边形 241"/>
          <p:cNvSpPr/>
          <p:nvPr/>
        </p:nvSpPr>
        <p:spPr>
          <a:xfrm>
            <a:off x="152280" y="1083960"/>
            <a:ext cx="11887560" cy="5523840"/>
          </a:xfrm>
          <a:custGeom>
            <a:avLst/>
            <a:gdLst/>
            <a:ahLst/>
            <a:cxnLst/>
            <a:rect l="0" t="0" r="r" b="b"/>
            <a:pathLst>
              <a:path w="33021" h="15344">
                <a:moveTo>
                  <a:pt x="0" y="0"/>
                </a:moveTo>
                <a:lnTo>
                  <a:pt x="33021" y="0"/>
                </a:lnTo>
                <a:lnTo>
                  <a:pt x="33021" y="15344"/>
                </a:lnTo>
                <a:lnTo>
                  <a:pt x="0" y="15344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3" name="文本框 242"/>
          <p:cNvSpPr txBox="1"/>
          <p:nvPr/>
        </p:nvSpPr>
        <p:spPr>
          <a:xfrm>
            <a:off x="1051560" y="380160"/>
            <a:ext cx="2646360" cy="452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306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发展简史：从概念到爆发</a:t>
            </a:r>
            <a:endParaRPr lang="en-US" sz="30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4" name="文本框 243"/>
          <p:cNvSpPr txBox="1"/>
          <p:nvPr/>
        </p:nvSpPr>
        <p:spPr>
          <a:xfrm>
            <a:off x="609480" y="1423800"/>
            <a:ext cx="457920" cy="24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750" b="1" u="none" strike="noStrike">
                <a:solidFill>
                  <a:srgbClr val="2630A5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1956</a:t>
            </a:r>
            <a:endParaRPr lang="en-US" sz="17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1066680" y="1415520"/>
            <a:ext cx="1098000" cy="25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75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年：达特茅斯会议</a:t>
            </a:r>
            <a:endParaRPr lang="en-US" sz="17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609480" y="1829880"/>
            <a:ext cx="229320" cy="216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6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约翰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990720" y="1836720"/>
            <a:ext cx="190080" cy="206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6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·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1038240" y="1829880"/>
            <a:ext cx="3000821" cy="2246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6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⻨卡锡等科学家聚集达特茅斯，为期</a:t>
            </a:r>
            <a:endParaRPr lang="en-US" sz="146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4055150" y="1836720"/>
            <a:ext cx="190080" cy="206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60" b="0" u="none" strike="noStrike" dirty="0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2</a:t>
            </a:r>
            <a:endParaRPr lang="en-US" sz="146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4177617" y="1829880"/>
            <a:ext cx="686520" cy="216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6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个⽉的研讨⾸</a:t>
            </a:r>
            <a:endParaRPr lang="en-US" sz="146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609480" y="2126520"/>
            <a:ext cx="343800" cy="216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6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次提出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2" name="文本框 251"/>
          <p:cNvSpPr txBox="1"/>
          <p:nvPr/>
        </p:nvSpPr>
        <p:spPr>
          <a:xfrm>
            <a:off x="1181160" y="2133360"/>
            <a:ext cx="190080" cy="206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6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3" name="文本框 252"/>
          <p:cNvSpPr txBox="1"/>
          <p:nvPr/>
        </p:nvSpPr>
        <p:spPr>
          <a:xfrm>
            <a:off x="1258920" y="2126520"/>
            <a:ext cx="457920" cy="216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6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⼈⼯智能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4" name="文本框 253"/>
          <p:cNvSpPr txBox="1"/>
          <p:nvPr/>
        </p:nvSpPr>
        <p:spPr>
          <a:xfrm>
            <a:off x="2021040" y="2133360"/>
            <a:ext cx="190080" cy="206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6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5" name="文本框 254"/>
          <p:cNvSpPr txBox="1"/>
          <p:nvPr/>
        </p:nvSpPr>
        <p:spPr>
          <a:xfrm>
            <a:off x="2098800" y="2126520"/>
            <a:ext cx="572400" cy="216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6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概念，催⽣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6" name="文本框 255"/>
          <p:cNvSpPr txBox="1"/>
          <p:nvPr/>
        </p:nvSpPr>
        <p:spPr>
          <a:xfrm>
            <a:off x="3051000" y="2133360"/>
            <a:ext cx="201600" cy="206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6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AI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7" name="文本框 256"/>
          <p:cNvSpPr txBox="1"/>
          <p:nvPr/>
        </p:nvSpPr>
        <p:spPr>
          <a:xfrm>
            <a:off x="3252240" y="2126520"/>
            <a:ext cx="229320" cy="216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6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学科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8" name="文本框 257"/>
          <p:cNvSpPr txBox="1"/>
          <p:nvPr/>
        </p:nvSpPr>
        <p:spPr>
          <a:xfrm>
            <a:off x="609480" y="2656080"/>
            <a:ext cx="457920" cy="24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750" b="1" u="none" strike="noStrike">
                <a:solidFill>
                  <a:srgbClr val="2630A5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1980</a:t>
            </a:r>
            <a:endParaRPr lang="en-US" sz="17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9" name="文本框 258"/>
          <p:cNvSpPr txBox="1"/>
          <p:nvPr/>
        </p:nvSpPr>
        <p:spPr>
          <a:xfrm>
            <a:off x="1066680" y="2648160"/>
            <a:ext cx="1372680" cy="25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75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年代：专家系统⻩⾦期</a:t>
            </a:r>
            <a:endParaRPr lang="en-US" sz="17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0" name="文本框 259"/>
          <p:cNvSpPr txBox="1"/>
          <p:nvPr/>
        </p:nvSpPr>
        <p:spPr>
          <a:xfrm>
            <a:off x="838080" y="3069360"/>
            <a:ext cx="750240" cy="206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6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MYCIN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1" name="文本框 260"/>
          <p:cNvSpPr txBox="1"/>
          <p:nvPr/>
        </p:nvSpPr>
        <p:spPr>
          <a:xfrm>
            <a:off x="1587600" y="3062520"/>
            <a:ext cx="1944000" cy="216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6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系统：能诊断⾎液感染的医疗专家系统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2" name="文本框 261"/>
          <p:cNvSpPr txBox="1"/>
          <p:nvPr/>
        </p:nvSpPr>
        <p:spPr>
          <a:xfrm>
            <a:off x="838080" y="3439800"/>
            <a:ext cx="190080" cy="206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6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3" name="文本框 262"/>
          <p:cNvSpPr txBox="1"/>
          <p:nvPr/>
        </p:nvSpPr>
        <p:spPr>
          <a:xfrm>
            <a:off x="952560" y="3432960"/>
            <a:ext cx="2401560" cy="216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6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局限性：规则库维护困难，⽆法处理未预设情况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4" name="文本框 263"/>
          <p:cNvSpPr txBox="1"/>
          <p:nvPr/>
        </p:nvSpPr>
        <p:spPr>
          <a:xfrm>
            <a:off x="609480" y="3962880"/>
            <a:ext cx="457920" cy="24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750" b="1" u="none" strike="noStrike">
                <a:solidFill>
                  <a:srgbClr val="2630A5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2012</a:t>
            </a:r>
            <a:endParaRPr lang="en-US" sz="17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5" name="文本框 264"/>
          <p:cNvSpPr txBox="1"/>
          <p:nvPr/>
        </p:nvSpPr>
        <p:spPr>
          <a:xfrm>
            <a:off x="1066680" y="3954600"/>
            <a:ext cx="1098000" cy="25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75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年：深度学习突破</a:t>
            </a:r>
            <a:endParaRPr lang="en-US" sz="17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6" name="文本框 265"/>
          <p:cNvSpPr txBox="1"/>
          <p:nvPr/>
        </p:nvSpPr>
        <p:spPr>
          <a:xfrm>
            <a:off x="838080" y="4375800"/>
            <a:ext cx="760320" cy="206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6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AlexNet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7" name="文本框 266"/>
          <p:cNvSpPr txBox="1"/>
          <p:nvPr/>
        </p:nvSpPr>
        <p:spPr>
          <a:xfrm>
            <a:off x="1587240" y="4368960"/>
            <a:ext cx="190080" cy="216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6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在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8" name="文本框 267"/>
          <p:cNvSpPr txBox="1"/>
          <p:nvPr/>
        </p:nvSpPr>
        <p:spPr>
          <a:xfrm>
            <a:off x="1778040" y="4375800"/>
            <a:ext cx="751680" cy="206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6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ImageNet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9" name="文本框 268"/>
          <p:cNvSpPr txBox="1"/>
          <p:nvPr/>
        </p:nvSpPr>
        <p:spPr>
          <a:xfrm>
            <a:off x="2529000" y="4368960"/>
            <a:ext cx="915120" cy="216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6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竞赛中将错误率从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0" name="文本框 269"/>
          <p:cNvSpPr txBox="1"/>
          <p:nvPr/>
        </p:nvSpPr>
        <p:spPr>
          <a:xfrm>
            <a:off x="4052880" y="4375800"/>
            <a:ext cx="349920" cy="206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6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26%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1" name="文本框 270"/>
          <p:cNvSpPr txBox="1"/>
          <p:nvPr/>
        </p:nvSpPr>
        <p:spPr>
          <a:xfrm>
            <a:off x="4402080" y="4368960"/>
            <a:ext cx="229320" cy="216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6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降⾄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2" name="文本框 271"/>
          <p:cNvSpPr txBox="1"/>
          <p:nvPr/>
        </p:nvSpPr>
        <p:spPr>
          <a:xfrm>
            <a:off x="4782960" y="4375800"/>
            <a:ext cx="349920" cy="206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6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16%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3" name="文本框 272"/>
          <p:cNvSpPr txBox="1"/>
          <p:nvPr/>
        </p:nvSpPr>
        <p:spPr>
          <a:xfrm>
            <a:off x="838080" y="4746600"/>
            <a:ext cx="190080" cy="206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6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4" name="文本框 273"/>
          <p:cNvSpPr txBox="1"/>
          <p:nvPr/>
        </p:nvSpPr>
        <p:spPr>
          <a:xfrm>
            <a:off x="952560" y="4739760"/>
            <a:ext cx="572400" cy="216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6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关键技术：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5" name="文本框 274"/>
          <p:cNvSpPr txBox="1"/>
          <p:nvPr/>
        </p:nvSpPr>
        <p:spPr>
          <a:xfrm>
            <a:off x="1905120" y="4746600"/>
            <a:ext cx="381960" cy="206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6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GPU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6" name="文本框 275"/>
          <p:cNvSpPr txBox="1"/>
          <p:nvPr/>
        </p:nvSpPr>
        <p:spPr>
          <a:xfrm>
            <a:off x="2286000" y="4739760"/>
            <a:ext cx="457920" cy="216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6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加速计算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7" name="文本框 276"/>
          <p:cNvSpPr txBox="1"/>
          <p:nvPr/>
        </p:nvSpPr>
        <p:spPr>
          <a:xfrm>
            <a:off x="3048120" y="4746600"/>
            <a:ext cx="573840" cy="206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6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+ReLU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8" name="文本框 277"/>
          <p:cNvSpPr txBox="1"/>
          <p:nvPr/>
        </p:nvSpPr>
        <p:spPr>
          <a:xfrm>
            <a:off x="3621240" y="4739760"/>
            <a:ext cx="457920" cy="216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6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激活函数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9" name="文本框 278"/>
          <p:cNvSpPr txBox="1"/>
          <p:nvPr/>
        </p:nvSpPr>
        <p:spPr>
          <a:xfrm>
            <a:off x="609480" y="5269680"/>
            <a:ext cx="457920" cy="24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750" b="1" u="none" strike="noStrike">
                <a:solidFill>
                  <a:srgbClr val="2630A5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2022</a:t>
            </a:r>
            <a:endParaRPr lang="en-US" sz="17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0" name="文本框 279"/>
          <p:cNvSpPr txBox="1"/>
          <p:nvPr/>
        </p:nvSpPr>
        <p:spPr>
          <a:xfrm>
            <a:off x="1066680" y="5261400"/>
            <a:ext cx="1235520" cy="25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75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年：⼤语⾔模型⾰命</a:t>
            </a:r>
            <a:endParaRPr lang="en-US" sz="17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1" name="文本框 280"/>
          <p:cNvSpPr txBox="1"/>
          <p:nvPr/>
        </p:nvSpPr>
        <p:spPr>
          <a:xfrm>
            <a:off x="838080" y="5682600"/>
            <a:ext cx="834840" cy="206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6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ChatGPT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2" name="文本框 281"/>
          <p:cNvSpPr txBox="1"/>
          <p:nvPr/>
        </p:nvSpPr>
        <p:spPr>
          <a:xfrm>
            <a:off x="1672200" y="5675760"/>
            <a:ext cx="190080" cy="216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6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：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3" name="文本框 282"/>
          <p:cNvSpPr txBox="1"/>
          <p:nvPr/>
        </p:nvSpPr>
        <p:spPr>
          <a:xfrm>
            <a:off x="1862640" y="5682600"/>
            <a:ext cx="381600" cy="206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6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1750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4" name="文本框 283"/>
          <p:cNvSpPr txBox="1"/>
          <p:nvPr/>
        </p:nvSpPr>
        <p:spPr>
          <a:xfrm>
            <a:off x="2243520" y="5675760"/>
            <a:ext cx="1372680" cy="216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6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亿参数规模，实现涌现能⼒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5" name="文本框 284"/>
          <p:cNvSpPr txBox="1"/>
          <p:nvPr/>
        </p:nvSpPr>
        <p:spPr>
          <a:xfrm>
            <a:off x="838080" y="6053400"/>
            <a:ext cx="190080" cy="206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6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6" name="文本框 285"/>
          <p:cNvSpPr txBox="1"/>
          <p:nvPr/>
        </p:nvSpPr>
        <p:spPr>
          <a:xfrm>
            <a:off x="952560" y="6046560"/>
            <a:ext cx="343800" cy="216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6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标志：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7" name="文本框 286"/>
          <p:cNvSpPr txBox="1"/>
          <p:nvPr/>
        </p:nvSpPr>
        <p:spPr>
          <a:xfrm>
            <a:off x="1523880" y="6053400"/>
            <a:ext cx="201600" cy="206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6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AI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8" name="文本框 287"/>
          <p:cNvSpPr txBox="1"/>
          <p:nvPr/>
        </p:nvSpPr>
        <p:spPr>
          <a:xfrm>
            <a:off x="1725120" y="6046560"/>
            <a:ext cx="190080" cy="216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6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从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9" name="文本框 288"/>
          <p:cNvSpPr txBox="1"/>
          <p:nvPr/>
        </p:nvSpPr>
        <p:spPr>
          <a:xfrm>
            <a:off x="1915560" y="6053400"/>
            <a:ext cx="190080" cy="206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6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0" name="文本框 289"/>
          <p:cNvSpPr txBox="1"/>
          <p:nvPr/>
        </p:nvSpPr>
        <p:spPr>
          <a:xfrm>
            <a:off x="1993320" y="6046560"/>
            <a:ext cx="457920" cy="216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6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特定任务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1" name="文本框 290"/>
          <p:cNvSpPr txBox="1"/>
          <p:nvPr/>
        </p:nvSpPr>
        <p:spPr>
          <a:xfrm>
            <a:off x="2755440" y="6053400"/>
            <a:ext cx="190080" cy="206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6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2" name="文本框 291"/>
          <p:cNvSpPr txBox="1"/>
          <p:nvPr/>
        </p:nvSpPr>
        <p:spPr>
          <a:xfrm>
            <a:off x="2833200" y="6046560"/>
            <a:ext cx="229320" cy="216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6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⾛向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3" name="文本框 292"/>
          <p:cNvSpPr txBox="1"/>
          <p:nvPr/>
        </p:nvSpPr>
        <p:spPr>
          <a:xfrm>
            <a:off x="3214080" y="6053400"/>
            <a:ext cx="190080" cy="206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6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4" name="文本框 293"/>
          <p:cNvSpPr txBox="1"/>
          <p:nvPr/>
        </p:nvSpPr>
        <p:spPr>
          <a:xfrm>
            <a:off x="3291840" y="6046560"/>
            <a:ext cx="457920" cy="216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6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通⽤智能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5" name="文本框 294"/>
          <p:cNvSpPr txBox="1"/>
          <p:nvPr/>
        </p:nvSpPr>
        <p:spPr>
          <a:xfrm>
            <a:off x="4053960" y="6053400"/>
            <a:ext cx="190080" cy="206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6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6" name="任意多边形 295"/>
          <p:cNvSpPr/>
          <p:nvPr/>
        </p:nvSpPr>
        <p:spPr>
          <a:xfrm>
            <a:off x="6343560" y="2298240"/>
            <a:ext cx="4229280" cy="3095640"/>
          </a:xfrm>
          <a:custGeom>
            <a:avLst/>
            <a:gdLst/>
            <a:ahLst/>
            <a:cxnLst/>
            <a:rect l="0" t="0" r="r" b="b"/>
            <a:pathLst>
              <a:path w="11748" h="8599" fill="none">
                <a:moveTo>
                  <a:pt x="0" y="8445"/>
                </a:moveTo>
                <a:lnTo>
                  <a:pt x="0" y="154"/>
                </a:lnTo>
                <a:cubicBezTo>
                  <a:pt x="0" y="144"/>
                  <a:pt x="1" y="134"/>
                  <a:pt x="3" y="124"/>
                </a:cubicBezTo>
                <a:cubicBezTo>
                  <a:pt x="5" y="114"/>
                  <a:pt x="8" y="105"/>
                  <a:pt x="12" y="95"/>
                </a:cubicBezTo>
                <a:cubicBezTo>
                  <a:pt x="16" y="86"/>
                  <a:pt x="21" y="77"/>
                  <a:pt x="27" y="68"/>
                </a:cubicBezTo>
                <a:cubicBezTo>
                  <a:pt x="32" y="60"/>
                  <a:pt x="39" y="52"/>
                  <a:pt x="46" y="45"/>
                </a:cubicBezTo>
                <a:cubicBezTo>
                  <a:pt x="54" y="38"/>
                  <a:pt x="62" y="31"/>
                  <a:pt x="70" y="26"/>
                </a:cubicBezTo>
                <a:cubicBezTo>
                  <a:pt x="79" y="20"/>
                  <a:pt x="88" y="15"/>
                  <a:pt x="98" y="12"/>
                </a:cubicBezTo>
                <a:cubicBezTo>
                  <a:pt x="107" y="8"/>
                  <a:pt x="117" y="5"/>
                  <a:pt x="128" y="3"/>
                </a:cubicBezTo>
                <a:cubicBezTo>
                  <a:pt x="138" y="1"/>
                  <a:pt x="148" y="0"/>
                  <a:pt x="158" y="0"/>
                </a:cubicBezTo>
                <a:lnTo>
                  <a:pt x="11588" y="0"/>
                </a:lnTo>
                <a:cubicBezTo>
                  <a:pt x="11599" y="0"/>
                  <a:pt x="11609" y="1"/>
                  <a:pt x="11619" y="3"/>
                </a:cubicBezTo>
                <a:cubicBezTo>
                  <a:pt x="11630" y="5"/>
                  <a:pt x="11640" y="8"/>
                  <a:pt x="11649" y="12"/>
                </a:cubicBezTo>
                <a:cubicBezTo>
                  <a:pt x="11659" y="15"/>
                  <a:pt x="11668" y="20"/>
                  <a:pt x="11677" y="26"/>
                </a:cubicBezTo>
                <a:cubicBezTo>
                  <a:pt x="11685" y="31"/>
                  <a:pt x="11693" y="38"/>
                  <a:pt x="11701" y="45"/>
                </a:cubicBezTo>
                <a:cubicBezTo>
                  <a:pt x="11708" y="52"/>
                  <a:pt x="11715" y="60"/>
                  <a:pt x="11720" y="68"/>
                </a:cubicBezTo>
                <a:cubicBezTo>
                  <a:pt x="11726" y="77"/>
                  <a:pt x="11731" y="86"/>
                  <a:pt x="11735" y="95"/>
                </a:cubicBezTo>
                <a:cubicBezTo>
                  <a:pt x="11739" y="105"/>
                  <a:pt x="11742" y="114"/>
                  <a:pt x="11744" y="124"/>
                </a:cubicBezTo>
                <a:cubicBezTo>
                  <a:pt x="11746" y="134"/>
                  <a:pt x="11748" y="144"/>
                  <a:pt x="11748" y="154"/>
                </a:cubicBezTo>
                <a:lnTo>
                  <a:pt x="11748" y="8445"/>
                </a:lnTo>
                <a:cubicBezTo>
                  <a:pt x="11748" y="8455"/>
                  <a:pt x="11746" y="8465"/>
                  <a:pt x="11744" y="8475"/>
                </a:cubicBezTo>
                <a:cubicBezTo>
                  <a:pt x="11742" y="8485"/>
                  <a:pt x="11739" y="8494"/>
                  <a:pt x="11735" y="8504"/>
                </a:cubicBezTo>
                <a:cubicBezTo>
                  <a:pt x="11731" y="8513"/>
                  <a:pt x="11726" y="8522"/>
                  <a:pt x="11720" y="8530"/>
                </a:cubicBezTo>
                <a:cubicBezTo>
                  <a:pt x="11715" y="8539"/>
                  <a:pt x="11708" y="8547"/>
                  <a:pt x="11701" y="8554"/>
                </a:cubicBezTo>
                <a:cubicBezTo>
                  <a:pt x="11693" y="8561"/>
                  <a:pt x="11685" y="8567"/>
                  <a:pt x="11677" y="8573"/>
                </a:cubicBezTo>
                <a:cubicBezTo>
                  <a:pt x="11668" y="8579"/>
                  <a:pt x="11659" y="8583"/>
                  <a:pt x="11649" y="8587"/>
                </a:cubicBezTo>
                <a:cubicBezTo>
                  <a:pt x="11640" y="8591"/>
                  <a:pt x="11630" y="8594"/>
                  <a:pt x="11619" y="8596"/>
                </a:cubicBezTo>
                <a:cubicBezTo>
                  <a:pt x="11609" y="8598"/>
                  <a:pt x="11599" y="8599"/>
                  <a:pt x="11588" y="8599"/>
                </a:cubicBezTo>
                <a:lnTo>
                  <a:pt x="158" y="8599"/>
                </a:lnTo>
                <a:cubicBezTo>
                  <a:pt x="148" y="8599"/>
                  <a:pt x="138" y="8598"/>
                  <a:pt x="128" y="8596"/>
                </a:cubicBezTo>
                <a:cubicBezTo>
                  <a:pt x="117" y="8594"/>
                  <a:pt x="107" y="8591"/>
                  <a:pt x="98" y="8587"/>
                </a:cubicBezTo>
                <a:cubicBezTo>
                  <a:pt x="88" y="8583"/>
                  <a:pt x="79" y="8579"/>
                  <a:pt x="70" y="8573"/>
                </a:cubicBezTo>
                <a:cubicBezTo>
                  <a:pt x="62" y="8567"/>
                  <a:pt x="54" y="8561"/>
                  <a:pt x="46" y="8554"/>
                </a:cubicBezTo>
                <a:cubicBezTo>
                  <a:pt x="39" y="8547"/>
                  <a:pt x="32" y="8539"/>
                  <a:pt x="27" y="8530"/>
                </a:cubicBezTo>
                <a:cubicBezTo>
                  <a:pt x="21" y="8522"/>
                  <a:pt x="16" y="8513"/>
                  <a:pt x="12" y="8504"/>
                </a:cubicBezTo>
                <a:cubicBezTo>
                  <a:pt x="8" y="8494"/>
                  <a:pt x="5" y="8485"/>
                  <a:pt x="3" y="8475"/>
                </a:cubicBezTo>
                <a:cubicBezTo>
                  <a:pt x="1" y="8465"/>
                  <a:pt x="0" y="8455"/>
                  <a:pt x="0" y="8445"/>
                </a:cubicBezTo>
              </a:path>
            </a:pathLst>
          </a:custGeom>
          <a:ln w="37440">
            <a:solidFill>
              <a:srgbClr val="FFFFFF"/>
            </a:solidFill>
            <a:miter/>
          </a:ln>
        </p:spPr>
        <p:txBody>
          <a:bodyPr lIns="18720" tIns="18720" rIns="18720" bIns="1872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297" name="图片 296"/>
          <p:cNvPicPr/>
          <p:nvPr/>
        </p:nvPicPr>
        <p:blipFill>
          <a:blip r:embed="rId2"/>
          <a:stretch>
            <a:fillRect/>
          </a:stretch>
        </p:blipFill>
        <p:spPr>
          <a:xfrm>
            <a:off x="6362640" y="2316960"/>
            <a:ext cx="4190760" cy="305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8" name="文本框 297"/>
          <p:cNvSpPr txBox="1"/>
          <p:nvPr/>
        </p:nvSpPr>
        <p:spPr>
          <a:xfrm>
            <a:off x="4131720" y="6046560"/>
            <a:ext cx="457920" cy="216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6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的转折点</a:t>
            </a:r>
            <a:endParaRPr lang="en-US" sz="14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9" name="文本框 298"/>
          <p:cNvSpPr txBox="1"/>
          <p:nvPr/>
        </p:nvSpPr>
        <p:spPr>
          <a:xfrm>
            <a:off x="10679040" y="2363400"/>
            <a:ext cx="50004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6B7280"/>
                </a:solidFill>
                <a:effectLst/>
                <a:uFillTx/>
                <a:latin typeface="NotoSansCJKsc"/>
                <a:ea typeface="NotoSansCJKsc"/>
              </a:rPr>
              <a:t>达特茅斯学院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0" name="文本框 299"/>
          <p:cNvSpPr txBox="1"/>
          <p:nvPr/>
        </p:nvSpPr>
        <p:spPr>
          <a:xfrm>
            <a:off x="11448000" y="2368080"/>
            <a:ext cx="132840" cy="143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20" b="0" i="1" u="none" strike="noStrike">
                <a:solidFill>
                  <a:srgbClr val="6B728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 -</a:t>
            </a:r>
            <a:endParaRPr lang="en-US" sz="10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1" name="文本框 300"/>
          <p:cNvSpPr txBox="1"/>
          <p:nvPr/>
        </p:nvSpPr>
        <p:spPr>
          <a:xfrm>
            <a:off x="10623960" y="2553480"/>
            <a:ext cx="132840" cy="143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20" b="0" i="1" u="none" strike="noStrike">
                <a:solidFill>
                  <a:srgbClr val="6B728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AI</a:t>
            </a:r>
            <a:endParaRPr lang="en-US" sz="10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3" name="文本框 302"/>
          <p:cNvSpPr txBox="1"/>
          <p:nvPr/>
        </p:nvSpPr>
        <p:spPr>
          <a:xfrm>
            <a:off x="10780920" y="2548800"/>
            <a:ext cx="50004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6B7280"/>
                </a:solidFill>
                <a:effectLst/>
                <a:uFillTx/>
                <a:latin typeface="NotoSansCJKsc"/>
                <a:ea typeface="NotoSansCJKsc"/>
              </a:rPr>
              <a:t>学科的诞⽣地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1A7D61-60D1-B9E6-177A-BCA78AF4BFA3}"/>
              </a:ext>
            </a:extLst>
          </p:cNvPr>
          <p:cNvSpPr txBox="1"/>
          <p:nvPr/>
        </p:nvSpPr>
        <p:spPr>
          <a:xfrm>
            <a:off x="10883265" y="327801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: 形状 52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5F7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4" name="任意多边形: 形状 53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5" name="任意多边形: 形状 54"/>
          <p:cNvSpPr/>
          <p:nvPr/>
        </p:nvSpPr>
        <p:spPr>
          <a:xfrm>
            <a:off x="0" y="0"/>
            <a:ext cx="12192120" cy="762120"/>
          </a:xfrm>
          <a:custGeom>
            <a:avLst/>
            <a:gdLst/>
            <a:ahLst/>
            <a:cxnLst/>
            <a:rect l="0" t="0" r="r" b="b"/>
            <a:pathLst>
              <a:path w="33867" h="2117">
                <a:moveTo>
                  <a:pt x="0" y="0"/>
                </a:moveTo>
                <a:lnTo>
                  <a:pt x="33867" y="0"/>
                </a:lnTo>
                <a:lnTo>
                  <a:pt x="33867" y="2117"/>
                </a:lnTo>
                <a:lnTo>
                  <a:pt x="0" y="2117"/>
                </a:lnTo>
                <a:lnTo>
                  <a:pt x="0" y="0"/>
                </a:lnTo>
                <a:close/>
              </a:path>
            </a:pathLst>
          </a:custGeom>
          <a:solidFill>
            <a:srgbClr val="0D47A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6" name="任意多边形: 形状 55"/>
          <p:cNvSpPr/>
          <p:nvPr/>
        </p:nvSpPr>
        <p:spPr>
          <a:xfrm>
            <a:off x="0" y="753480"/>
            <a:ext cx="12192120" cy="8640"/>
          </a:xfrm>
          <a:custGeom>
            <a:avLst/>
            <a:gdLst/>
            <a:ahLst/>
            <a:cxnLst/>
            <a:rect l="0" t="0" r="r" b="b"/>
            <a:pathLst>
              <a:path w="33867" h="24">
                <a:moveTo>
                  <a:pt x="0" y="0"/>
                </a:moveTo>
                <a:lnTo>
                  <a:pt x="33867" y="0"/>
                </a:lnTo>
                <a:lnTo>
                  <a:pt x="33867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B3E5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7" name="任意多边形: 形状 56"/>
          <p:cNvSpPr/>
          <p:nvPr/>
        </p:nvSpPr>
        <p:spPr>
          <a:xfrm>
            <a:off x="571320" y="1007640"/>
            <a:ext cx="5334480" cy="1549080"/>
          </a:xfrm>
          <a:custGeom>
            <a:avLst/>
            <a:gdLst/>
            <a:ahLst/>
            <a:cxnLst/>
            <a:rect l="0" t="0" r="r" b="b"/>
            <a:pathLst>
              <a:path w="14818" h="4303">
                <a:moveTo>
                  <a:pt x="0" y="4120"/>
                </a:moveTo>
                <a:lnTo>
                  <a:pt x="0" y="182"/>
                </a:lnTo>
                <a:cubicBezTo>
                  <a:pt x="0" y="170"/>
                  <a:pt x="1" y="158"/>
                  <a:pt x="4" y="147"/>
                </a:cubicBezTo>
                <a:cubicBezTo>
                  <a:pt x="7" y="135"/>
                  <a:pt x="11" y="123"/>
                  <a:pt x="16" y="112"/>
                </a:cubicBezTo>
                <a:cubicBezTo>
                  <a:pt x="21" y="101"/>
                  <a:pt x="28" y="91"/>
                  <a:pt x="36" y="81"/>
                </a:cubicBezTo>
                <a:cubicBezTo>
                  <a:pt x="43" y="71"/>
                  <a:pt x="52" y="62"/>
                  <a:pt x="62" y="53"/>
                </a:cubicBezTo>
                <a:cubicBezTo>
                  <a:pt x="72" y="45"/>
                  <a:pt x="83" y="37"/>
                  <a:pt x="94" y="31"/>
                </a:cubicBezTo>
                <a:cubicBezTo>
                  <a:pt x="106" y="24"/>
                  <a:pt x="118" y="18"/>
                  <a:pt x="131" y="14"/>
                </a:cubicBezTo>
                <a:cubicBezTo>
                  <a:pt x="144" y="9"/>
                  <a:pt x="157" y="6"/>
                  <a:pt x="170" y="3"/>
                </a:cubicBezTo>
                <a:cubicBezTo>
                  <a:pt x="184" y="1"/>
                  <a:pt x="198" y="0"/>
                  <a:pt x="212" y="0"/>
                </a:cubicBezTo>
                <a:lnTo>
                  <a:pt x="14606" y="0"/>
                </a:lnTo>
                <a:cubicBezTo>
                  <a:pt x="14620" y="0"/>
                  <a:pt x="14634" y="1"/>
                  <a:pt x="14647" y="3"/>
                </a:cubicBezTo>
                <a:cubicBezTo>
                  <a:pt x="14661" y="6"/>
                  <a:pt x="14674" y="9"/>
                  <a:pt x="14687" y="14"/>
                </a:cubicBezTo>
                <a:cubicBezTo>
                  <a:pt x="14700" y="18"/>
                  <a:pt x="14712" y="24"/>
                  <a:pt x="14724" y="31"/>
                </a:cubicBezTo>
                <a:cubicBezTo>
                  <a:pt x="14735" y="37"/>
                  <a:pt x="14746" y="45"/>
                  <a:pt x="14756" y="53"/>
                </a:cubicBezTo>
                <a:cubicBezTo>
                  <a:pt x="14765" y="62"/>
                  <a:pt x="14774" y="71"/>
                  <a:pt x="14782" y="81"/>
                </a:cubicBezTo>
                <a:cubicBezTo>
                  <a:pt x="14790" y="91"/>
                  <a:pt x="14796" y="101"/>
                  <a:pt x="14802" y="112"/>
                </a:cubicBezTo>
                <a:cubicBezTo>
                  <a:pt x="14807" y="123"/>
                  <a:pt x="14811" y="135"/>
                  <a:pt x="14814" y="147"/>
                </a:cubicBezTo>
                <a:cubicBezTo>
                  <a:pt x="14816" y="158"/>
                  <a:pt x="14818" y="170"/>
                  <a:pt x="14818" y="182"/>
                </a:cubicBezTo>
                <a:lnTo>
                  <a:pt x="14818" y="4120"/>
                </a:lnTo>
                <a:cubicBezTo>
                  <a:pt x="14818" y="4132"/>
                  <a:pt x="14816" y="4144"/>
                  <a:pt x="14814" y="4156"/>
                </a:cubicBezTo>
                <a:cubicBezTo>
                  <a:pt x="14811" y="4168"/>
                  <a:pt x="14807" y="4179"/>
                  <a:pt x="14802" y="4190"/>
                </a:cubicBezTo>
                <a:cubicBezTo>
                  <a:pt x="14796" y="4201"/>
                  <a:pt x="14790" y="4212"/>
                  <a:pt x="14782" y="4222"/>
                </a:cubicBezTo>
                <a:cubicBezTo>
                  <a:pt x="14774" y="4232"/>
                  <a:pt x="14765" y="4241"/>
                  <a:pt x="14756" y="4249"/>
                </a:cubicBezTo>
                <a:cubicBezTo>
                  <a:pt x="14746" y="4258"/>
                  <a:pt x="14735" y="4265"/>
                  <a:pt x="14724" y="4272"/>
                </a:cubicBezTo>
                <a:cubicBezTo>
                  <a:pt x="14712" y="4279"/>
                  <a:pt x="14700" y="4284"/>
                  <a:pt x="14687" y="4289"/>
                </a:cubicBezTo>
                <a:cubicBezTo>
                  <a:pt x="14674" y="4293"/>
                  <a:pt x="14661" y="4297"/>
                  <a:pt x="14647" y="4299"/>
                </a:cubicBezTo>
                <a:cubicBezTo>
                  <a:pt x="14634" y="4301"/>
                  <a:pt x="14620" y="4303"/>
                  <a:pt x="14606" y="4303"/>
                </a:cubicBezTo>
                <a:lnTo>
                  <a:pt x="212" y="4303"/>
                </a:lnTo>
                <a:cubicBezTo>
                  <a:pt x="198" y="4303"/>
                  <a:pt x="184" y="4301"/>
                  <a:pt x="170" y="4299"/>
                </a:cubicBezTo>
                <a:cubicBezTo>
                  <a:pt x="157" y="4297"/>
                  <a:pt x="144" y="4293"/>
                  <a:pt x="131" y="4289"/>
                </a:cubicBezTo>
                <a:cubicBezTo>
                  <a:pt x="118" y="4284"/>
                  <a:pt x="106" y="4279"/>
                  <a:pt x="94" y="4272"/>
                </a:cubicBezTo>
                <a:cubicBezTo>
                  <a:pt x="83" y="4265"/>
                  <a:pt x="72" y="4258"/>
                  <a:pt x="62" y="4249"/>
                </a:cubicBezTo>
                <a:cubicBezTo>
                  <a:pt x="52" y="4241"/>
                  <a:pt x="43" y="4232"/>
                  <a:pt x="36" y="4222"/>
                </a:cubicBezTo>
                <a:cubicBezTo>
                  <a:pt x="28" y="4212"/>
                  <a:pt x="21" y="4201"/>
                  <a:pt x="16" y="4190"/>
                </a:cubicBezTo>
                <a:cubicBezTo>
                  <a:pt x="11" y="4179"/>
                  <a:pt x="7" y="4168"/>
                  <a:pt x="4" y="4156"/>
                </a:cubicBezTo>
                <a:cubicBezTo>
                  <a:pt x="1" y="4144"/>
                  <a:pt x="0" y="4132"/>
                  <a:pt x="0" y="4120"/>
                </a:cubicBezTo>
                <a:close/>
              </a:path>
            </a:pathLst>
          </a:custGeom>
          <a:solidFill>
            <a:srgbClr val="E3F2F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8" name="任意多边形: 形状 57"/>
          <p:cNvSpPr/>
          <p:nvPr/>
        </p:nvSpPr>
        <p:spPr>
          <a:xfrm>
            <a:off x="809280" y="1236960"/>
            <a:ext cx="286200" cy="246240"/>
          </a:xfrm>
          <a:custGeom>
            <a:avLst/>
            <a:gdLst/>
            <a:ahLst/>
            <a:cxnLst/>
            <a:rect l="0" t="0" r="r" b="b"/>
            <a:pathLst>
              <a:path w="795" h="684">
                <a:moveTo>
                  <a:pt x="795" y="343"/>
                </a:moveTo>
                <a:cubicBezTo>
                  <a:pt x="795" y="365"/>
                  <a:pt x="793" y="387"/>
                  <a:pt x="788" y="409"/>
                </a:cubicBezTo>
                <a:cubicBezTo>
                  <a:pt x="782" y="431"/>
                  <a:pt x="775" y="453"/>
                  <a:pt x="765" y="473"/>
                </a:cubicBezTo>
                <a:cubicBezTo>
                  <a:pt x="755" y="494"/>
                  <a:pt x="743" y="514"/>
                  <a:pt x="728" y="532"/>
                </a:cubicBezTo>
                <a:cubicBezTo>
                  <a:pt x="714" y="551"/>
                  <a:pt x="697" y="568"/>
                  <a:pt x="679" y="584"/>
                </a:cubicBezTo>
                <a:cubicBezTo>
                  <a:pt x="661" y="600"/>
                  <a:pt x="640" y="614"/>
                  <a:pt x="619" y="626"/>
                </a:cubicBezTo>
                <a:cubicBezTo>
                  <a:pt x="597" y="639"/>
                  <a:pt x="574" y="649"/>
                  <a:pt x="550" y="658"/>
                </a:cubicBezTo>
                <a:cubicBezTo>
                  <a:pt x="525" y="667"/>
                  <a:pt x="500" y="673"/>
                  <a:pt x="475" y="677"/>
                </a:cubicBezTo>
                <a:cubicBezTo>
                  <a:pt x="449" y="682"/>
                  <a:pt x="423" y="684"/>
                  <a:pt x="397" y="684"/>
                </a:cubicBezTo>
                <a:cubicBezTo>
                  <a:pt x="371" y="684"/>
                  <a:pt x="345" y="682"/>
                  <a:pt x="320" y="677"/>
                </a:cubicBezTo>
                <a:cubicBezTo>
                  <a:pt x="294" y="673"/>
                  <a:pt x="270" y="667"/>
                  <a:pt x="245" y="658"/>
                </a:cubicBezTo>
                <a:cubicBezTo>
                  <a:pt x="221" y="649"/>
                  <a:pt x="199" y="639"/>
                  <a:pt x="177" y="626"/>
                </a:cubicBezTo>
                <a:cubicBezTo>
                  <a:pt x="155" y="614"/>
                  <a:pt x="135" y="600"/>
                  <a:pt x="117" y="584"/>
                </a:cubicBezTo>
                <a:cubicBezTo>
                  <a:pt x="98" y="568"/>
                  <a:pt x="82" y="551"/>
                  <a:pt x="67" y="532"/>
                </a:cubicBezTo>
                <a:cubicBezTo>
                  <a:pt x="53" y="514"/>
                  <a:pt x="41" y="494"/>
                  <a:pt x="31" y="473"/>
                </a:cubicBezTo>
                <a:cubicBezTo>
                  <a:pt x="21" y="453"/>
                  <a:pt x="13" y="431"/>
                  <a:pt x="8" y="409"/>
                </a:cubicBezTo>
                <a:cubicBezTo>
                  <a:pt x="3" y="387"/>
                  <a:pt x="0" y="365"/>
                  <a:pt x="0" y="343"/>
                </a:cubicBezTo>
                <a:cubicBezTo>
                  <a:pt x="0" y="320"/>
                  <a:pt x="3" y="297"/>
                  <a:pt x="8" y="275"/>
                </a:cubicBezTo>
                <a:cubicBezTo>
                  <a:pt x="13" y="253"/>
                  <a:pt x="21" y="232"/>
                  <a:pt x="31" y="211"/>
                </a:cubicBezTo>
                <a:cubicBezTo>
                  <a:pt x="41" y="190"/>
                  <a:pt x="53" y="171"/>
                  <a:pt x="67" y="152"/>
                </a:cubicBezTo>
                <a:cubicBezTo>
                  <a:pt x="82" y="133"/>
                  <a:pt x="98" y="116"/>
                  <a:pt x="117" y="100"/>
                </a:cubicBezTo>
                <a:cubicBezTo>
                  <a:pt x="135" y="84"/>
                  <a:pt x="155" y="70"/>
                  <a:pt x="177" y="58"/>
                </a:cubicBezTo>
                <a:cubicBezTo>
                  <a:pt x="199" y="45"/>
                  <a:pt x="221" y="35"/>
                  <a:pt x="245" y="26"/>
                </a:cubicBezTo>
                <a:cubicBezTo>
                  <a:pt x="270" y="18"/>
                  <a:pt x="294" y="11"/>
                  <a:pt x="320" y="7"/>
                </a:cubicBezTo>
                <a:cubicBezTo>
                  <a:pt x="345" y="2"/>
                  <a:pt x="371" y="0"/>
                  <a:pt x="397" y="0"/>
                </a:cubicBezTo>
                <a:cubicBezTo>
                  <a:pt x="423" y="0"/>
                  <a:pt x="449" y="2"/>
                  <a:pt x="475" y="7"/>
                </a:cubicBezTo>
                <a:cubicBezTo>
                  <a:pt x="500" y="11"/>
                  <a:pt x="525" y="18"/>
                  <a:pt x="550" y="26"/>
                </a:cubicBezTo>
                <a:cubicBezTo>
                  <a:pt x="574" y="35"/>
                  <a:pt x="597" y="45"/>
                  <a:pt x="619" y="58"/>
                </a:cubicBezTo>
                <a:cubicBezTo>
                  <a:pt x="640" y="70"/>
                  <a:pt x="661" y="84"/>
                  <a:pt x="679" y="100"/>
                </a:cubicBezTo>
                <a:cubicBezTo>
                  <a:pt x="697" y="116"/>
                  <a:pt x="714" y="133"/>
                  <a:pt x="728" y="152"/>
                </a:cubicBezTo>
                <a:cubicBezTo>
                  <a:pt x="743" y="171"/>
                  <a:pt x="755" y="190"/>
                  <a:pt x="765" y="211"/>
                </a:cubicBezTo>
                <a:cubicBezTo>
                  <a:pt x="775" y="232"/>
                  <a:pt x="782" y="253"/>
                  <a:pt x="788" y="275"/>
                </a:cubicBezTo>
                <a:cubicBezTo>
                  <a:pt x="793" y="297"/>
                  <a:pt x="795" y="320"/>
                  <a:pt x="795" y="343"/>
                </a:cubicBezTo>
                <a:close/>
              </a:path>
            </a:pathLst>
          </a:custGeom>
          <a:solidFill>
            <a:srgbClr val="FF6D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571320" y="234360"/>
            <a:ext cx="2264400" cy="34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3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SansCJKsc"/>
                <a:ea typeface="NotoSansCJKsc"/>
              </a:rPr>
              <a:t>⼈⼯智能定义与发展历程</a:t>
            </a:r>
            <a:endParaRPr kumimoji="0" lang="en-US" sz="232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88840" y="1247760"/>
            <a:ext cx="228240" cy="219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1</a:t>
            </a:r>
            <a:endParaRPr kumimoji="0" lang="en-US" sz="15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190520" y="1259640"/>
            <a:ext cx="54936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5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图灵测试</a:t>
            </a:r>
            <a:endParaRPr kumimoji="0" lang="en-US" sz="15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104920" y="1263960"/>
            <a:ext cx="725040" cy="219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1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Arial"/>
                <a:ea typeface="Arial"/>
              </a:rPr>
              <a:t> (1950)</a:t>
            </a:r>
            <a:endParaRPr kumimoji="0" lang="en-US" sz="15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09640" y="1703520"/>
            <a:ext cx="19008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"</a:t>
            </a:r>
            <a:endParaRPr kumimoji="0" lang="en-US" sz="129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77320" y="1699560"/>
            <a:ext cx="7945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9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机器能思考吗？</a:t>
            </a:r>
            <a:endParaRPr kumimoji="0" lang="en-US" sz="129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001494" y="1703520"/>
            <a:ext cx="23580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0" b="0" i="0" u="none" strike="noStrike" kern="1200" cap="none" spc="0" normalizeH="0" baseline="0" noProof="0" dirty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" - </a:t>
            </a:r>
            <a:endParaRPr kumimoji="0" lang="en-US" sz="129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2224723" y="1699560"/>
            <a:ext cx="18151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90" b="0" i="0" u="none" strike="noStrike" kern="1200" cap="none" spc="0" normalizeH="0" baseline="0" noProof="0" dirty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通过模拟⼈类对话判断机器智能，奠</a:t>
            </a:r>
            <a:endParaRPr kumimoji="0" lang="en-US" sz="129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7" name="任意多边形: 形状 66"/>
          <p:cNvSpPr/>
          <p:nvPr/>
        </p:nvSpPr>
        <p:spPr>
          <a:xfrm>
            <a:off x="571320" y="2801880"/>
            <a:ext cx="5334480" cy="3384360"/>
          </a:xfrm>
          <a:custGeom>
            <a:avLst/>
            <a:gdLst/>
            <a:ahLst/>
            <a:cxnLst/>
            <a:rect l="0" t="0" r="r" b="b"/>
            <a:pathLst>
              <a:path w="14818" h="9401">
                <a:moveTo>
                  <a:pt x="0" y="9219"/>
                </a:moveTo>
                <a:lnTo>
                  <a:pt x="0" y="182"/>
                </a:lnTo>
                <a:cubicBezTo>
                  <a:pt x="0" y="170"/>
                  <a:pt x="1" y="159"/>
                  <a:pt x="4" y="147"/>
                </a:cubicBezTo>
                <a:cubicBezTo>
                  <a:pt x="7" y="135"/>
                  <a:pt x="11" y="124"/>
                  <a:pt x="16" y="113"/>
                </a:cubicBezTo>
                <a:cubicBezTo>
                  <a:pt x="21" y="102"/>
                  <a:pt x="28" y="91"/>
                  <a:pt x="36" y="81"/>
                </a:cubicBezTo>
                <a:cubicBezTo>
                  <a:pt x="43" y="71"/>
                  <a:pt x="52" y="62"/>
                  <a:pt x="62" y="54"/>
                </a:cubicBezTo>
                <a:cubicBezTo>
                  <a:pt x="72" y="45"/>
                  <a:pt x="83" y="38"/>
                  <a:pt x="94" y="31"/>
                </a:cubicBezTo>
                <a:cubicBezTo>
                  <a:pt x="106" y="24"/>
                  <a:pt x="118" y="19"/>
                  <a:pt x="131" y="14"/>
                </a:cubicBezTo>
                <a:cubicBezTo>
                  <a:pt x="144" y="10"/>
                  <a:pt x="157" y="6"/>
                  <a:pt x="170" y="4"/>
                </a:cubicBezTo>
                <a:cubicBezTo>
                  <a:pt x="184" y="2"/>
                  <a:pt x="198" y="0"/>
                  <a:pt x="212" y="0"/>
                </a:cubicBezTo>
                <a:lnTo>
                  <a:pt x="14606" y="0"/>
                </a:lnTo>
                <a:cubicBezTo>
                  <a:pt x="14620" y="0"/>
                  <a:pt x="14634" y="2"/>
                  <a:pt x="14647" y="4"/>
                </a:cubicBezTo>
                <a:cubicBezTo>
                  <a:pt x="14661" y="6"/>
                  <a:pt x="14674" y="10"/>
                  <a:pt x="14687" y="14"/>
                </a:cubicBezTo>
                <a:cubicBezTo>
                  <a:pt x="14700" y="19"/>
                  <a:pt x="14712" y="24"/>
                  <a:pt x="14724" y="31"/>
                </a:cubicBezTo>
                <a:cubicBezTo>
                  <a:pt x="14735" y="38"/>
                  <a:pt x="14746" y="45"/>
                  <a:pt x="14756" y="54"/>
                </a:cubicBezTo>
                <a:cubicBezTo>
                  <a:pt x="14765" y="62"/>
                  <a:pt x="14774" y="71"/>
                  <a:pt x="14782" y="81"/>
                </a:cubicBezTo>
                <a:cubicBezTo>
                  <a:pt x="14790" y="91"/>
                  <a:pt x="14796" y="102"/>
                  <a:pt x="14802" y="113"/>
                </a:cubicBezTo>
                <a:cubicBezTo>
                  <a:pt x="14807" y="124"/>
                  <a:pt x="14811" y="135"/>
                  <a:pt x="14814" y="147"/>
                </a:cubicBezTo>
                <a:cubicBezTo>
                  <a:pt x="14816" y="159"/>
                  <a:pt x="14818" y="170"/>
                  <a:pt x="14818" y="182"/>
                </a:cubicBezTo>
                <a:lnTo>
                  <a:pt x="14818" y="9219"/>
                </a:lnTo>
                <a:cubicBezTo>
                  <a:pt x="14818" y="9231"/>
                  <a:pt x="14816" y="9243"/>
                  <a:pt x="14814" y="9255"/>
                </a:cubicBezTo>
                <a:cubicBezTo>
                  <a:pt x="14811" y="9266"/>
                  <a:pt x="14807" y="9278"/>
                  <a:pt x="14802" y="9289"/>
                </a:cubicBezTo>
                <a:cubicBezTo>
                  <a:pt x="14796" y="9300"/>
                  <a:pt x="14790" y="9310"/>
                  <a:pt x="14782" y="9320"/>
                </a:cubicBezTo>
                <a:cubicBezTo>
                  <a:pt x="14774" y="9330"/>
                  <a:pt x="14765" y="9339"/>
                  <a:pt x="14756" y="9348"/>
                </a:cubicBezTo>
                <a:cubicBezTo>
                  <a:pt x="14746" y="9356"/>
                  <a:pt x="14735" y="9364"/>
                  <a:pt x="14724" y="9371"/>
                </a:cubicBezTo>
                <a:cubicBezTo>
                  <a:pt x="14712" y="9377"/>
                  <a:pt x="14700" y="9383"/>
                  <a:pt x="14687" y="9387"/>
                </a:cubicBezTo>
                <a:cubicBezTo>
                  <a:pt x="14674" y="9392"/>
                  <a:pt x="14661" y="9395"/>
                  <a:pt x="14647" y="9398"/>
                </a:cubicBezTo>
                <a:cubicBezTo>
                  <a:pt x="14634" y="9400"/>
                  <a:pt x="14620" y="9401"/>
                  <a:pt x="14606" y="9401"/>
                </a:cubicBezTo>
                <a:lnTo>
                  <a:pt x="212" y="9401"/>
                </a:lnTo>
                <a:cubicBezTo>
                  <a:pt x="198" y="9401"/>
                  <a:pt x="184" y="9400"/>
                  <a:pt x="170" y="9398"/>
                </a:cubicBezTo>
                <a:cubicBezTo>
                  <a:pt x="157" y="9395"/>
                  <a:pt x="144" y="9392"/>
                  <a:pt x="131" y="9387"/>
                </a:cubicBezTo>
                <a:cubicBezTo>
                  <a:pt x="118" y="9383"/>
                  <a:pt x="106" y="9377"/>
                  <a:pt x="94" y="9371"/>
                </a:cubicBezTo>
                <a:cubicBezTo>
                  <a:pt x="83" y="9364"/>
                  <a:pt x="72" y="9356"/>
                  <a:pt x="62" y="9348"/>
                </a:cubicBezTo>
                <a:cubicBezTo>
                  <a:pt x="52" y="9339"/>
                  <a:pt x="43" y="9330"/>
                  <a:pt x="36" y="9320"/>
                </a:cubicBezTo>
                <a:cubicBezTo>
                  <a:pt x="28" y="9310"/>
                  <a:pt x="21" y="9300"/>
                  <a:pt x="16" y="9289"/>
                </a:cubicBezTo>
                <a:cubicBezTo>
                  <a:pt x="11" y="9278"/>
                  <a:pt x="7" y="9266"/>
                  <a:pt x="4" y="9255"/>
                </a:cubicBezTo>
                <a:cubicBezTo>
                  <a:pt x="1" y="9243"/>
                  <a:pt x="0" y="9231"/>
                  <a:pt x="0" y="9219"/>
                </a:cubicBezTo>
                <a:close/>
              </a:path>
            </a:pathLst>
          </a:custGeom>
          <a:solidFill>
            <a:srgbClr val="E3F2F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8" name="任意多边形: 形状 67"/>
          <p:cNvSpPr/>
          <p:nvPr/>
        </p:nvSpPr>
        <p:spPr>
          <a:xfrm>
            <a:off x="809280" y="3031560"/>
            <a:ext cx="286200" cy="245880"/>
          </a:xfrm>
          <a:custGeom>
            <a:avLst/>
            <a:gdLst/>
            <a:ahLst/>
            <a:cxnLst/>
            <a:rect l="0" t="0" r="r" b="b"/>
            <a:pathLst>
              <a:path w="795" h="683">
                <a:moveTo>
                  <a:pt x="795" y="342"/>
                </a:moveTo>
                <a:cubicBezTo>
                  <a:pt x="795" y="364"/>
                  <a:pt x="793" y="387"/>
                  <a:pt x="788" y="409"/>
                </a:cubicBezTo>
                <a:cubicBezTo>
                  <a:pt x="782" y="431"/>
                  <a:pt x="775" y="452"/>
                  <a:pt x="765" y="473"/>
                </a:cubicBezTo>
                <a:cubicBezTo>
                  <a:pt x="755" y="493"/>
                  <a:pt x="743" y="513"/>
                  <a:pt x="728" y="532"/>
                </a:cubicBezTo>
                <a:cubicBezTo>
                  <a:pt x="714" y="550"/>
                  <a:pt x="697" y="568"/>
                  <a:pt x="679" y="583"/>
                </a:cubicBezTo>
                <a:cubicBezTo>
                  <a:pt x="661" y="599"/>
                  <a:pt x="640" y="613"/>
                  <a:pt x="619" y="626"/>
                </a:cubicBezTo>
                <a:cubicBezTo>
                  <a:pt x="597" y="638"/>
                  <a:pt x="574" y="649"/>
                  <a:pt x="550" y="657"/>
                </a:cubicBezTo>
                <a:cubicBezTo>
                  <a:pt x="525" y="666"/>
                  <a:pt x="500" y="673"/>
                  <a:pt x="475" y="677"/>
                </a:cubicBezTo>
                <a:cubicBezTo>
                  <a:pt x="449" y="681"/>
                  <a:pt x="423" y="683"/>
                  <a:pt x="397" y="683"/>
                </a:cubicBezTo>
                <a:cubicBezTo>
                  <a:pt x="371" y="683"/>
                  <a:pt x="345" y="681"/>
                  <a:pt x="320" y="677"/>
                </a:cubicBezTo>
                <a:cubicBezTo>
                  <a:pt x="294" y="673"/>
                  <a:pt x="270" y="666"/>
                  <a:pt x="245" y="657"/>
                </a:cubicBezTo>
                <a:cubicBezTo>
                  <a:pt x="221" y="649"/>
                  <a:pt x="199" y="638"/>
                  <a:pt x="177" y="626"/>
                </a:cubicBezTo>
                <a:cubicBezTo>
                  <a:pt x="155" y="613"/>
                  <a:pt x="135" y="599"/>
                  <a:pt x="117" y="583"/>
                </a:cubicBezTo>
                <a:cubicBezTo>
                  <a:pt x="98" y="568"/>
                  <a:pt x="82" y="550"/>
                  <a:pt x="67" y="532"/>
                </a:cubicBezTo>
                <a:cubicBezTo>
                  <a:pt x="53" y="513"/>
                  <a:pt x="41" y="493"/>
                  <a:pt x="31" y="473"/>
                </a:cubicBezTo>
                <a:cubicBezTo>
                  <a:pt x="21" y="452"/>
                  <a:pt x="13" y="431"/>
                  <a:pt x="8" y="409"/>
                </a:cubicBezTo>
                <a:cubicBezTo>
                  <a:pt x="3" y="387"/>
                  <a:pt x="0" y="364"/>
                  <a:pt x="0" y="342"/>
                </a:cubicBezTo>
                <a:cubicBezTo>
                  <a:pt x="0" y="320"/>
                  <a:pt x="3" y="297"/>
                  <a:pt x="8" y="275"/>
                </a:cubicBezTo>
                <a:cubicBezTo>
                  <a:pt x="13" y="253"/>
                  <a:pt x="21" y="232"/>
                  <a:pt x="31" y="211"/>
                </a:cubicBezTo>
                <a:cubicBezTo>
                  <a:pt x="41" y="191"/>
                  <a:pt x="53" y="171"/>
                  <a:pt x="67" y="152"/>
                </a:cubicBezTo>
                <a:cubicBezTo>
                  <a:pt x="82" y="134"/>
                  <a:pt x="98" y="116"/>
                  <a:pt x="117" y="100"/>
                </a:cubicBezTo>
                <a:cubicBezTo>
                  <a:pt x="135" y="84"/>
                  <a:pt x="155" y="70"/>
                  <a:pt x="177" y="57"/>
                </a:cubicBezTo>
                <a:cubicBezTo>
                  <a:pt x="199" y="45"/>
                  <a:pt x="221" y="34"/>
                  <a:pt x="245" y="26"/>
                </a:cubicBezTo>
                <a:cubicBezTo>
                  <a:pt x="270" y="17"/>
                  <a:pt x="294" y="11"/>
                  <a:pt x="320" y="6"/>
                </a:cubicBezTo>
                <a:cubicBezTo>
                  <a:pt x="345" y="2"/>
                  <a:pt x="371" y="0"/>
                  <a:pt x="397" y="0"/>
                </a:cubicBezTo>
                <a:cubicBezTo>
                  <a:pt x="423" y="0"/>
                  <a:pt x="449" y="2"/>
                  <a:pt x="475" y="6"/>
                </a:cubicBezTo>
                <a:cubicBezTo>
                  <a:pt x="500" y="11"/>
                  <a:pt x="525" y="17"/>
                  <a:pt x="550" y="26"/>
                </a:cubicBezTo>
                <a:cubicBezTo>
                  <a:pt x="574" y="34"/>
                  <a:pt x="597" y="45"/>
                  <a:pt x="619" y="57"/>
                </a:cubicBezTo>
                <a:cubicBezTo>
                  <a:pt x="640" y="70"/>
                  <a:pt x="661" y="84"/>
                  <a:pt x="679" y="100"/>
                </a:cubicBezTo>
                <a:cubicBezTo>
                  <a:pt x="697" y="116"/>
                  <a:pt x="714" y="134"/>
                  <a:pt x="728" y="152"/>
                </a:cubicBezTo>
                <a:cubicBezTo>
                  <a:pt x="743" y="171"/>
                  <a:pt x="755" y="191"/>
                  <a:pt x="765" y="211"/>
                </a:cubicBezTo>
                <a:cubicBezTo>
                  <a:pt x="775" y="232"/>
                  <a:pt x="782" y="253"/>
                  <a:pt x="788" y="275"/>
                </a:cubicBezTo>
                <a:cubicBezTo>
                  <a:pt x="793" y="297"/>
                  <a:pt x="795" y="320"/>
                  <a:pt x="795" y="342"/>
                </a:cubicBezTo>
                <a:close/>
              </a:path>
            </a:pathLst>
          </a:custGeom>
          <a:solidFill>
            <a:srgbClr val="FF6D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09640" y="1962000"/>
            <a:ext cx="13615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9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定了⼈⼯智能的理论基础。</a:t>
            </a:r>
            <a:endParaRPr kumimoji="0" lang="en-US" sz="129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888840" y="3042000"/>
            <a:ext cx="228240" cy="219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2</a:t>
            </a:r>
            <a:endParaRPr kumimoji="0" lang="en-US" sz="15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190520" y="3053880"/>
            <a:ext cx="82368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5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达特茅斯会议</a:t>
            </a:r>
            <a:endParaRPr kumimoji="0" lang="en-US" sz="15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562120" y="3058560"/>
            <a:ext cx="725040" cy="219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1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Arial"/>
                <a:ea typeface="Arial"/>
              </a:rPr>
              <a:t> (1956)</a:t>
            </a:r>
            <a:endParaRPr kumimoji="0" lang="en-US" sz="15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09640" y="3494160"/>
            <a:ext cx="2275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9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约翰</a:t>
            </a:r>
            <a:endParaRPr kumimoji="0" lang="en-US" sz="129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190520" y="3497760"/>
            <a:ext cx="19008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·</a:t>
            </a:r>
            <a:endParaRPr kumimoji="0" lang="en-US" sz="129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1243440" y="3494160"/>
            <a:ext cx="7945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9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⻨卡锡⾸次提出</a:t>
            </a:r>
            <a:endParaRPr kumimoji="0" lang="en-US" sz="129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2576880" y="3497760"/>
            <a:ext cx="19008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"</a:t>
            </a:r>
            <a:endParaRPr kumimoji="0" lang="en-US" sz="129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644560" y="3494160"/>
            <a:ext cx="4543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9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⼈⼯智能</a:t>
            </a:r>
            <a:endParaRPr kumimoji="0" lang="en-US" sz="129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3406680" y="3497760"/>
            <a:ext cx="19008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"</a:t>
            </a:r>
            <a:endParaRPr kumimoji="0" lang="en-US" sz="129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3474360" y="3494160"/>
            <a:ext cx="6811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9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术语，定义为</a:t>
            </a:r>
            <a:endParaRPr kumimoji="0" lang="en-US" sz="129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617360" y="3497760"/>
            <a:ext cx="19008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"</a:t>
            </a:r>
            <a:endParaRPr kumimoji="0" lang="en-US" sz="129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685040" y="3494160"/>
            <a:ext cx="5677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9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制造智能机</a:t>
            </a:r>
            <a:endParaRPr kumimoji="0" lang="en-US" sz="129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809640" y="3756240"/>
            <a:ext cx="7945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9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器的科学与⼯程</a:t>
            </a:r>
            <a:endParaRPr kumimoji="0" lang="en-US" sz="129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2143080" y="3759840"/>
            <a:ext cx="19008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"</a:t>
            </a:r>
            <a:endParaRPr kumimoji="0" lang="en-US" sz="129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2210760" y="3756240"/>
            <a:ext cx="4543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9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，标志着</a:t>
            </a:r>
            <a:endParaRPr kumimoji="0" lang="en-US" sz="129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2972880" y="3759840"/>
            <a:ext cx="19008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AI</a:t>
            </a:r>
            <a:endParaRPr kumimoji="0" lang="en-US" sz="129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pic>
        <p:nvPicPr>
          <p:cNvPr id="86" name="图片 85"/>
          <p:cNvPicPr/>
          <p:nvPr/>
        </p:nvPicPr>
        <p:blipFill>
          <a:blip r:embed="rId2"/>
          <a:stretch/>
        </p:blipFill>
        <p:spPr>
          <a:xfrm>
            <a:off x="809640" y="4301280"/>
            <a:ext cx="4857480" cy="1655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" name="任意多边形: 形状 86"/>
          <p:cNvSpPr/>
          <p:nvPr/>
        </p:nvSpPr>
        <p:spPr>
          <a:xfrm>
            <a:off x="0" y="6431760"/>
            <a:ext cx="12192120" cy="8640"/>
          </a:xfrm>
          <a:custGeom>
            <a:avLst/>
            <a:gdLst/>
            <a:ahLst/>
            <a:cxnLst/>
            <a:rect l="0" t="0" r="r" b="b"/>
            <a:pathLst>
              <a:path w="33867" h="24">
                <a:moveTo>
                  <a:pt x="0" y="0"/>
                </a:moveTo>
                <a:lnTo>
                  <a:pt x="33867" y="0"/>
                </a:lnTo>
                <a:lnTo>
                  <a:pt x="33867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3152880" y="3756240"/>
            <a:ext cx="9079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9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学科的正式诞⽣。</a:t>
            </a:r>
            <a:endParaRPr kumimoji="0" lang="en-US" sz="129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5943600" y="6560640"/>
            <a:ext cx="304200" cy="166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0" b="0" i="0" u="none" strike="noStrike" kern="1200" cap="none" spc="0" normalizeH="0" baseline="0" noProof="0">
                <a:ln>
                  <a:noFill/>
                </a:ln>
                <a:solidFill>
                  <a:srgbClr val="546E7A"/>
                </a:solidFill>
                <a:effectLst/>
                <a:uLnTx/>
                <a:uFillTx/>
                <a:latin typeface="Arial"/>
                <a:ea typeface="Arial"/>
              </a:rPr>
              <a:t>- 2 -</a:t>
            </a:r>
            <a:endParaRPr kumimoji="0" lang="en-US" sz="116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667560" y="1226160"/>
            <a:ext cx="26640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10" b="1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Arial"/>
                <a:ea typeface="Arial"/>
              </a:rPr>
              <a:t>AI</a:t>
            </a:r>
            <a:endParaRPr kumimoji="0" lang="en-US" sz="181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91" name="任意多边形: 形状 90"/>
          <p:cNvSpPr/>
          <p:nvPr/>
        </p:nvSpPr>
        <p:spPr>
          <a:xfrm>
            <a:off x="6476760" y="1744920"/>
            <a:ext cx="38520" cy="3728520"/>
          </a:xfrm>
          <a:custGeom>
            <a:avLst/>
            <a:gdLst/>
            <a:ahLst/>
            <a:cxnLst/>
            <a:rect l="0" t="0" r="r" b="b"/>
            <a:pathLst>
              <a:path w="107" h="10357">
                <a:moveTo>
                  <a:pt x="0" y="0"/>
                </a:moveTo>
                <a:lnTo>
                  <a:pt x="107" y="0"/>
                </a:lnTo>
                <a:lnTo>
                  <a:pt x="107" y="10357"/>
                </a:lnTo>
                <a:lnTo>
                  <a:pt x="0" y="10357"/>
                </a:lnTo>
                <a:lnTo>
                  <a:pt x="0" y="0"/>
                </a:lnTo>
                <a:close/>
              </a:path>
            </a:pathLst>
          </a:custGeom>
          <a:solidFill>
            <a:srgbClr val="0D47A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6934320" y="1221120"/>
            <a:ext cx="79632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1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发展⾥程碑</a:t>
            </a:r>
            <a:endParaRPr kumimoji="0" lang="en-US" sz="181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6953400" y="1794960"/>
            <a:ext cx="465120" cy="201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0" b="1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Arial"/>
                <a:ea typeface="Arial"/>
              </a:rPr>
              <a:t>1943</a:t>
            </a:r>
            <a:endParaRPr kumimoji="0" lang="en-US" sz="142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7419240" y="1791000"/>
            <a:ext cx="20916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2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年</a:t>
            </a:r>
            <a:endParaRPr kumimoji="0" lang="en-US" sz="142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6953400" y="2095200"/>
            <a:ext cx="256680" cy="166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MP</a:t>
            </a:r>
            <a:endParaRPr kumimoji="0" lang="en-US" sz="116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7210440" y="2091960"/>
            <a:ext cx="1639440" cy="172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6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神经元模型提出，开创神经⽹络研究</a:t>
            </a:r>
            <a:endParaRPr kumimoji="0" lang="en-US" sz="116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6953400" y="2589840"/>
            <a:ext cx="465120" cy="201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0" b="1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Arial"/>
                <a:ea typeface="Arial"/>
              </a:rPr>
              <a:t>1950</a:t>
            </a:r>
            <a:endParaRPr kumimoji="0" lang="en-US" sz="142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7419240" y="2585880"/>
            <a:ext cx="25128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2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年代</a:t>
            </a:r>
            <a:endParaRPr kumimoji="0" lang="en-US" sz="142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6953400" y="2886480"/>
            <a:ext cx="1434600" cy="172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6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符号主义兴起，通⽤问题求解器</a:t>
            </a:r>
            <a:endParaRPr kumimoji="0" lang="en-US" sz="116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085114" y="2890080"/>
            <a:ext cx="474840" cy="166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0" b="0" i="0" u="none" strike="noStrike" kern="1200" cap="none" spc="0" normalizeH="0" baseline="0" noProof="0" dirty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(GPS)</a:t>
            </a:r>
            <a:endParaRPr kumimoji="0" lang="en-US" sz="116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9538646" y="2886480"/>
            <a:ext cx="205560" cy="172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60" b="0" i="0" u="none" strike="noStrike" kern="1200" cap="none" spc="0" normalizeH="0" baseline="0" noProof="0" dirty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开发</a:t>
            </a:r>
            <a:endParaRPr kumimoji="0" lang="en-US" sz="116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6953400" y="3384720"/>
            <a:ext cx="465120" cy="201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0" b="1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Arial"/>
                <a:ea typeface="Arial"/>
              </a:rPr>
              <a:t>1980</a:t>
            </a:r>
            <a:endParaRPr kumimoji="0" lang="en-US" sz="142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7419240" y="3380400"/>
            <a:ext cx="25128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2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年代</a:t>
            </a:r>
            <a:endParaRPr kumimoji="0" lang="en-US" sz="142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6953400" y="3681360"/>
            <a:ext cx="922680" cy="172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6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专家系统商业化浪潮</a:t>
            </a:r>
            <a:endParaRPr kumimoji="0" lang="en-US" sz="116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953400" y="4179600"/>
            <a:ext cx="465120" cy="201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0" b="1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Arial"/>
                <a:ea typeface="Arial"/>
              </a:rPr>
              <a:t>2012</a:t>
            </a:r>
            <a:endParaRPr kumimoji="0" lang="en-US" sz="142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7419240" y="4175280"/>
            <a:ext cx="20916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2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年</a:t>
            </a:r>
            <a:endParaRPr kumimoji="0" lang="en-US" sz="142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6953400" y="4476240"/>
            <a:ext cx="717840" cy="172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6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深度学习突破（</a:t>
            </a:r>
            <a:endParaRPr kumimoji="0" lang="en-US" sz="116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8039548" y="4479480"/>
            <a:ext cx="598320" cy="166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0" b="0" i="0" u="none" strike="noStrike" kern="1200" cap="none" spc="0" normalizeH="0" baseline="0" noProof="0" dirty="0" err="1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AlexNet</a:t>
            </a:r>
            <a:endParaRPr kumimoji="0" lang="en-US" sz="116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8621831" y="4476240"/>
            <a:ext cx="171000" cy="172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60" b="0" i="0" u="none" strike="noStrike" kern="1200" cap="none" spc="0" normalizeH="0" baseline="0" noProof="0" dirty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）</a:t>
            </a:r>
            <a:endParaRPr kumimoji="0" lang="en-US" sz="116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6953400" y="4974120"/>
            <a:ext cx="465120" cy="201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0" b="1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Arial"/>
                <a:ea typeface="Arial"/>
              </a:rPr>
              <a:t>2020</a:t>
            </a:r>
            <a:endParaRPr kumimoji="0" lang="en-US" sz="142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7419240" y="4970160"/>
            <a:ext cx="25128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2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年代</a:t>
            </a:r>
            <a:endParaRPr kumimoji="0" lang="en-US" sz="142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2" name="任意多边形: 形状 111"/>
          <p:cNvSpPr/>
          <p:nvPr/>
        </p:nvSpPr>
        <p:spPr>
          <a:xfrm>
            <a:off x="6681600" y="1839240"/>
            <a:ext cx="219600" cy="189000"/>
          </a:xfrm>
          <a:custGeom>
            <a:avLst/>
            <a:gdLst/>
            <a:ahLst/>
            <a:cxnLst/>
            <a:rect l="0" t="0" r="r" b="b"/>
            <a:pathLst>
              <a:path w="610" h="525">
                <a:moveTo>
                  <a:pt x="610" y="262"/>
                </a:moveTo>
                <a:cubicBezTo>
                  <a:pt x="610" y="279"/>
                  <a:pt x="608" y="296"/>
                  <a:pt x="604" y="313"/>
                </a:cubicBezTo>
                <a:cubicBezTo>
                  <a:pt x="600" y="330"/>
                  <a:pt x="594" y="346"/>
                  <a:pt x="585" y="362"/>
                </a:cubicBezTo>
                <a:cubicBezTo>
                  <a:pt x="578" y="378"/>
                  <a:pt x="568" y="394"/>
                  <a:pt x="557" y="408"/>
                </a:cubicBezTo>
                <a:cubicBezTo>
                  <a:pt x="546" y="423"/>
                  <a:pt x="534" y="436"/>
                  <a:pt x="519" y="448"/>
                </a:cubicBezTo>
                <a:cubicBezTo>
                  <a:pt x="505" y="460"/>
                  <a:pt x="490" y="471"/>
                  <a:pt x="473" y="480"/>
                </a:cubicBezTo>
                <a:cubicBezTo>
                  <a:pt x="457" y="490"/>
                  <a:pt x="439" y="498"/>
                  <a:pt x="421" y="505"/>
                </a:cubicBezTo>
                <a:cubicBezTo>
                  <a:pt x="402" y="511"/>
                  <a:pt x="383" y="516"/>
                  <a:pt x="364" y="520"/>
                </a:cubicBezTo>
                <a:cubicBezTo>
                  <a:pt x="344" y="523"/>
                  <a:pt x="324" y="525"/>
                  <a:pt x="304" y="525"/>
                </a:cubicBezTo>
                <a:cubicBezTo>
                  <a:pt x="284" y="525"/>
                  <a:pt x="265" y="523"/>
                  <a:pt x="245" y="520"/>
                </a:cubicBezTo>
                <a:cubicBezTo>
                  <a:pt x="225" y="516"/>
                  <a:pt x="206" y="511"/>
                  <a:pt x="188" y="505"/>
                </a:cubicBezTo>
                <a:cubicBezTo>
                  <a:pt x="169" y="498"/>
                  <a:pt x="152" y="490"/>
                  <a:pt x="135" y="480"/>
                </a:cubicBezTo>
                <a:cubicBezTo>
                  <a:pt x="119" y="471"/>
                  <a:pt x="103" y="460"/>
                  <a:pt x="89" y="448"/>
                </a:cubicBezTo>
                <a:cubicBezTo>
                  <a:pt x="75" y="436"/>
                  <a:pt x="62" y="423"/>
                  <a:pt x="51" y="408"/>
                </a:cubicBezTo>
                <a:cubicBezTo>
                  <a:pt x="40" y="394"/>
                  <a:pt x="31" y="378"/>
                  <a:pt x="23" y="362"/>
                </a:cubicBezTo>
                <a:cubicBezTo>
                  <a:pt x="16" y="346"/>
                  <a:pt x="10" y="330"/>
                  <a:pt x="6" y="313"/>
                </a:cubicBezTo>
                <a:cubicBezTo>
                  <a:pt x="2" y="296"/>
                  <a:pt x="0" y="279"/>
                  <a:pt x="0" y="262"/>
                </a:cubicBezTo>
                <a:cubicBezTo>
                  <a:pt x="0" y="245"/>
                  <a:pt x="2" y="228"/>
                  <a:pt x="6" y="211"/>
                </a:cubicBezTo>
                <a:cubicBezTo>
                  <a:pt x="10" y="194"/>
                  <a:pt x="16" y="178"/>
                  <a:pt x="23" y="162"/>
                </a:cubicBezTo>
                <a:cubicBezTo>
                  <a:pt x="31" y="146"/>
                  <a:pt x="40" y="131"/>
                  <a:pt x="51" y="116"/>
                </a:cubicBezTo>
                <a:cubicBezTo>
                  <a:pt x="62" y="102"/>
                  <a:pt x="75" y="89"/>
                  <a:pt x="89" y="77"/>
                </a:cubicBezTo>
                <a:cubicBezTo>
                  <a:pt x="103" y="65"/>
                  <a:pt x="119" y="54"/>
                  <a:pt x="135" y="44"/>
                </a:cubicBezTo>
                <a:cubicBezTo>
                  <a:pt x="152" y="35"/>
                  <a:pt x="169" y="27"/>
                  <a:pt x="188" y="20"/>
                </a:cubicBezTo>
                <a:cubicBezTo>
                  <a:pt x="206" y="13"/>
                  <a:pt x="225" y="8"/>
                  <a:pt x="245" y="5"/>
                </a:cubicBezTo>
                <a:cubicBezTo>
                  <a:pt x="265" y="2"/>
                  <a:pt x="284" y="0"/>
                  <a:pt x="304" y="0"/>
                </a:cubicBezTo>
                <a:cubicBezTo>
                  <a:pt x="324" y="0"/>
                  <a:pt x="344" y="2"/>
                  <a:pt x="364" y="5"/>
                </a:cubicBezTo>
                <a:cubicBezTo>
                  <a:pt x="383" y="8"/>
                  <a:pt x="402" y="13"/>
                  <a:pt x="421" y="20"/>
                </a:cubicBezTo>
                <a:cubicBezTo>
                  <a:pt x="439" y="27"/>
                  <a:pt x="457" y="35"/>
                  <a:pt x="473" y="44"/>
                </a:cubicBezTo>
                <a:cubicBezTo>
                  <a:pt x="490" y="54"/>
                  <a:pt x="505" y="65"/>
                  <a:pt x="519" y="77"/>
                </a:cubicBezTo>
                <a:cubicBezTo>
                  <a:pt x="534" y="89"/>
                  <a:pt x="546" y="102"/>
                  <a:pt x="557" y="116"/>
                </a:cubicBezTo>
                <a:cubicBezTo>
                  <a:pt x="568" y="131"/>
                  <a:pt x="578" y="146"/>
                  <a:pt x="585" y="162"/>
                </a:cubicBezTo>
                <a:cubicBezTo>
                  <a:pt x="594" y="178"/>
                  <a:pt x="600" y="194"/>
                  <a:pt x="604" y="211"/>
                </a:cubicBezTo>
                <a:cubicBezTo>
                  <a:pt x="608" y="228"/>
                  <a:pt x="610" y="245"/>
                  <a:pt x="610" y="262"/>
                </a:cubicBezTo>
                <a:close/>
              </a:path>
            </a:pathLst>
          </a:custGeom>
          <a:solidFill>
            <a:srgbClr val="FF6D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3" name="任意多边形: 形状 112"/>
          <p:cNvSpPr/>
          <p:nvPr/>
        </p:nvSpPr>
        <p:spPr>
          <a:xfrm>
            <a:off x="6681600" y="1839240"/>
            <a:ext cx="219600" cy="189000"/>
          </a:xfrm>
          <a:custGeom>
            <a:avLst/>
            <a:gdLst/>
            <a:ahLst/>
            <a:cxnLst/>
            <a:rect l="0" t="0" r="r" b="b"/>
            <a:pathLst>
              <a:path w="610" h="525" fill="none">
                <a:moveTo>
                  <a:pt x="610" y="262"/>
                </a:moveTo>
                <a:cubicBezTo>
                  <a:pt x="610" y="279"/>
                  <a:pt x="608" y="296"/>
                  <a:pt x="604" y="313"/>
                </a:cubicBezTo>
                <a:cubicBezTo>
                  <a:pt x="600" y="330"/>
                  <a:pt x="594" y="346"/>
                  <a:pt x="585" y="362"/>
                </a:cubicBezTo>
                <a:cubicBezTo>
                  <a:pt x="578" y="378"/>
                  <a:pt x="568" y="394"/>
                  <a:pt x="557" y="408"/>
                </a:cubicBezTo>
                <a:cubicBezTo>
                  <a:pt x="546" y="423"/>
                  <a:pt x="534" y="436"/>
                  <a:pt x="519" y="448"/>
                </a:cubicBezTo>
                <a:cubicBezTo>
                  <a:pt x="505" y="460"/>
                  <a:pt x="490" y="471"/>
                  <a:pt x="473" y="480"/>
                </a:cubicBezTo>
                <a:cubicBezTo>
                  <a:pt x="457" y="490"/>
                  <a:pt x="439" y="498"/>
                  <a:pt x="421" y="505"/>
                </a:cubicBezTo>
                <a:cubicBezTo>
                  <a:pt x="402" y="511"/>
                  <a:pt x="383" y="516"/>
                  <a:pt x="364" y="520"/>
                </a:cubicBezTo>
                <a:cubicBezTo>
                  <a:pt x="344" y="523"/>
                  <a:pt x="324" y="525"/>
                  <a:pt x="304" y="525"/>
                </a:cubicBezTo>
                <a:cubicBezTo>
                  <a:pt x="284" y="525"/>
                  <a:pt x="265" y="523"/>
                  <a:pt x="245" y="520"/>
                </a:cubicBezTo>
                <a:cubicBezTo>
                  <a:pt x="225" y="516"/>
                  <a:pt x="206" y="511"/>
                  <a:pt x="188" y="505"/>
                </a:cubicBezTo>
                <a:cubicBezTo>
                  <a:pt x="169" y="498"/>
                  <a:pt x="152" y="490"/>
                  <a:pt x="135" y="480"/>
                </a:cubicBezTo>
                <a:cubicBezTo>
                  <a:pt x="119" y="471"/>
                  <a:pt x="103" y="460"/>
                  <a:pt x="89" y="448"/>
                </a:cubicBezTo>
                <a:cubicBezTo>
                  <a:pt x="75" y="436"/>
                  <a:pt x="62" y="423"/>
                  <a:pt x="51" y="408"/>
                </a:cubicBezTo>
                <a:cubicBezTo>
                  <a:pt x="40" y="394"/>
                  <a:pt x="31" y="378"/>
                  <a:pt x="23" y="362"/>
                </a:cubicBezTo>
                <a:cubicBezTo>
                  <a:pt x="16" y="346"/>
                  <a:pt x="10" y="330"/>
                  <a:pt x="6" y="313"/>
                </a:cubicBezTo>
                <a:cubicBezTo>
                  <a:pt x="2" y="296"/>
                  <a:pt x="0" y="279"/>
                  <a:pt x="0" y="262"/>
                </a:cubicBezTo>
                <a:cubicBezTo>
                  <a:pt x="0" y="245"/>
                  <a:pt x="2" y="228"/>
                  <a:pt x="6" y="211"/>
                </a:cubicBezTo>
                <a:cubicBezTo>
                  <a:pt x="10" y="194"/>
                  <a:pt x="16" y="178"/>
                  <a:pt x="23" y="162"/>
                </a:cubicBezTo>
                <a:cubicBezTo>
                  <a:pt x="31" y="146"/>
                  <a:pt x="40" y="131"/>
                  <a:pt x="51" y="116"/>
                </a:cubicBezTo>
                <a:cubicBezTo>
                  <a:pt x="62" y="102"/>
                  <a:pt x="75" y="89"/>
                  <a:pt x="89" y="77"/>
                </a:cubicBezTo>
                <a:cubicBezTo>
                  <a:pt x="103" y="65"/>
                  <a:pt x="119" y="54"/>
                  <a:pt x="135" y="44"/>
                </a:cubicBezTo>
                <a:cubicBezTo>
                  <a:pt x="152" y="35"/>
                  <a:pt x="169" y="27"/>
                  <a:pt x="188" y="20"/>
                </a:cubicBezTo>
                <a:cubicBezTo>
                  <a:pt x="206" y="13"/>
                  <a:pt x="225" y="8"/>
                  <a:pt x="245" y="5"/>
                </a:cubicBezTo>
                <a:cubicBezTo>
                  <a:pt x="265" y="2"/>
                  <a:pt x="284" y="0"/>
                  <a:pt x="304" y="0"/>
                </a:cubicBezTo>
                <a:cubicBezTo>
                  <a:pt x="324" y="0"/>
                  <a:pt x="344" y="2"/>
                  <a:pt x="364" y="5"/>
                </a:cubicBezTo>
                <a:cubicBezTo>
                  <a:pt x="383" y="8"/>
                  <a:pt x="402" y="13"/>
                  <a:pt x="421" y="20"/>
                </a:cubicBezTo>
                <a:cubicBezTo>
                  <a:pt x="439" y="27"/>
                  <a:pt x="457" y="35"/>
                  <a:pt x="473" y="44"/>
                </a:cubicBezTo>
                <a:cubicBezTo>
                  <a:pt x="490" y="54"/>
                  <a:pt x="505" y="65"/>
                  <a:pt x="519" y="77"/>
                </a:cubicBezTo>
                <a:cubicBezTo>
                  <a:pt x="534" y="89"/>
                  <a:pt x="546" y="102"/>
                  <a:pt x="557" y="116"/>
                </a:cubicBezTo>
                <a:cubicBezTo>
                  <a:pt x="568" y="131"/>
                  <a:pt x="578" y="146"/>
                  <a:pt x="585" y="162"/>
                </a:cubicBezTo>
                <a:cubicBezTo>
                  <a:pt x="594" y="178"/>
                  <a:pt x="600" y="194"/>
                  <a:pt x="604" y="211"/>
                </a:cubicBezTo>
                <a:cubicBezTo>
                  <a:pt x="608" y="228"/>
                  <a:pt x="610" y="245"/>
                  <a:pt x="610" y="262"/>
                </a:cubicBezTo>
              </a:path>
            </a:pathLst>
          </a:custGeom>
          <a:ln w="26280">
            <a:solidFill>
              <a:srgbClr val="FFFFFF"/>
            </a:solidFill>
            <a:miter/>
          </a:ln>
        </p:spPr>
        <p:txBody>
          <a:bodyPr lIns="12960" tIns="12960" rIns="12960" bIns="1296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4" name="任意多边形: 形状 113"/>
          <p:cNvSpPr/>
          <p:nvPr/>
        </p:nvSpPr>
        <p:spPr>
          <a:xfrm>
            <a:off x="6681600" y="2634120"/>
            <a:ext cx="219600" cy="188640"/>
          </a:xfrm>
          <a:custGeom>
            <a:avLst/>
            <a:gdLst/>
            <a:ahLst/>
            <a:cxnLst/>
            <a:rect l="0" t="0" r="r" b="b"/>
            <a:pathLst>
              <a:path w="610" h="524">
                <a:moveTo>
                  <a:pt x="610" y="262"/>
                </a:moveTo>
                <a:cubicBezTo>
                  <a:pt x="610" y="280"/>
                  <a:pt x="608" y="297"/>
                  <a:pt x="604" y="314"/>
                </a:cubicBezTo>
                <a:cubicBezTo>
                  <a:pt x="600" y="330"/>
                  <a:pt x="594" y="347"/>
                  <a:pt x="585" y="363"/>
                </a:cubicBezTo>
                <a:cubicBezTo>
                  <a:pt x="578" y="379"/>
                  <a:pt x="568" y="394"/>
                  <a:pt x="557" y="408"/>
                </a:cubicBezTo>
                <a:cubicBezTo>
                  <a:pt x="546" y="422"/>
                  <a:pt x="534" y="435"/>
                  <a:pt x="519" y="448"/>
                </a:cubicBezTo>
                <a:cubicBezTo>
                  <a:pt x="505" y="460"/>
                  <a:pt x="490" y="471"/>
                  <a:pt x="473" y="480"/>
                </a:cubicBezTo>
                <a:cubicBezTo>
                  <a:pt x="457" y="490"/>
                  <a:pt x="439" y="498"/>
                  <a:pt x="421" y="504"/>
                </a:cubicBezTo>
                <a:cubicBezTo>
                  <a:pt x="402" y="511"/>
                  <a:pt x="383" y="516"/>
                  <a:pt x="364" y="519"/>
                </a:cubicBezTo>
                <a:cubicBezTo>
                  <a:pt x="344" y="523"/>
                  <a:pt x="324" y="524"/>
                  <a:pt x="304" y="524"/>
                </a:cubicBezTo>
                <a:cubicBezTo>
                  <a:pt x="284" y="524"/>
                  <a:pt x="265" y="523"/>
                  <a:pt x="245" y="519"/>
                </a:cubicBezTo>
                <a:cubicBezTo>
                  <a:pt x="225" y="516"/>
                  <a:pt x="206" y="511"/>
                  <a:pt x="188" y="504"/>
                </a:cubicBezTo>
                <a:cubicBezTo>
                  <a:pt x="169" y="498"/>
                  <a:pt x="152" y="490"/>
                  <a:pt x="135" y="480"/>
                </a:cubicBezTo>
                <a:cubicBezTo>
                  <a:pt x="119" y="471"/>
                  <a:pt x="103" y="460"/>
                  <a:pt x="89" y="448"/>
                </a:cubicBezTo>
                <a:cubicBezTo>
                  <a:pt x="75" y="435"/>
                  <a:pt x="62" y="422"/>
                  <a:pt x="51" y="408"/>
                </a:cubicBezTo>
                <a:cubicBezTo>
                  <a:pt x="40" y="394"/>
                  <a:pt x="31" y="379"/>
                  <a:pt x="23" y="363"/>
                </a:cubicBezTo>
                <a:cubicBezTo>
                  <a:pt x="16" y="347"/>
                  <a:pt x="10" y="330"/>
                  <a:pt x="6" y="314"/>
                </a:cubicBezTo>
                <a:cubicBezTo>
                  <a:pt x="2" y="297"/>
                  <a:pt x="0" y="280"/>
                  <a:pt x="0" y="262"/>
                </a:cubicBezTo>
                <a:cubicBezTo>
                  <a:pt x="0" y="244"/>
                  <a:pt x="2" y="227"/>
                  <a:pt x="6" y="210"/>
                </a:cubicBezTo>
                <a:cubicBezTo>
                  <a:pt x="10" y="194"/>
                  <a:pt x="16" y="177"/>
                  <a:pt x="23" y="161"/>
                </a:cubicBezTo>
                <a:cubicBezTo>
                  <a:pt x="31" y="145"/>
                  <a:pt x="40" y="130"/>
                  <a:pt x="51" y="116"/>
                </a:cubicBezTo>
                <a:cubicBezTo>
                  <a:pt x="62" y="102"/>
                  <a:pt x="75" y="89"/>
                  <a:pt x="89" y="76"/>
                </a:cubicBezTo>
                <a:cubicBezTo>
                  <a:pt x="103" y="64"/>
                  <a:pt x="119" y="53"/>
                  <a:pt x="135" y="44"/>
                </a:cubicBezTo>
                <a:cubicBezTo>
                  <a:pt x="152" y="34"/>
                  <a:pt x="169" y="26"/>
                  <a:pt x="188" y="20"/>
                </a:cubicBezTo>
                <a:cubicBezTo>
                  <a:pt x="206" y="13"/>
                  <a:pt x="225" y="8"/>
                  <a:pt x="245" y="5"/>
                </a:cubicBezTo>
                <a:cubicBezTo>
                  <a:pt x="265" y="1"/>
                  <a:pt x="284" y="0"/>
                  <a:pt x="304" y="0"/>
                </a:cubicBezTo>
                <a:cubicBezTo>
                  <a:pt x="324" y="0"/>
                  <a:pt x="344" y="1"/>
                  <a:pt x="364" y="5"/>
                </a:cubicBezTo>
                <a:cubicBezTo>
                  <a:pt x="383" y="8"/>
                  <a:pt x="402" y="13"/>
                  <a:pt x="421" y="20"/>
                </a:cubicBezTo>
                <a:cubicBezTo>
                  <a:pt x="439" y="26"/>
                  <a:pt x="457" y="34"/>
                  <a:pt x="473" y="44"/>
                </a:cubicBezTo>
                <a:cubicBezTo>
                  <a:pt x="490" y="53"/>
                  <a:pt x="505" y="64"/>
                  <a:pt x="519" y="76"/>
                </a:cubicBezTo>
                <a:cubicBezTo>
                  <a:pt x="534" y="89"/>
                  <a:pt x="546" y="102"/>
                  <a:pt x="557" y="116"/>
                </a:cubicBezTo>
                <a:cubicBezTo>
                  <a:pt x="568" y="130"/>
                  <a:pt x="578" y="145"/>
                  <a:pt x="585" y="161"/>
                </a:cubicBezTo>
                <a:cubicBezTo>
                  <a:pt x="594" y="177"/>
                  <a:pt x="600" y="194"/>
                  <a:pt x="604" y="210"/>
                </a:cubicBezTo>
                <a:cubicBezTo>
                  <a:pt x="608" y="227"/>
                  <a:pt x="610" y="244"/>
                  <a:pt x="610" y="262"/>
                </a:cubicBezTo>
                <a:close/>
              </a:path>
            </a:pathLst>
          </a:custGeom>
          <a:solidFill>
            <a:srgbClr val="FF6D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5" name="任意多边形: 形状 114"/>
          <p:cNvSpPr/>
          <p:nvPr/>
        </p:nvSpPr>
        <p:spPr>
          <a:xfrm>
            <a:off x="6681600" y="2634120"/>
            <a:ext cx="219600" cy="188640"/>
          </a:xfrm>
          <a:custGeom>
            <a:avLst/>
            <a:gdLst/>
            <a:ahLst/>
            <a:cxnLst/>
            <a:rect l="0" t="0" r="r" b="b"/>
            <a:pathLst>
              <a:path w="610" h="524" fill="none">
                <a:moveTo>
                  <a:pt x="610" y="262"/>
                </a:moveTo>
                <a:cubicBezTo>
                  <a:pt x="610" y="280"/>
                  <a:pt x="608" y="297"/>
                  <a:pt x="604" y="314"/>
                </a:cubicBezTo>
                <a:cubicBezTo>
                  <a:pt x="600" y="330"/>
                  <a:pt x="594" y="347"/>
                  <a:pt x="585" y="363"/>
                </a:cubicBezTo>
                <a:cubicBezTo>
                  <a:pt x="578" y="379"/>
                  <a:pt x="568" y="394"/>
                  <a:pt x="557" y="408"/>
                </a:cubicBezTo>
                <a:cubicBezTo>
                  <a:pt x="546" y="422"/>
                  <a:pt x="534" y="435"/>
                  <a:pt x="519" y="448"/>
                </a:cubicBezTo>
                <a:cubicBezTo>
                  <a:pt x="505" y="460"/>
                  <a:pt x="490" y="471"/>
                  <a:pt x="473" y="480"/>
                </a:cubicBezTo>
                <a:cubicBezTo>
                  <a:pt x="457" y="490"/>
                  <a:pt x="439" y="498"/>
                  <a:pt x="421" y="504"/>
                </a:cubicBezTo>
                <a:cubicBezTo>
                  <a:pt x="402" y="511"/>
                  <a:pt x="383" y="516"/>
                  <a:pt x="364" y="519"/>
                </a:cubicBezTo>
                <a:cubicBezTo>
                  <a:pt x="344" y="523"/>
                  <a:pt x="324" y="524"/>
                  <a:pt x="304" y="524"/>
                </a:cubicBezTo>
                <a:cubicBezTo>
                  <a:pt x="284" y="524"/>
                  <a:pt x="265" y="523"/>
                  <a:pt x="245" y="519"/>
                </a:cubicBezTo>
                <a:cubicBezTo>
                  <a:pt x="225" y="516"/>
                  <a:pt x="206" y="511"/>
                  <a:pt x="188" y="504"/>
                </a:cubicBezTo>
                <a:cubicBezTo>
                  <a:pt x="169" y="498"/>
                  <a:pt x="152" y="490"/>
                  <a:pt x="135" y="480"/>
                </a:cubicBezTo>
                <a:cubicBezTo>
                  <a:pt x="119" y="471"/>
                  <a:pt x="103" y="460"/>
                  <a:pt x="89" y="448"/>
                </a:cubicBezTo>
                <a:cubicBezTo>
                  <a:pt x="75" y="435"/>
                  <a:pt x="62" y="422"/>
                  <a:pt x="51" y="408"/>
                </a:cubicBezTo>
                <a:cubicBezTo>
                  <a:pt x="40" y="394"/>
                  <a:pt x="31" y="379"/>
                  <a:pt x="23" y="363"/>
                </a:cubicBezTo>
                <a:cubicBezTo>
                  <a:pt x="16" y="347"/>
                  <a:pt x="10" y="330"/>
                  <a:pt x="6" y="314"/>
                </a:cubicBezTo>
                <a:cubicBezTo>
                  <a:pt x="2" y="297"/>
                  <a:pt x="0" y="280"/>
                  <a:pt x="0" y="262"/>
                </a:cubicBezTo>
                <a:cubicBezTo>
                  <a:pt x="0" y="244"/>
                  <a:pt x="2" y="227"/>
                  <a:pt x="6" y="210"/>
                </a:cubicBezTo>
                <a:cubicBezTo>
                  <a:pt x="10" y="194"/>
                  <a:pt x="16" y="177"/>
                  <a:pt x="23" y="161"/>
                </a:cubicBezTo>
                <a:cubicBezTo>
                  <a:pt x="31" y="145"/>
                  <a:pt x="40" y="130"/>
                  <a:pt x="51" y="116"/>
                </a:cubicBezTo>
                <a:cubicBezTo>
                  <a:pt x="62" y="102"/>
                  <a:pt x="75" y="89"/>
                  <a:pt x="89" y="76"/>
                </a:cubicBezTo>
                <a:cubicBezTo>
                  <a:pt x="103" y="64"/>
                  <a:pt x="119" y="53"/>
                  <a:pt x="135" y="44"/>
                </a:cubicBezTo>
                <a:cubicBezTo>
                  <a:pt x="152" y="34"/>
                  <a:pt x="169" y="26"/>
                  <a:pt x="188" y="20"/>
                </a:cubicBezTo>
                <a:cubicBezTo>
                  <a:pt x="206" y="13"/>
                  <a:pt x="225" y="8"/>
                  <a:pt x="245" y="5"/>
                </a:cubicBezTo>
                <a:cubicBezTo>
                  <a:pt x="265" y="1"/>
                  <a:pt x="284" y="0"/>
                  <a:pt x="304" y="0"/>
                </a:cubicBezTo>
                <a:cubicBezTo>
                  <a:pt x="324" y="0"/>
                  <a:pt x="344" y="1"/>
                  <a:pt x="364" y="5"/>
                </a:cubicBezTo>
                <a:cubicBezTo>
                  <a:pt x="383" y="8"/>
                  <a:pt x="402" y="13"/>
                  <a:pt x="421" y="20"/>
                </a:cubicBezTo>
                <a:cubicBezTo>
                  <a:pt x="439" y="26"/>
                  <a:pt x="457" y="34"/>
                  <a:pt x="473" y="44"/>
                </a:cubicBezTo>
                <a:cubicBezTo>
                  <a:pt x="490" y="53"/>
                  <a:pt x="505" y="64"/>
                  <a:pt x="519" y="76"/>
                </a:cubicBezTo>
                <a:cubicBezTo>
                  <a:pt x="534" y="89"/>
                  <a:pt x="546" y="102"/>
                  <a:pt x="557" y="116"/>
                </a:cubicBezTo>
                <a:cubicBezTo>
                  <a:pt x="568" y="130"/>
                  <a:pt x="578" y="145"/>
                  <a:pt x="585" y="161"/>
                </a:cubicBezTo>
                <a:cubicBezTo>
                  <a:pt x="594" y="177"/>
                  <a:pt x="600" y="194"/>
                  <a:pt x="604" y="210"/>
                </a:cubicBezTo>
                <a:cubicBezTo>
                  <a:pt x="608" y="227"/>
                  <a:pt x="610" y="244"/>
                  <a:pt x="610" y="262"/>
                </a:cubicBezTo>
              </a:path>
            </a:pathLst>
          </a:custGeom>
          <a:ln w="26280">
            <a:solidFill>
              <a:srgbClr val="FFFFFF"/>
            </a:solidFill>
            <a:miter/>
          </a:ln>
        </p:spPr>
        <p:txBody>
          <a:bodyPr lIns="12960" tIns="12960" rIns="12960" bIns="1296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6" name="任意多边形: 形状 115"/>
          <p:cNvSpPr/>
          <p:nvPr/>
        </p:nvSpPr>
        <p:spPr>
          <a:xfrm>
            <a:off x="6681600" y="3428640"/>
            <a:ext cx="219600" cy="189000"/>
          </a:xfrm>
          <a:custGeom>
            <a:avLst/>
            <a:gdLst/>
            <a:ahLst/>
            <a:cxnLst/>
            <a:rect l="0" t="0" r="r" b="b"/>
            <a:pathLst>
              <a:path w="610" h="525">
                <a:moveTo>
                  <a:pt x="610" y="263"/>
                </a:moveTo>
                <a:cubicBezTo>
                  <a:pt x="610" y="280"/>
                  <a:pt x="608" y="297"/>
                  <a:pt x="604" y="314"/>
                </a:cubicBezTo>
                <a:cubicBezTo>
                  <a:pt x="600" y="331"/>
                  <a:pt x="594" y="348"/>
                  <a:pt x="585" y="363"/>
                </a:cubicBezTo>
                <a:cubicBezTo>
                  <a:pt x="578" y="379"/>
                  <a:pt x="568" y="394"/>
                  <a:pt x="557" y="409"/>
                </a:cubicBezTo>
                <a:cubicBezTo>
                  <a:pt x="546" y="423"/>
                  <a:pt x="534" y="436"/>
                  <a:pt x="519" y="448"/>
                </a:cubicBezTo>
                <a:cubicBezTo>
                  <a:pt x="505" y="460"/>
                  <a:pt x="490" y="471"/>
                  <a:pt x="473" y="481"/>
                </a:cubicBezTo>
                <a:cubicBezTo>
                  <a:pt x="457" y="490"/>
                  <a:pt x="439" y="498"/>
                  <a:pt x="421" y="505"/>
                </a:cubicBezTo>
                <a:cubicBezTo>
                  <a:pt x="402" y="512"/>
                  <a:pt x="383" y="517"/>
                  <a:pt x="364" y="520"/>
                </a:cubicBezTo>
                <a:cubicBezTo>
                  <a:pt x="344" y="523"/>
                  <a:pt x="324" y="525"/>
                  <a:pt x="304" y="525"/>
                </a:cubicBezTo>
                <a:cubicBezTo>
                  <a:pt x="284" y="525"/>
                  <a:pt x="265" y="523"/>
                  <a:pt x="245" y="520"/>
                </a:cubicBezTo>
                <a:cubicBezTo>
                  <a:pt x="225" y="517"/>
                  <a:pt x="206" y="512"/>
                  <a:pt x="188" y="505"/>
                </a:cubicBezTo>
                <a:cubicBezTo>
                  <a:pt x="169" y="498"/>
                  <a:pt x="152" y="490"/>
                  <a:pt x="135" y="481"/>
                </a:cubicBezTo>
                <a:cubicBezTo>
                  <a:pt x="119" y="471"/>
                  <a:pt x="103" y="460"/>
                  <a:pt x="89" y="448"/>
                </a:cubicBezTo>
                <a:cubicBezTo>
                  <a:pt x="75" y="436"/>
                  <a:pt x="62" y="423"/>
                  <a:pt x="51" y="409"/>
                </a:cubicBezTo>
                <a:cubicBezTo>
                  <a:pt x="40" y="394"/>
                  <a:pt x="31" y="379"/>
                  <a:pt x="23" y="363"/>
                </a:cubicBezTo>
                <a:cubicBezTo>
                  <a:pt x="16" y="348"/>
                  <a:pt x="10" y="331"/>
                  <a:pt x="6" y="314"/>
                </a:cubicBezTo>
                <a:cubicBezTo>
                  <a:pt x="2" y="297"/>
                  <a:pt x="0" y="280"/>
                  <a:pt x="0" y="263"/>
                </a:cubicBezTo>
                <a:cubicBezTo>
                  <a:pt x="0" y="246"/>
                  <a:pt x="2" y="229"/>
                  <a:pt x="6" y="212"/>
                </a:cubicBezTo>
                <a:cubicBezTo>
                  <a:pt x="10" y="195"/>
                  <a:pt x="16" y="179"/>
                  <a:pt x="23" y="163"/>
                </a:cubicBezTo>
                <a:cubicBezTo>
                  <a:pt x="31" y="146"/>
                  <a:pt x="40" y="131"/>
                  <a:pt x="51" y="117"/>
                </a:cubicBezTo>
                <a:cubicBezTo>
                  <a:pt x="62" y="103"/>
                  <a:pt x="75" y="89"/>
                  <a:pt x="89" y="77"/>
                </a:cubicBezTo>
                <a:cubicBezTo>
                  <a:pt x="103" y="65"/>
                  <a:pt x="119" y="54"/>
                  <a:pt x="135" y="45"/>
                </a:cubicBezTo>
                <a:cubicBezTo>
                  <a:pt x="152" y="35"/>
                  <a:pt x="169" y="27"/>
                  <a:pt x="188" y="20"/>
                </a:cubicBezTo>
                <a:cubicBezTo>
                  <a:pt x="206" y="14"/>
                  <a:pt x="225" y="9"/>
                  <a:pt x="245" y="6"/>
                </a:cubicBezTo>
                <a:cubicBezTo>
                  <a:pt x="265" y="2"/>
                  <a:pt x="284" y="0"/>
                  <a:pt x="304" y="0"/>
                </a:cubicBezTo>
                <a:cubicBezTo>
                  <a:pt x="324" y="0"/>
                  <a:pt x="344" y="2"/>
                  <a:pt x="364" y="6"/>
                </a:cubicBezTo>
                <a:cubicBezTo>
                  <a:pt x="383" y="9"/>
                  <a:pt x="402" y="14"/>
                  <a:pt x="421" y="20"/>
                </a:cubicBezTo>
                <a:cubicBezTo>
                  <a:pt x="439" y="27"/>
                  <a:pt x="457" y="35"/>
                  <a:pt x="473" y="45"/>
                </a:cubicBezTo>
                <a:cubicBezTo>
                  <a:pt x="490" y="54"/>
                  <a:pt x="505" y="65"/>
                  <a:pt x="519" y="77"/>
                </a:cubicBezTo>
                <a:cubicBezTo>
                  <a:pt x="534" y="89"/>
                  <a:pt x="546" y="103"/>
                  <a:pt x="557" y="117"/>
                </a:cubicBezTo>
                <a:cubicBezTo>
                  <a:pt x="568" y="131"/>
                  <a:pt x="578" y="146"/>
                  <a:pt x="585" y="163"/>
                </a:cubicBezTo>
                <a:cubicBezTo>
                  <a:pt x="594" y="179"/>
                  <a:pt x="600" y="195"/>
                  <a:pt x="604" y="212"/>
                </a:cubicBezTo>
                <a:cubicBezTo>
                  <a:pt x="608" y="229"/>
                  <a:pt x="610" y="246"/>
                  <a:pt x="610" y="263"/>
                </a:cubicBezTo>
                <a:close/>
              </a:path>
            </a:pathLst>
          </a:custGeom>
          <a:solidFill>
            <a:srgbClr val="FF6D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7" name="任意多边形: 形状 116"/>
          <p:cNvSpPr/>
          <p:nvPr/>
        </p:nvSpPr>
        <p:spPr>
          <a:xfrm>
            <a:off x="6681600" y="3428640"/>
            <a:ext cx="219600" cy="189000"/>
          </a:xfrm>
          <a:custGeom>
            <a:avLst/>
            <a:gdLst/>
            <a:ahLst/>
            <a:cxnLst/>
            <a:rect l="0" t="0" r="r" b="b"/>
            <a:pathLst>
              <a:path w="610" h="525" fill="none">
                <a:moveTo>
                  <a:pt x="610" y="263"/>
                </a:moveTo>
                <a:cubicBezTo>
                  <a:pt x="610" y="280"/>
                  <a:pt x="608" y="297"/>
                  <a:pt x="604" y="314"/>
                </a:cubicBezTo>
                <a:cubicBezTo>
                  <a:pt x="600" y="331"/>
                  <a:pt x="594" y="348"/>
                  <a:pt x="585" y="363"/>
                </a:cubicBezTo>
                <a:cubicBezTo>
                  <a:pt x="578" y="379"/>
                  <a:pt x="568" y="394"/>
                  <a:pt x="557" y="409"/>
                </a:cubicBezTo>
                <a:cubicBezTo>
                  <a:pt x="546" y="423"/>
                  <a:pt x="534" y="436"/>
                  <a:pt x="519" y="448"/>
                </a:cubicBezTo>
                <a:cubicBezTo>
                  <a:pt x="505" y="460"/>
                  <a:pt x="490" y="471"/>
                  <a:pt x="473" y="481"/>
                </a:cubicBezTo>
                <a:cubicBezTo>
                  <a:pt x="457" y="490"/>
                  <a:pt x="439" y="498"/>
                  <a:pt x="421" y="505"/>
                </a:cubicBezTo>
                <a:cubicBezTo>
                  <a:pt x="402" y="512"/>
                  <a:pt x="383" y="517"/>
                  <a:pt x="364" y="520"/>
                </a:cubicBezTo>
                <a:cubicBezTo>
                  <a:pt x="344" y="523"/>
                  <a:pt x="324" y="525"/>
                  <a:pt x="304" y="525"/>
                </a:cubicBezTo>
                <a:cubicBezTo>
                  <a:pt x="284" y="525"/>
                  <a:pt x="265" y="523"/>
                  <a:pt x="245" y="520"/>
                </a:cubicBezTo>
                <a:cubicBezTo>
                  <a:pt x="225" y="517"/>
                  <a:pt x="206" y="512"/>
                  <a:pt x="188" y="505"/>
                </a:cubicBezTo>
                <a:cubicBezTo>
                  <a:pt x="169" y="498"/>
                  <a:pt x="152" y="490"/>
                  <a:pt x="135" y="481"/>
                </a:cubicBezTo>
                <a:cubicBezTo>
                  <a:pt x="119" y="471"/>
                  <a:pt x="103" y="460"/>
                  <a:pt x="89" y="448"/>
                </a:cubicBezTo>
                <a:cubicBezTo>
                  <a:pt x="75" y="436"/>
                  <a:pt x="62" y="423"/>
                  <a:pt x="51" y="409"/>
                </a:cubicBezTo>
                <a:cubicBezTo>
                  <a:pt x="40" y="394"/>
                  <a:pt x="31" y="379"/>
                  <a:pt x="23" y="363"/>
                </a:cubicBezTo>
                <a:cubicBezTo>
                  <a:pt x="16" y="348"/>
                  <a:pt x="10" y="331"/>
                  <a:pt x="6" y="314"/>
                </a:cubicBezTo>
                <a:cubicBezTo>
                  <a:pt x="2" y="297"/>
                  <a:pt x="0" y="280"/>
                  <a:pt x="0" y="263"/>
                </a:cubicBezTo>
                <a:cubicBezTo>
                  <a:pt x="0" y="246"/>
                  <a:pt x="2" y="229"/>
                  <a:pt x="6" y="212"/>
                </a:cubicBezTo>
                <a:cubicBezTo>
                  <a:pt x="10" y="195"/>
                  <a:pt x="16" y="179"/>
                  <a:pt x="23" y="163"/>
                </a:cubicBezTo>
                <a:cubicBezTo>
                  <a:pt x="31" y="146"/>
                  <a:pt x="40" y="131"/>
                  <a:pt x="51" y="117"/>
                </a:cubicBezTo>
                <a:cubicBezTo>
                  <a:pt x="62" y="103"/>
                  <a:pt x="75" y="89"/>
                  <a:pt x="89" y="77"/>
                </a:cubicBezTo>
                <a:cubicBezTo>
                  <a:pt x="103" y="65"/>
                  <a:pt x="119" y="54"/>
                  <a:pt x="135" y="45"/>
                </a:cubicBezTo>
                <a:cubicBezTo>
                  <a:pt x="152" y="35"/>
                  <a:pt x="169" y="27"/>
                  <a:pt x="188" y="20"/>
                </a:cubicBezTo>
                <a:cubicBezTo>
                  <a:pt x="206" y="14"/>
                  <a:pt x="225" y="9"/>
                  <a:pt x="245" y="6"/>
                </a:cubicBezTo>
                <a:cubicBezTo>
                  <a:pt x="265" y="2"/>
                  <a:pt x="284" y="0"/>
                  <a:pt x="304" y="0"/>
                </a:cubicBezTo>
                <a:cubicBezTo>
                  <a:pt x="324" y="0"/>
                  <a:pt x="344" y="2"/>
                  <a:pt x="364" y="6"/>
                </a:cubicBezTo>
                <a:cubicBezTo>
                  <a:pt x="383" y="9"/>
                  <a:pt x="402" y="14"/>
                  <a:pt x="421" y="20"/>
                </a:cubicBezTo>
                <a:cubicBezTo>
                  <a:pt x="439" y="27"/>
                  <a:pt x="457" y="35"/>
                  <a:pt x="473" y="45"/>
                </a:cubicBezTo>
                <a:cubicBezTo>
                  <a:pt x="490" y="54"/>
                  <a:pt x="505" y="65"/>
                  <a:pt x="519" y="77"/>
                </a:cubicBezTo>
                <a:cubicBezTo>
                  <a:pt x="534" y="89"/>
                  <a:pt x="546" y="103"/>
                  <a:pt x="557" y="117"/>
                </a:cubicBezTo>
                <a:cubicBezTo>
                  <a:pt x="568" y="131"/>
                  <a:pt x="578" y="146"/>
                  <a:pt x="585" y="163"/>
                </a:cubicBezTo>
                <a:cubicBezTo>
                  <a:pt x="594" y="179"/>
                  <a:pt x="600" y="195"/>
                  <a:pt x="604" y="212"/>
                </a:cubicBezTo>
                <a:cubicBezTo>
                  <a:pt x="608" y="229"/>
                  <a:pt x="610" y="246"/>
                  <a:pt x="610" y="263"/>
                </a:cubicBezTo>
              </a:path>
            </a:pathLst>
          </a:custGeom>
          <a:ln w="26280">
            <a:solidFill>
              <a:srgbClr val="FFFFFF"/>
            </a:solidFill>
            <a:miter/>
          </a:ln>
        </p:spPr>
        <p:txBody>
          <a:bodyPr lIns="12960" tIns="12960" rIns="12960" bIns="1296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8" name="任意多边形: 形状 117"/>
          <p:cNvSpPr/>
          <p:nvPr/>
        </p:nvSpPr>
        <p:spPr>
          <a:xfrm>
            <a:off x="6681600" y="4223520"/>
            <a:ext cx="219600" cy="189000"/>
          </a:xfrm>
          <a:custGeom>
            <a:avLst/>
            <a:gdLst/>
            <a:ahLst/>
            <a:cxnLst/>
            <a:rect l="0" t="0" r="r" b="b"/>
            <a:pathLst>
              <a:path w="610" h="525">
                <a:moveTo>
                  <a:pt x="610" y="263"/>
                </a:moveTo>
                <a:cubicBezTo>
                  <a:pt x="610" y="280"/>
                  <a:pt x="608" y="297"/>
                  <a:pt x="604" y="314"/>
                </a:cubicBezTo>
                <a:cubicBezTo>
                  <a:pt x="600" y="331"/>
                  <a:pt x="594" y="347"/>
                  <a:pt x="585" y="363"/>
                </a:cubicBezTo>
                <a:cubicBezTo>
                  <a:pt x="578" y="379"/>
                  <a:pt x="568" y="394"/>
                  <a:pt x="557" y="408"/>
                </a:cubicBezTo>
                <a:cubicBezTo>
                  <a:pt x="546" y="423"/>
                  <a:pt x="534" y="436"/>
                  <a:pt x="519" y="448"/>
                </a:cubicBezTo>
                <a:cubicBezTo>
                  <a:pt x="505" y="460"/>
                  <a:pt x="490" y="471"/>
                  <a:pt x="473" y="481"/>
                </a:cubicBezTo>
                <a:cubicBezTo>
                  <a:pt x="457" y="490"/>
                  <a:pt x="439" y="498"/>
                  <a:pt x="421" y="505"/>
                </a:cubicBezTo>
                <a:cubicBezTo>
                  <a:pt x="402" y="511"/>
                  <a:pt x="383" y="516"/>
                  <a:pt x="364" y="520"/>
                </a:cubicBezTo>
                <a:cubicBezTo>
                  <a:pt x="344" y="523"/>
                  <a:pt x="324" y="525"/>
                  <a:pt x="304" y="525"/>
                </a:cubicBezTo>
                <a:cubicBezTo>
                  <a:pt x="284" y="525"/>
                  <a:pt x="265" y="523"/>
                  <a:pt x="245" y="520"/>
                </a:cubicBezTo>
                <a:cubicBezTo>
                  <a:pt x="225" y="516"/>
                  <a:pt x="206" y="511"/>
                  <a:pt x="188" y="505"/>
                </a:cubicBezTo>
                <a:cubicBezTo>
                  <a:pt x="169" y="498"/>
                  <a:pt x="152" y="490"/>
                  <a:pt x="135" y="481"/>
                </a:cubicBezTo>
                <a:cubicBezTo>
                  <a:pt x="119" y="471"/>
                  <a:pt x="103" y="460"/>
                  <a:pt x="89" y="448"/>
                </a:cubicBezTo>
                <a:cubicBezTo>
                  <a:pt x="75" y="436"/>
                  <a:pt x="62" y="423"/>
                  <a:pt x="51" y="408"/>
                </a:cubicBezTo>
                <a:cubicBezTo>
                  <a:pt x="40" y="394"/>
                  <a:pt x="31" y="379"/>
                  <a:pt x="23" y="363"/>
                </a:cubicBezTo>
                <a:cubicBezTo>
                  <a:pt x="16" y="347"/>
                  <a:pt x="10" y="331"/>
                  <a:pt x="6" y="314"/>
                </a:cubicBezTo>
                <a:cubicBezTo>
                  <a:pt x="2" y="297"/>
                  <a:pt x="0" y="280"/>
                  <a:pt x="0" y="263"/>
                </a:cubicBezTo>
                <a:cubicBezTo>
                  <a:pt x="0" y="246"/>
                  <a:pt x="2" y="229"/>
                  <a:pt x="6" y="212"/>
                </a:cubicBezTo>
                <a:cubicBezTo>
                  <a:pt x="10" y="195"/>
                  <a:pt x="16" y="179"/>
                  <a:pt x="23" y="163"/>
                </a:cubicBezTo>
                <a:cubicBezTo>
                  <a:pt x="31" y="147"/>
                  <a:pt x="40" y="132"/>
                  <a:pt x="51" y="118"/>
                </a:cubicBezTo>
                <a:cubicBezTo>
                  <a:pt x="62" y="103"/>
                  <a:pt x="75" y="90"/>
                  <a:pt x="89" y="78"/>
                </a:cubicBezTo>
                <a:cubicBezTo>
                  <a:pt x="103" y="66"/>
                  <a:pt x="119" y="55"/>
                  <a:pt x="135" y="45"/>
                </a:cubicBezTo>
                <a:cubicBezTo>
                  <a:pt x="152" y="35"/>
                  <a:pt x="169" y="27"/>
                  <a:pt x="188" y="20"/>
                </a:cubicBezTo>
                <a:cubicBezTo>
                  <a:pt x="206" y="14"/>
                  <a:pt x="225" y="9"/>
                  <a:pt x="245" y="5"/>
                </a:cubicBezTo>
                <a:cubicBezTo>
                  <a:pt x="265" y="2"/>
                  <a:pt x="284" y="0"/>
                  <a:pt x="304" y="0"/>
                </a:cubicBezTo>
                <a:cubicBezTo>
                  <a:pt x="324" y="0"/>
                  <a:pt x="344" y="2"/>
                  <a:pt x="364" y="5"/>
                </a:cubicBezTo>
                <a:cubicBezTo>
                  <a:pt x="383" y="9"/>
                  <a:pt x="402" y="14"/>
                  <a:pt x="421" y="20"/>
                </a:cubicBezTo>
                <a:cubicBezTo>
                  <a:pt x="439" y="27"/>
                  <a:pt x="457" y="35"/>
                  <a:pt x="473" y="45"/>
                </a:cubicBezTo>
                <a:cubicBezTo>
                  <a:pt x="490" y="55"/>
                  <a:pt x="505" y="66"/>
                  <a:pt x="519" y="78"/>
                </a:cubicBezTo>
                <a:cubicBezTo>
                  <a:pt x="534" y="90"/>
                  <a:pt x="546" y="103"/>
                  <a:pt x="557" y="118"/>
                </a:cubicBezTo>
                <a:cubicBezTo>
                  <a:pt x="568" y="132"/>
                  <a:pt x="578" y="147"/>
                  <a:pt x="585" y="163"/>
                </a:cubicBezTo>
                <a:cubicBezTo>
                  <a:pt x="594" y="179"/>
                  <a:pt x="600" y="195"/>
                  <a:pt x="604" y="212"/>
                </a:cubicBezTo>
                <a:cubicBezTo>
                  <a:pt x="608" y="229"/>
                  <a:pt x="610" y="246"/>
                  <a:pt x="610" y="263"/>
                </a:cubicBezTo>
                <a:close/>
              </a:path>
            </a:pathLst>
          </a:custGeom>
          <a:solidFill>
            <a:srgbClr val="FF6D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9" name="任意多边形: 形状 118"/>
          <p:cNvSpPr/>
          <p:nvPr/>
        </p:nvSpPr>
        <p:spPr>
          <a:xfrm>
            <a:off x="6681600" y="4223520"/>
            <a:ext cx="219600" cy="189000"/>
          </a:xfrm>
          <a:custGeom>
            <a:avLst/>
            <a:gdLst/>
            <a:ahLst/>
            <a:cxnLst/>
            <a:rect l="0" t="0" r="r" b="b"/>
            <a:pathLst>
              <a:path w="610" h="525" fill="none">
                <a:moveTo>
                  <a:pt x="610" y="263"/>
                </a:moveTo>
                <a:cubicBezTo>
                  <a:pt x="610" y="280"/>
                  <a:pt x="608" y="297"/>
                  <a:pt x="604" y="314"/>
                </a:cubicBezTo>
                <a:cubicBezTo>
                  <a:pt x="600" y="331"/>
                  <a:pt x="594" y="347"/>
                  <a:pt x="585" y="363"/>
                </a:cubicBezTo>
                <a:cubicBezTo>
                  <a:pt x="578" y="379"/>
                  <a:pt x="568" y="394"/>
                  <a:pt x="557" y="408"/>
                </a:cubicBezTo>
                <a:cubicBezTo>
                  <a:pt x="546" y="423"/>
                  <a:pt x="534" y="436"/>
                  <a:pt x="519" y="448"/>
                </a:cubicBezTo>
                <a:cubicBezTo>
                  <a:pt x="505" y="460"/>
                  <a:pt x="490" y="471"/>
                  <a:pt x="473" y="481"/>
                </a:cubicBezTo>
                <a:cubicBezTo>
                  <a:pt x="457" y="490"/>
                  <a:pt x="439" y="498"/>
                  <a:pt x="421" y="505"/>
                </a:cubicBezTo>
                <a:cubicBezTo>
                  <a:pt x="402" y="511"/>
                  <a:pt x="383" y="516"/>
                  <a:pt x="364" y="520"/>
                </a:cubicBezTo>
                <a:cubicBezTo>
                  <a:pt x="344" y="523"/>
                  <a:pt x="324" y="525"/>
                  <a:pt x="304" y="525"/>
                </a:cubicBezTo>
                <a:cubicBezTo>
                  <a:pt x="284" y="525"/>
                  <a:pt x="265" y="523"/>
                  <a:pt x="245" y="520"/>
                </a:cubicBezTo>
                <a:cubicBezTo>
                  <a:pt x="225" y="516"/>
                  <a:pt x="206" y="511"/>
                  <a:pt x="188" y="505"/>
                </a:cubicBezTo>
                <a:cubicBezTo>
                  <a:pt x="169" y="498"/>
                  <a:pt x="152" y="490"/>
                  <a:pt x="135" y="481"/>
                </a:cubicBezTo>
                <a:cubicBezTo>
                  <a:pt x="119" y="471"/>
                  <a:pt x="103" y="460"/>
                  <a:pt x="89" y="448"/>
                </a:cubicBezTo>
                <a:cubicBezTo>
                  <a:pt x="75" y="436"/>
                  <a:pt x="62" y="423"/>
                  <a:pt x="51" y="408"/>
                </a:cubicBezTo>
                <a:cubicBezTo>
                  <a:pt x="40" y="394"/>
                  <a:pt x="31" y="379"/>
                  <a:pt x="23" y="363"/>
                </a:cubicBezTo>
                <a:cubicBezTo>
                  <a:pt x="16" y="347"/>
                  <a:pt x="10" y="331"/>
                  <a:pt x="6" y="314"/>
                </a:cubicBezTo>
                <a:cubicBezTo>
                  <a:pt x="2" y="297"/>
                  <a:pt x="0" y="280"/>
                  <a:pt x="0" y="263"/>
                </a:cubicBezTo>
                <a:cubicBezTo>
                  <a:pt x="0" y="246"/>
                  <a:pt x="2" y="229"/>
                  <a:pt x="6" y="212"/>
                </a:cubicBezTo>
                <a:cubicBezTo>
                  <a:pt x="10" y="195"/>
                  <a:pt x="16" y="179"/>
                  <a:pt x="23" y="163"/>
                </a:cubicBezTo>
                <a:cubicBezTo>
                  <a:pt x="31" y="147"/>
                  <a:pt x="40" y="132"/>
                  <a:pt x="51" y="118"/>
                </a:cubicBezTo>
                <a:cubicBezTo>
                  <a:pt x="62" y="103"/>
                  <a:pt x="75" y="90"/>
                  <a:pt x="89" y="78"/>
                </a:cubicBezTo>
                <a:cubicBezTo>
                  <a:pt x="103" y="66"/>
                  <a:pt x="119" y="55"/>
                  <a:pt x="135" y="45"/>
                </a:cubicBezTo>
                <a:cubicBezTo>
                  <a:pt x="152" y="35"/>
                  <a:pt x="169" y="27"/>
                  <a:pt x="188" y="20"/>
                </a:cubicBezTo>
                <a:cubicBezTo>
                  <a:pt x="206" y="14"/>
                  <a:pt x="225" y="9"/>
                  <a:pt x="245" y="5"/>
                </a:cubicBezTo>
                <a:cubicBezTo>
                  <a:pt x="265" y="2"/>
                  <a:pt x="284" y="0"/>
                  <a:pt x="304" y="0"/>
                </a:cubicBezTo>
                <a:cubicBezTo>
                  <a:pt x="324" y="0"/>
                  <a:pt x="344" y="2"/>
                  <a:pt x="364" y="5"/>
                </a:cubicBezTo>
                <a:cubicBezTo>
                  <a:pt x="383" y="9"/>
                  <a:pt x="402" y="14"/>
                  <a:pt x="421" y="20"/>
                </a:cubicBezTo>
                <a:cubicBezTo>
                  <a:pt x="439" y="27"/>
                  <a:pt x="457" y="35"/>
                  <a:pt x="473" y="45"/>
                </a:cubicBezTo>
                <a:cubicBezTo>
                  <a:pt x="490" y="55"/>
                  <a:pt x="505" y="66"/>
                  <a:pt x="519" y="78"/>
                </a:cubicBezTo>
                <a:cubicBezTo>
                  <a:pt x="534" y="90"/>
                  <a:pt x="546" y="103"/>
                  <a:pt x="557" y="118"/>
                </a:cubicBezTo>
                <a:cubicBezTo>
                  <a:pt x="568" y="132"/>
                  <a:pt x="578" y="147"/>
                  <a:pt x="585" y="163"/>
                </a:cubicBezTo>
                <a:cubicBezTo>
                  <a:pt x="594" y="179"/>
                  <a:pt x="600" y="195"/>
                  <a:pt x="604" y="212"/>
                </a:cubicBezTo>
                <a:cubicBezTo>
                  <a:pt x="608" y="229"/>
                  <a:pt x="610" y="246"/>
                  <a:pt x="610" y="263"/>
                </a:cubicBezTo>
              </a:path>
            </a:pathLst>
          </a:custGeom>
          <a:ln w="26280">
            <a:solidFill>
              <a:srgbClr val="FFFFFF"/>
            </a:solidFill>
            <a:miter/>
          </a:ln>
        </p:spPr>
        <p:txBody>
          <a:bodyPr lIns="12960" tIns="12960" rIns="12960" bIns="1296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20" name="任意多边形: 形状 119"/>
          <p:cNvSpPr/>
          <p:nvPr/>
        </p:nvSpPr>
        <p:spPr>
          <a:xfrm>
            <a:off x="6681600" y="5018400"/>
            <a:ext cx="219600" cy="188640"/>
          </a:xfrm>
          <a:custGeom>
            <a:avLst/>
            <a:gdLst/>
            <a:ahLst/>
            <a:cxnLst/>
            <a:rect l="0" t="0" r="r" b="b"/>
            <a:pathLst>
              <a:path w="610" h="524">
                <a:moveTo>
                  <a:pt x="610" y="262"/>
                </a:moveTo>
                <a:cubicBezTo>
                  <a:pt x="610" y="279"/>
                  <a:pt x="608" y="296"/>
                  <a:pt x="604" y="313"/>
                </a:cubicBezTo>
                <a:cubicBezTo>
                  <a:pt x="600" y="330"/>
                  <a:pt x="594" y="346"/>
                  <a:pt x="585" y="362"/>
                </a:cubicBezTo>
                <a:cubicBezTo>
                  <a:pt x="578" y="378"/>
                  <a:pt x="568" y="393"/>
                  <a:pt x="557" y="407"/>
                </a:cubicBezTo>
                <a:cubicBezTo>
                  <a:pt x="546" y="421"/>
                  <a:pt x="534" y="435"/>
                  <a:pt x="519" y="448"/>
                </a:cubicBezTo>
                <a:cubicBezTo>
                  <a:pt x="505" y="460"/>
                  <a:pt x="490" y="471"/>
                  <a:pt x="473" y="480"/>
                </a:cubicBezTo>
                <a:cubicBezTo>
                  <a:pt x="457" y="490"/>
                  <a:pt x="439" y="498"/>
                  <a:pt x="421" y="504"/>
                </a:cubicBezTo>
                <a:cubicBezTo>
                  <a:pt x="402" y="511"/>
                  <a:pt x="383" y="516"/>
                  <a:pt x="364" y="519"/>
                </a:cubicBezTo>
                <a:cubicBezTo>
                  <a:pt x="344" y="523"/>
                  <a:pt x="324" y="524"/>
                  <a:pt x="304" y="524"/>
                </a:cubicBezTo>
                <a:cubicBezTo>
                  <a:pt x="284" y="524"/>
                  <a:pt x="265" y="523"/>
                  <a:pt x="245" y="519"/>
                </a:cubicBezTo>
                <a:cubicBezTo>
                  <a:pt x="225" y="516"/>
                  <a:pt x="206" y="511"/>
                  <a:pt x="188" y="504"/>
                </a:cubicBezTo>
                <a:cubicBezTo>
                  <a:pt x="169" y="498"/>
                  <a:pt x="152" y="490"/>
                  <a:pt x="135" y="480"/>
                </a:cubicBezTo>
                <a:cubicBezTo>
                  <a:pt x="119" y="471"/>
                  <a:pt x="103" y="460"/>
                  <a:pt x="89" y="448"/>
                </a:cubicBezTo>
                <a:cubicBezTo>
                  <a:pt x="75" y="435"/>
                  <a:pt x="62" y="421"/>
                  <a:pt x="51" y="407"/>
                </a:cubicBezTo>
                <a:cubicBezTo>
                  <a:pt x="40" y="393"/>
                  <a:pt x="31" y="378"/>
                  <a:pt x="23" y="362"/>
                </a:cubicBezTo>
                <a:cubicBezTo>
                  <a:pt x="16" y="346"/>
                  <a:pt x="10" y="330"/>
                  <a:pt x="6" y="313"/>
                </a:cubicBezTo>
                <a:cubicBezTo>
                  <a:pt x="2" y="296"/>
                  <a:pt x="0" y="279"/>
                  <a:pt x="0" y="262"/>
                </a:cubicBezTo>
                <a:cubicBezTo>
                  <a:pt x="0" y="244"/>
                  <a:pt x="2" y="227"/>
                  <a:pt x="6" y="211"/>
                </a:cubicBezTo>
                <a:cubicBezTo>
                  <a:pt x="10" y="194"/>
                  <a:pt x="16" y="177"/>
                  <a:pt x="23" y="161"/>
                </a:cubicBezTo>
                <a:cubicBezTo>
                  <a:pt x="31" y="146"/>
                  <a:pt x="40" y="131"/>
                  <a:pt x="51" y="116"/>
                </a:cubicBezTo>
                <a:cubicBezTo>
                  <a:pt x="62" y="102"/>
                  <a:pt x="75" y="89"/>
                  <a:pt x="89" y="77"/>
                </a:cubicBezTo>
                <a:cubicBezTo>
                  <a:pt x="103" y="64"/>
                  <a:pt x="119" y="54"/>
                  <a:pt x="135" y="44"/>
                </a:cubicBezTo>
                <a:cubicBezTo>
                  <a:pt x="152" y="34"/>
                  <a:pt x="169" y="26"/>
                  <a:pt x="188" y="20"/>
                </a:cubicBezTo>
                <a:cubicBezTo>
                  <a:pt x="206" y="13"/>
                  <a:pt x="225" y="8"/>
                  <a:pt x="245" y="5"/>
                </a:cubicBezTo>
                <a:cubicBezTo>
                  <a:pt x="265" y="2"/>
                  <a:pt x="284" y="0"/>
                  <a:pt x="304" y="0"/>
                </a:cubicBezTo>
                <a:cubicBezTo>
                  <a:pt x="324" y="0"/>
                  <a:pt x="344" y="2"/>
                  <a:pt x="364" y="5"/>
                </a:cubicBezTo>
                <a:cubicBezTo>
                  <a:pt x="383" y="8"/>
                  <a:pt x="402" y="13"/>
                  <a:pt x="421" y="20"/>
                </a:cubicBezTo>
                <a:cubicBezTo>
                  <a:pt x="439" y="26"/>
                  <a:pt x="457" y="34"/>
                  <a:pt x="473" y="44"/>
                </a:cubicBezTo>
                <a:cubicBezTo>
                  <a:pt x="490" y="54"/>
                  <a:pt x="505" y="64"/>
                  <a:pt x="519" y="77"/>
                </a:cubicBezTo>
                <a:cubicBezTo>
                  <a:pt x="534" y="89"/>
                  <a:pt x="546" y="102"/>
                  <a:pt x="557" y="116"/>
                </a:cubicBezTo>
                <a:cubicBezTo>
                  <a:pt x="568" y="131"/>
                  <a:pt x="578" y="146"/>
                  <a:pt x="585" y="161"/>
                </a:cubicBezTo>
                <a:cubicBezTo>
                  <a:pt x="594" y="177"/>
                  <a:pt x="600" y="194"/>
                  <a:pt x="604" y="211"/>
                </a:cubicBezTo>
                <a:cubicBezTo>
                  <a:pt x="608" y="227"/>
                  <a:pt x="610" y="244"/>
                  <a:pt x="610" y="262"/>
                </a:cubicBezTo>
                <a:close/>
              </a:path>
            </a:pathLst>
          </a:custGeom>
          <a:solidFill>
            <a:srgbClr val="FF6D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21" name="任意多边形: 形状 120"/>
          <p:cNvSpPr/>
          <p:nvPr/>
        </p:nvSpPr>
        <p:spPr>
          <a:xfrm>
            <a:off x="6681600" y="5018400"/>
            <a:ext cx="219600" cy="188640"/>
          </a:xfrm>
          <a:custGeom>
            <a:avLst/>
            <a:gdLst/>
            <a:ahLst/>
            <a:cxnLst/>
            <a:rect l="0" t="0" r="r" b="b"/>
            <a:pathLst>
              <a:path w="610" h="524" fill="none">
                <a:moveTo>
                  <a:pt x="610" y="262"/>
                </a:moveTo>
                <a:cubicBezTo>
                  <a:pt x="610" y="279"/>
                  <a:pt x="608" y="296"/>
                  <a:pt x="604" y="313"/>
                </a:cubicBezTo>
                <a:cubicBezTo>
                  <a:pt x="600" y="330"/>
                  <a:pt x="594" y="346"/>
                  <a:pt x="585" y="362"/>
                </a:cubicBezTo>
                <a:cubicBezTo>
                  <a:pt x="578" y="378"/>
                  <a:pt x="568" y="393"/>
                  <a:pt x="557" y="407"/>
                </a:cubicBezTo>
                <a:cubicBezTo>
                  <a:pt x="546" y="421"/>
                  <a:pt x="534" y="435"/>
                  <a:pt x="519" y="448"/>
                </a:cubicBezTo>
                <a:cubicBezTo>
                  <a:pt x="505" y="460"/>
                  <a:pt x="490" y="471"/>
                  <a:pt x="473" y="480"/>
                </a:cubicBezTo>
                <a:cubicBezTo>
                  <a:pt x="457" y="490"/>
                  <a:pt x="439" y="498"/>
                  <a:pt x="421" y="504"/>
                </a:cubicBezTo>
                <a:cubicBezTo>
                  <a:pt x="402" y="511"/>
                  <a:pt x="383" y="516"/>
                  <a:pt x="364" y="519"/>
                </a:cubicBezTo>
                <a:cubicBezTo>
                  <a:pt x="344" y="523"/>
                  <a:pt x="324" y="524"/>
                  <a:pt x="304" y="524"/>
                </a:cubicBezTo>
                <a:cubicBezTo>
                  <a:pt x="284" y="524"/>
                  <a:pt x="265" y="523"/>
                  <a:pt x="245" y="519"/>
                </a:cubicBezTo>
                <a:cubicBezTo>
                  <a:pt x="225" y="516"/>
                  <a:pt x="206" y="511"/>
                  <a:pt x="188" y="504"/>
                </a:cubicBezTo>
                <a:cubicBezTo>
                  <a:pt x="169" y="498"/>
                  <a:pt x="152" y="490"/>
                  <a:pt x="135" y="480"/>
                </a:cubicBezTo>
                <a:cubicBezTo>
                  <a:pt x="119" y="471"/>
                  <a:pt x="103" y="460"/>
                  <a:pt x="89" y="448"/>
                </a:cubicBezTo>
                <a:cubicBezTo>
                  <a:pt x="75" y="435"/>
                  <a:pt x="62" y="421"/>
                  <a:pt x="51" y="407"/>
                </a:cubicBezTo>
                <a:cubicBezTo>
                  <a:pt x="40" y="393"/>
                  <a:pt x="31" y="378"/>
                  <a:pt x="23" y="362"/>
                </a:cubicBezTo>
                <a:cubicBezTo>
                  <a:pt x="16" y="346"/>
                  <a:pt x="10" y="330"/>
                  <a:pt x="6" y="313"/>
                </a:cubicBezTo>
                <a:cubicBezTo>
                  <a:pt x="2" y="296"/>
                  <a:pt x="0" y="279"/>
                  <a:pt x="0" y="262"/>
                </a:cubicBezTo>
                <a:cubicBezTo>
                  <a:pt x="0" y="244"/>
                  <a:pt x="2" y="227"/>
                  <a:pt x="6" y="211"/>
                </a:cubicBezTo>
                <a:cubicBezTo>
                  <a:pt x="10" y="194"/>
                  <a:pt x="16" y="177"/>
                  <a:pt x="23" y="161"/>
                </a:cubicBezTo>
                <a:cubicBezTo>
                  <a:pt x="31" y="146"/>
                  <a:pt x="40" y="131"/>
                  <a:pt x="51" y="116"/>
                </a:cubicBezTo>
                <a:cubicBezTo>
                  <a:pt x="62" y="102"/>
                  <a:pt x="75" y="89"/>
                  <a:pt x="89" y="77"/>
                </a:cubicBezTo>
                <a:cubicBezTo>
                  <a:pt x="103" y="64"/>
                  <a:pt x="119" y="54"/>
                  <a:pt x="135" y="44"/>
                </a:cubicBezTo>
                <a:cubicBezTo>
                  <a:pt x="152" y="34"/>
                  <a:pt x="169" y="26"/>
                  <a:pt x="188" y="20"/>
                </a:cubicBezTo>
                <a:cubicBezTo>
                  <a:pt x="206" y="13"/>
                  <a:pt x="225" y="8"/>
                  <a:pt x="245" y="5"/>
                </a:cubicBezTo>
                <a:cubicBezTo>
                  <a:pt x="265" y="2"/>
                  <a:pt x="284" y="0"/>
                  <a:pt x="304" y="0"/>
                </a:cubicBezTo>
                <a:cubicBezTo>
                  <a:pt x="324" y="0"/>
                  <a:pt x="344" y="2"/>
                  <a:pt x="364" y="5"/>
                </a:cubicBezTo>
                <a:cubicBezTo>
                  <a:pt x="383" y="8"/>
                  <a:pt x="402" y="13"/>
                  <a:pt x="421" y="20"/>
                </a:cubicBezTo>
                <a:cubicBezTo>
                  <a:pt x="439" y="26"/>
                  <a:pt x="457" y="34"/>
                  <a:pt x="473" y="44"/>
                </a:cubicBezTo>
                <a:cubicBezTo>
                  <a:pt x="490" y="54"/>
                  <a:pt x="505" y="64"/>
                  <a:pt x="519" y="77"/>
                </a:cubicBezTo>
                <a:cubicBezTo>
                  <a:pt x="534" y="89"/>
                  <a:pt x="546" y="102"/>
                  <a:pt x="557" y="116"/>
                </a:cubicBezTo>
                <a:cubicBezTo>
                  <a:pt x="568" y="131"/>
                  <a:pt x="578" y="146"/>
                  <a:pt x="585" y="161"/>
                </a:cubicBezTo>
                <a:cubicBezTo>
                  <a:pt x="594" y="177"/>
                  <a:pt x="600" y="194"/>
                  <a:pt x="604" y="211"/>
                </a:cubicBezTo>
                <a:cubicBezTo>
                  <a:pt x="608" y="227"/>
                  <a:pt x="610" y="244"/>
                  <a:pt x="610" y="262"/>
                </a:cubicBezTo>
              </a:path>
            </a:pathLst>
          </a:custGeom>
          <a:ln w="26280">
            <a:solidFill>
              <a:srgbClr val="FFFFFF"/>
            </a:solidFill>
            <a:miter/>
          </a:ln>
        </p:spPr>
        <p:txBody>
          <a:bodyPr lIns="12960" tIns="12960" rIns="12960" bIns="1296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6953400" y="5270760"/>
            <a:ext cx="1024920" cy="172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6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⼤语⾔模型爆发式发展</a:t>
            </a:r>
            <a:endParaRPr kumimoji="0" lang="en-US" sz="116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81B8D1-40F8-C9BA-156D-79689D0299F9}"/>
              </a:ext>
            </a:extLst>
          </p:cNvPr>
          <p:cNvSpPr txBox="1"/>
          <p:nvPr/>
        </p:nvSpPr>
        <p:spPr>
          <a:xfrm>
            <a:off x="10983414" y="104061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5AAFD-0DC7-B756-317B-47B37F423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52486276-EC08-A6BC-0EED-47CBCB33C222}"/>
              </a:ext>
            </a:extLst>
          </p:cNvPr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5F7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FBD5D017-6096-4E32-DC06-B38C00294FA9}"/>
              </a:ext>
            </a:extLst>
          </p:cNvPr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0C2E9D11-9FDD-E144-ECF0-1A19DD758686}"/>
              </a:ext>
            </a:extLst>
          </p:cNvPr>
          <p:cNvSpPr/>
          <p:nvPr/>
        </p:nvSpPr>
        <p:spPr>
          <a:xfrm>
            <a:off x="0" y="0"/>
            <a:ext cx="12192120" cy="762120"/>
          </a:xfrm>
          <a:custGeom>
            <a:avLst/>
            <a:gdLst/>
            <a:ahLst/>
            <a:cxnLst/>
            <a:rect l="0" t="0" r="r" b="b"/>
            <a:pathLst>
              <a:path w="33867" h="2117">
                <a:moveTo>
                  <a:pt x="0" y="0"/>
                </a:moveTo>
                <a:lnTo>
                  <a:pt x="33867" y="0"/>
                </a:lnTo>
                <a:lnTo>
                  <a:pt x="33867" y="2117"/>
                </a:lnTo>
                <a:lnTo>
                  <a:pt x="0" y="2117"/>
                </a:lnTo>
                <a:lnTo>
                  <a:pt x="0" y="0"/>
                </a:lnTo>
                <a:close/>
              </a:path>
            </a:pathLst>
          </a:custGeom>
          <a:solidFill>
            <a:srgbClr val="0D47A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BA6FB23-8C38-0F05-2142-918174A54260}"/>
              </a:ext>
            </a:extLst>
          </p:cNvPr>
          <p:cNvSpPr txBox="1"/>
          <p:nvPr/>
        </p:nvSpPr>
        <p:spPr>
          <a:xfrm>
            <a:off x="571320" y="234360"/>
            <a:ext cx="1788951" cy="3570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3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SansCJKsc"/>
                <a:ea typeface="NotoSansCJKsc"/>
              </a:rPr>
              <a:t>⼈⼯智能应用</a:t>
            </a:r>
            <a:endParaRPr kumimoji="0" lang="en-US" sz="232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F7AA46-CEB3-29B9-81DA-DA8AC70F4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02" y="813600"/>
            <a:ext cx="10258567" cy="52813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B23A2A1-B736-C070-E833-C0FA972C3C67}"/>
              </a:ext>
            </a:extLst>
          </p:cNvPr>
          <p:cNvSpPr txBox="1"/>
          <p:nvPr/>
        </p:nvSpPr>
        <p:spPr>
          <a:xfrm>
            <a:off x="10913746" y="104061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4102184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F8064-8119-EB9B-8C02-15AED07F4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7E3EB80E-2B04-6B9D-975B-05B2D133AD4E}"/>
              </a:ext>
            </a:extLst>
          </p:cNvPr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5F7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D139488E-4AA4-86B3-8783-7C4794BD8EEB}"/>
              </a:ext>
            </a:extLst>
          </p:cNvPr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46451155-F24A-D7E6-BB66-FF2E2D68E8FB}"/>
              </a:ext>
            </a:extLst>
          </p:cNvPr>
          <p:cNvSpPr/>
          <p:nvPr/>
        </p:nvSpPr>
        <p:spPr>
          <a:xfrm>
            <a:off x="0" y="0"/>
            <a:ext cx="12192120" cy="762120"/>
          </a:xfrm>
          <a:custGeom>
            <a:avLst/>
            <a:gdLst/>
            <a:ahLst/>
            <a:cxnLst/>
            <a:rect l="0" t="0" r="r" b="b"/>
            <a:pathLst>
              <a:path w="33867" h="2117">
                <a:moveTo>
                  <a:pt x="0" y="0"/>
                </a:moveTo>
                <a:lnTo>
                  <a:pt x="33867" y="0"/>
                </a:lnTo>
                <a:lnTo>
                  <a:pt x="33867" y="2117"/>
                </a:lnTo>
                <a:lnTo>
                  <a:pt x="0" y="2117"/>
                </a:lnTo>
                <a:lnTo>
                  <a:pt x="0" y="0"/>
                </a:lnTo>
                <a:close/>
              </a:path>
            </a:pathLst>
          </a:custGeom>
          <a:solidFill>
            <a:srgbClr val="0D47A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D7A9918-ED5C-E429-D8B3-9790739994A3}"/>
              </a:ext>
            </a:extLst>
          </p:cNvPr>
          <p:cNvSpPr txBox="1"/>
          <p:nvPr/>
        </p:nvSpPr>
        <p:spPr>
          <a:xfrm>
            <a:off x="571320" y="234360"/>
            <a:ext cx="2981585" cy="3570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3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SansCJKsc"/>
                <a:ea typeface="NotoSansCJKsc"/>
              </a:rPr>
              <a:t>⼈⼯智能算法学习统览</a:t>
            </a:r>
            <a:endParaRPr kumimoji="0" lang="en-US" sz="232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2864D5-D45D-1F50-B205-FF0B530EF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01" y="825741"/>
            <a:ext cx="10317707" cy="525658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7A908E3-7DCA-0206-9EE0-CFD8E5D17357}"/>
              </a:ext>
            </a:extLst>
          </p:cNvPr>
          <p:cNvSpPr txBox="1"/>
          <p:nvPr/>
        </p:nvSpPr>
        <p:spPr>
          <a:xfrm>
            <a:off x="10913746" y="104061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3150310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任意多边形: 形状 62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5F7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23" name="任意多边形: 形状 622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24" name="任意多边形: 形状 623"/>
          <p:cNvSpPr/>
          <p:nvPr/>
        </p:nvSpPr>
        <p:spPr>
          <a:xfrm>
            <a:off x="0" y="0"/>
            <a:ext cx="12192120" cy="660600"/>
          </a:xfrm>
          <a:custGeom>
            <a:avLst/>
            <a:gdLst/>
            <a:ahLst/>
            <a:cxnLst/>
            <a:rect l="0" t="0" r="r" b="b"/>
            <a:pathLst>
              <a:path w="33867" h="1835">
                <a:moveTo>
                  <a:pt x="0" y="0"/>
                </a:moveTo>
                <a:lnTo>
                  <a:pt x="33867" y="0"/>
                </a:lnTo>
                <a:lnTo>
                  <a:pt x="33867" y="1835"/>
                </a:lnTo>
                <a:lnTo>
                  <a:pt x="0" y="1835"/>
                </a:lnTo>
                <a:lnTo>
                  <a:pt x="0" y="0"/>
                </a:lnTo>
                <a:close/>
              </a:path>
            </a:pathLst>
          </a:custGeom>
          <a:solidFill>
            <a:srgbClr val="0D47A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25" name="任意多边形: 形状 624"/>
          <p:cNvSpPr/>
          <p:nvPr/>
        </p:nvSpPr>
        <p:spPr>
          <a:xfrm>
            <a:off x="0" y="653040"/>
            <a:ext cx="12192120" cy="7920"/>
          </a:xfrm>
          <a:custGeom>
            <a:avLst/>
            <a:gdLst/>
            <a:ahLst/>
            <a:cxnLst/>
            <a:rect l="0" t="0" r="r" b="b"/>
            <a:pathLst>
              <a:path w="33867" h="22">
                <a:moveTo>
                  <a:pt x="0" y="0"/>
                </a:moveTo>
                <a:lnTo>
                  <a:pt x="33867" y="0"/>
                </a:lnTo>
                <a:lnTo>
                  <a:pt x="33867" y="22"/>
                </a:lnTo>
                <a:lnTo>
                  <a:pt x="0" y="22"/>
                </a:lnTo>
                <a:lnTo>
                  <a:pt x="0" y="0"/>
                </a:lnTo>
                <a:close/>
              </a:path>
            </a:pathLst>
          </a:custGeom>
          <a:solidFill>
            <a:srgbClr val="B3E5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26" name="任意多边形: 形状 625"/>
          <p:cNvSpPr/>
          <p:nvPr/>
        </p:nvSpPr>
        <p:spPr>
          <a:xfrm>
            <a:off x="571320" y="873000"/>
            <a:ext cx="5334480" cy="532800"/>
          </a:xfrm>
          <a:custGeom>
            <a:avLst/>
            <a:gdLst/>
            <a:ahLst/>
            <a:cxnLst/>
            <a:rect l="0" t="0" r="r" b="b"/>
            <a:pathLst>
              <a:path w="14818" h="1480">
                <a:moveTo>
                  <a:pt x="16" y="98"/>
                </a:moveTo>
                <a:cubicBezTo>
                  <a:pt x="27" y="78"/>
                  <a:pt x="42" y="61"/>
                  <a:pt x="62" y="46"/>
                </a:cubicBezTo>
                <a:cubicBezTo>
                  <a:pt x="82" y="32"/>
                  <a:pt x="105" y="20"/>
                  <a:pt x="131" y="12"/>
                </a:cubicBezTo>
                <a:cubicBezTo>
                  <a:pt x="157" y="4"/>
                  <a:pt x="184" y="0"/>
                  <a:pt x="212" y="0"/>
                </a:cubicBezTo>
                <a:lnTo>
                  <a:pt x="14606" y="0"/>
                </a:lnTo>
                <a:cubicBezTo>
                  <a:pt x="14634" y="0"/>
                  <a:pt x="14661" y="4"/>
                  <a:pt x="14687" y="12"/>
                </a:cubicBezTo>
                <a:cubicBezTo>
                  <a:pt x="14713" y="20"/>
                  <a:pt x="14736" y="32"/>
                  <a:pt x="14756" y="46"/>
                </a:cubicBezTo>
                <a:cubicBezTo>
                  <a:pt x="14776" y="61"/>
                  <a:pt x="14791" y="78"/>
                  <a:pt x="14802" y="98"/>
                </a:cubicBezTo>
                <a:cubicBezTo>
                  <a:pt x="14812" y="117"/>
                  <a:pt x="14818" y="137"/>
                  <a:pt x="14818" y="158"/>
                </a:cubicBezTo>
                <a:lnTo>
                  <a:pt x="14818" y="1480"/>
                </a:lnTo>
                <a:lnTo>
                  <a:pt x="0" y="1480"/>
                </a:lnTo>
                <a:lnTo>
                  <a:pt x="0" y="158"/>
                </a:lnTo>
                <a:cubicBezTo>
                  <a:pt x="0" y="137"/>
                  <a:pt x="5" y="117"/>
                  <a:pt x="16" y="98"/>
                </a:cubicBezTo>
                <a:close/>
              </a:path>
            </a:pathLst>
          </a:custGeom>
          <a:solidFill>
            <a:srgbClr val="1976D2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27" name="文本框 626"/>
          <p:cNvSpPr txBox="1"/>
          <p:nvPr/>
        </p:nvSpPr>
        <p:spPr>
          <a:xfrm>
            <a:off x="571320" y="203040"/>
            <a:ext cx="1229760" cy="295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1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SansCJKsc"/>
                <a:ea typeface="NotoSansCJKsc"/>
              </a:rPr>
              <a:t>⼈⼯智能分类</a:t>
            </a:r>
            <a:endParaRPr kumimoji="0" lang="en-US" sz="201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28" name="文本框 627"/>
          <p:cNvSpPr txBox="1"/>
          <p:nvPr/>
        </p:nvSpPr>
        <p:spPr>
          <a:xfrm>
            <a:off x="2362320" y="1055880"/>
            <a:ext cx="68652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SansCJKsc"/>
                <a:ea typeface="NotoSansCJKsc"/>
              </a:rPr>
              <a:t>弱⼈⼯智能</a:t>
            </a:r>
            <a:endParaRPr kumimoji="0" lang="en-US" sz="134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29" name="任意多边形: 形状 628"/>
          <p:cNvSpPr/>
          <p:nvPr/>
        </p:nvSpPr>
        <p:spPr>
          <a:xfrm>
            <a:off x="809280" y="1582920"/>
            <a:ext cx="286200" cy="213480"/>
          </a:xfrm>
          <a:custGeom>
            <a:avLst/>
            <a:gdLst/>
            <a:ahLst/>
            <a:cxnLst/>
            <a:rect l="0" t="0" r="r" b="b"/>
            <a:pathLst>
              <a:path w="795" h="593">
                <a:moveTo>
                  <a:pt x="795" y="297"/>
                </a:moveTo>
                <a:cubicBezTo>
                  <a:pt x="795" y="316"/>
                  <a:pt x="793" y="336"/>
                  <a:pt x="788" y="355"/>
                </a:cubicBezTo>
                <a:cubicBezTo>
                  <a:pt x="782" y="374"/>
                  <a:pt x="775" y="392"/>
                  <a:pt x="765" y="410"/>
                </a:cubicBezTo>
                <a:cubicBezTo>
                  <a:pt x="755" y="428"/>
                  <a:pt x="743" y="445"/>
                  <a:pt x="728" y="461"/>
                </a:cubicBezTo>
                <a:cubicBezTo>
                  <a:pt x="714" y="477"/>
                  <a:pt x="697" y="492"/>
                  <a:pt x="679" y="506"/>
                </a:cubicBezTo>
                <a:cubicBezTo>
                  <a:pt x="661" y="520"/>
                  <a:pt x="640" y="532"/>
                  <a:pt x="619" y="543"/>
                </a:cubicBezTo>
                <a:cubicBezTo>
                  <a:pt x="597" y="554"/>
                  <a:pt x="574" y="563"/>
                  <a:pt x="550" y="570"/>
                </a:cubicBezTo>
                <a:cubicBezTo>
                  <a:pt x="525" y="578"/>
                  <a:pt x="500" y="583"/>
                  <a:pt x="475" y="587"/>
                </a:cubicBezTo>
                <a:cubicBezTo>
                  <a:pt x="449" y="591"/>
                  <a:pt x="423" y="593"/>
                  <a:pt x="397" y="593"/>
                </a:cubicBezTo>
                <a:cubicBezTo>
                  <a:pt x="371" y="593"/>
                  <a:pt x="345" y="591"/>
                  <a:pt x="320" y="587"/>
                </a:cubicBezTo>
                <a:cubicBezTo>
                  <a:pt x="294" y="583"/>
                  <a:pt x="270" y="578"/>
                  <a:pt x="245" y="570"/>
                </a:cubicBezTo>
                <a:cubicBezTo>
                  <a:pt x="221" y="563"/>
                  <a:pt x="199" y="554"/>
                  <a:pt x="177" y="543"/>
                </a:cubicBezTo>
                <a:cubicBezTo>
                  <a:pt x="155" y="532"/>
                  <a:pt x="135" y="520"/>
                  <a:pt x="117" y="506"/>
                </a:cubicBezTo>
                <a:cubicBezTo>
                  <a:pt x="98" y="492"/>
                  <a:pt x="82" y="477"/>
                  <a:pt x="67" y="461"/>
                </a:cubicBezTo>
                <a:cubicBezTo>
                  <a:pt x="53" y="445"/>
                  <a:pt x="41" y="428"/>
                  <a:pt x="31" y="410"/>
                </a:cubicBezTo>
                <a:cubicBezTo>
                  <a:pt x="21" y="392"/>
                  <a:pt x="13" y="374"/>
                  <a:pt x="8" y="355"/>
                </a:cubicBezTo>
                <a:cubicBezTo>
                  <a:pt x="3" y="336"/>
                  <a:pt x="0" y="316"/>
                  <a:pt x="0" y="297"/>
                </a:cubicBezTo>
                <a:cubicBezTo>
                  <a:pt x="0" y="278"/>
                  <a:pt x="3" y="258"/>
                  <a:pt x="8" y="239"/>
                </a:cubicBezTo>
                <a:cubicBezTo>
                  <a:pt x="13" y="220"/>
                  <a:pt x="21" y="202"/>
                  <a:pt x="31" y="184"/>
                </a:cubicBezTo>
                <a:cubicBezTo>
                  <a:pt x="41" y="166"/>
                  <a:pt x="53" y="149"/>
                  <a:pt x="67" y="133"/>
                </a:cubicBezTo>
                <a:cubicBezTo>
                  <a:pt x="82" y="116"/>
                  <a:pt x="98" y="102"/>
                  <a:pt x="117" y="88"/>
                </a:cubicBezTo>
                <a:cubicBezTo>
                  <a:pt x="135" y="74"/>
                  <a:pt x="155" y="62"/>
                  <a:pt x="177" y="51"/>
                </a:cubicBezTo>
                <a:cubicBezTo>
                  <a:pt x="199" y="40"/>
                  <a:pt x="221" y="30"/>
                  <a:pt x="245" y="23"/>
                </a:cubicBezTo>
                <a:cubicBezTo>
                  <a:pt x="270" y="15"/>
                  <a:pt x="294" y="10"/>
                  <a:pt x="320" y="6"/>
                </a:cubicBezTo>
                <a:cubicBezTo>
                  <a:pt x="345" y="2"/>
                  <a:pt x="371" y="0"/>
                  <a:pt x="397" y="0"/>
                </a:cubicBezTo>
                <a:cubicBezTo>
                  <a:pt x="423" y="0"/>
                  <a:pt x="449" y="2"/>
                  <a:pt x="475" y="6"/>
                </a:cubicBezTo>
                <a:cubicBezTo>
                  <a:pt x="500" y="10"/>
                  <a:pt x="525" y="15"/>
                  <a:pt x="550" y="23"/>
                </a:cubicBezTo>
                <a:cubicBezTo>
                  <a:pt x="574" y="30"/>
                  <a:pt x="597" y="40"/>
                  <a:pt x="619" y="51"/>
                </a:cubicBezTo>
                <a:cubicBezTo>
                  <a:pt x="640" y="62"/>
                  <a:pt x="661" y="74"/>
                  <a:pt x="679" y="88"/>
                </a:cubicBezTo>
                <a:cubicBezTo>
                  <a:pt x="697" y="102"/>
                  <a:pt x="714" y="116"/>
                  <a:pt x="728" y="133"/>
                </a:cubicBezTo>
                <a:cubicBezTo>
                  <a:pt x="743" y="149"/>
                  <a:pt x="755" y="166"/>
                  <a:pt x="765" y="184"/>
                </a:cubicBezTo>
                <a:cubicBezTo>
                  <a:pt x="775" y="202"/>
                  <a:pt x="782" y="220"/>
                  <a:pt x="788" y="239"/>
                </a:cubicBezTo>
                <a:cubicBezTo>
                  <a:pt x="793" y="258"/>
                  <a:pt x="795" y="278"/>
                  <a:pt x="795" y="297"/>
                </a:cubicBezTo>
                <a:close/>
              </a:path>
            </a:pathLst>
          </a:custGeom>
          <a:solidFill>
            <a:srgbClr val="2196F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30" name="文本框 629"/>
          <p:cNvSpPr txBox="1"/>
          <p:nvPr/>
        </p:nvSpPr>
        <p:spPr>
          <a:xfrm>
            <a:off x="3505320" y="1059840"/>
            <a:ext cx="61020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4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 (ANI)</a:t>
            </a:r>
            <a:endParaRPr kumimoji="0" lang="en-US" sz="134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31" name="文本框 630"/>
          <p:cNvSpPr txBox="1"/>
          <p:nvPr/>
        </p:nvSpPr>
        <p:spPr>
          <a:xfrm>
            <a:off x="904680" y="1616760"/>
            <a:ext cx="78548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1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32" name="文本框 631"/>
          <p:cNvSpPr txBox="1"/>
          <p:nvPr/>
        </p:nvSpPr>
        <p:spPr>
          <a:xfrm>
            <a:off x="1238400" y="1612800"/>
            <a:ext cx="269304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特点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33" name="任意多边形: 形状 632"/>
          <p:cNvSpPr/>
          <p:nvPr/>
        </p:nvSpPr>
        <p:spPr>
          <a:xfrm>
            <a:off x="809280" y="2122560"/>
            <a:ext cx="286200" cy="213480"/>
          </a:xfrm>
          <a:custGeom>
            <a:avLst/>
            <a:gdLst/>
            <a:ahLst/>
            <a:cxnLst/>
            <a:rect l="0" t="0" r="r" b="b"/>
            <a:pathLst>
              <a:path w="795" h="593">
                <a:moveTo>
                  <a:pt x="795" y="296"/>
                </a:moveTo>
                <a:cubicBezTo>
                  <a:pt x="795" y="316"/>
                  <a:pt x="793" y="335"/>
                  <a:pt x="788" y="354"/>
                </a:cubicBezTo>
                <a:cubicBezTo>
                  <a:pt x="782" y="373"/>
                  <a:pt x="775" y="392"/>
                  <a:pt x="765" y="410"/>
                </a:cubicBezTo>
                <a:cubicBezTo>
                  <a:pt x="755" y="428"/>
                  <a:pt x="743" y="445"/>
                  <a:pt x="728" y="461"/>
                </a:cubicBezTo>
                <a:cubicBezTo>
                  <a:pt x="714" y="477"/>
                  <a:pt x="697" y="492"/>
                  <a:pt x="679" y="506"/>
                </a:cubicBezTo>
                <a:cubicBezTo>
                  <a:pt x="661" y="520"/>
                  <a:pt x="640" y="532"/>
                  <a:pt x="619" y="543"/>
                </a:cubicBezTo>
                <a:cubicBezTo>
                  <a:pt x="597" y="553"/>
                  <a:pt x="574" y="563"/>
                  <a:pt x="550" y="570"/>
                </a:cubicBezTo>
                <a:cubicBezTo>
                  <a:pt x="525" y="577"/>
                  <a:pt x="500" y="583"/>
                  <a:pt x="475" y="587"/>
                </a:cubicBezTo>
                <a:cubicBezTo>
                  <a:pt x="449" y="591"/>
                  <a:pt x="423" y="593"/>
                  <a:pt x="397" y="593"/>
                </a:cubicBezTo>
                <a:cubicBezTo>
                  <a:pt x="371" y="593"/>
                  <a:pt x="345" y="591"/>
                  <a:pt x="320" y="587"/>
                </a:cubicBezTo>
                <a:cubicBezTo>
                  <a:pt x="294" y="583"/>
                  <a:pt x="270" y="577"/>
                  <a:pt x="245" y="570"/>
                </a:cubicBezTo>
                <a:cubicBezTo>
                  <a:pt x="221" y="563"/>
                  <a:pt x="199" y="553"/>
                  <a:pt x="177" y="543"/>
                </a:cubicBezTo>
                <a:cubicBezTo>
                  <a:pt x="155" y="532"/>
                  <a:pt x="135" y="520"/>
                  <a:pt x="117" y="506"/>
                </a:cubicBezTo>
                <a:cubicBezTo>
                  <a:pt x="98" y="492"/>
                  <a:pt x="82" y="477"/>
                  <a:pt x="67" y="461"/>
                </a:cubicBezTo>
                <a:cubicBezTo>
                  <a:pt x="53" y="445"/>
                  <a:pt x="41" y="428"/>
                  <a:pt x="31" y="410"/>
                </a:cubicBezTo>
                <a:cubicBezTo>
                  <a:pt x="21" y="392"/>
                  <a:pt x="13" y="373"/>
                  <a:pt x="8" y="354"/>
                </a:cubicBezTo>
                <a:cubicBezTo>
                  <a:pt x="3" y="335"/>
                  <a:pt x="0" y="316"/>
                  <a:pt x="0" y="296"/>
                </a:cubicBezTo>
                <a:cubicBezTo>
                  <a:pt x="0" y="276"/>
                  <a:pt x="3" y="257"/>
                  <a:pt x="8" y="238"/>
                </a:cubicBezTo>
                <a:cubicBezTo>
                  <a:pt x="13" y="219"/>
                  <a:pt x="21" y="200"/>
                  <a:pt x="31" y="183"/>
                </a:cubicBezTo>
                <a:cubicBezTo>
                  <a:pt x="41" y="165"/>
                  <a:pt x="53" y="148"/>
                  <a:pt x="67" y="131"/>
                </a:cubicBezTo>
                <a:cubicBezTo>
                  <a:pt x="82" y="115"/>
                  <a:pt x="98" y="100"/>
                  <a:pt x="117" y="87"/>
                </a:cubicBezTo>
                <a:cubicBezTo>
                  <a:pt x="135" y="73"/>
                  <a:pt x="155" y="61"/>
                  <a:pt x="177" y="50"/>
                </a:cubicBezTo>
                <a:cubicBezTo>
                  <a:pt x="199" y="39"/>
                  <a:pt x="221" y="30"/>
                  <a:pt x="245" y="22"/>
                </a:cubicBezTo>
                <a:cubicBezTo>
                  <a:pt x="270" y="15"/>
                  <a:pt x="294" y="9"/>
                  <a:pt x="320" y="6"/>
                </a:cubicBezTo>
                <a:cubicBezTo>
                  <a:pt x="345" y="2"/>
                  <a:pt x="371" y="0"/>
                  <a:pt x="397" y="0"/>
                </a:cubicBezTo>
                <a:cubicBezTo>
                  <a:pt x="423" y="0"/>
                  <a:pt x="449" y="2"/>
                  <a:pt x="475" y="6"/>
                </a:cubicBezTo>
                <a:cubicBezTo>
                  <a:pt x="500" y="9"/>
                  <a:pt x="525" y="15"/>
                  <a:pt x="550" y="22"/>
                </a:cubicBezTo>
                <a:cubicBezTo>
                  <a:pt x="574" y="30"/>
                  <a:pt x="597" y="39"/>
                  <a:pt x="619" y="50"/>
                </a:cubicBezTo>
                <a:cubicBezTo>
                  <a:pt x="640" y="61"/>
                  <a:pt x="661" y="73"/>
                  <a:pt x="679" y="87"/>
                </a:cubicBezTo>
                <a:cubicBezTo>
                  <a:pt x="697" y="100"/>
                  <a:pt x="714" y="115"/>
                  <a:pt x="728" y="131"/>
                </a:cubicBezTo>
                <a:cubicBezTo>
                  <a:pt x="743" y="148"/>
                  <a:pt x="755" y="165"/>
                  <a:pt x="765" y="183"/>
                </a:cubicBezTo>
                <a:cubicBezTo>
                  <a:pt x="775" y="200"/>
                  <a:pt x="782" y="219"/>
                  <a:pt x="788" y="238"/>
                </a:cubicBezTo>
                <a:cubicBezTo>
                  <a:pt x="793" y="257"/>
                  <a:pt x="795" y="276"/>
                  <a:pt x="795" y="296"/>
                </a:cubicBezTo>
                <a:close/>
              </a:path>
            </a:pathLst>
          </a:custGeom>
          <a:solidFill>
            <a:srgbClr val="2196F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34" name="文本框 633"/>
          <p:cNvSpPr txBox="1"/>
          <p:nvPr/>
        </p:nvSpPr>
        <p:spPr>
          <a:xfrm>
            <a:off x="1238400" y="1805400"/>
            <a:ext cx="2115964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特定领域专⽤智能，解决特定任务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35" name="文本框 634"/>
          <p:cNvSpPr txBox="1"/>
          <p:nvPr/>
        </p:nvSpPr>
        <p:spPr>
          <a:xfrm>
            <a:off x="904680" y="2156040"/>
            <a:ext cx="78548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2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36" name="文本框 635"/>
          <p:cNvSpPr txBox="1"/>
          <p:nvPr/>
        </p:nvSpPr>
        <p:spPr>
          <a:xfrm>
            <a:off x="1238400" y="2152080"/>
            <a:ext cx="269304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现状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37" name="文本框 636"/>
          <p:cNvSpPr txBox="1"/>
          <p:nvPr/>
        </p:nvSpPr>
        <p:spPr>
          <a:xfrm>
            <a:off x="1238400" y="2345040"/>
            <a:ext cx="564257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当前主流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38" name="文本框 637"/>
          <p:cNvSpPr txBox="1"/>
          <p:nvPr/>
        </p:nvSpPr>
        <p:spPr>
          <a:xfrm>
            <a:off x="1924200" y="2347920"/>
            <a:ext cx="13305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AI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39" name="任意多边形: 形状 638"/>
          <p:cNvSpPr/>
          <p:nvPr/>
        </p:nvSpPr>
        <p:spPr>
          <a:xfrm>
            <a:off x="809280" y="2662200"/>
            <a:ext cx="286200" cy="213120"/>
          </a:xfrm>
          <a:custGeom>
            <a:avLst/>
            <a:gdLst/>
            <a:ahLst/>
            <a:cxnLst/>
            <a:rect l="0" t="0" r="r" b="b"/>
            <a:pathLst>
              <a:path w="795" h="592">
                <a:moveTo>
                  <a:pt x="795" y="295"/>
                </a:moveTo>
                <a:cubicBezTo>
                  <a:pt x="795" y="315"/>
                  <a:pt x="793" y="334"/>
                  <a:pt x="788" y="353"/>
                </a:cubicBezTo>
                <a:cubicBezTo>
                  <a:pt x="782" y="372"/>
                  <a:pt x="775" y="391"/>
                  <a:pt x="765" y="409"/>
                </a:cubicBezTo>
                <a:cubicBezTo>
                  <a:pt x="755" y="427"/>
                  <a:pt x="743" y="444"/>
                  <a:pt x="728" y="460"/>
                </a:cubicBezTo>
                <a:cubicBezTo>
                  <a:pt x="714" y="476"/>
                  <a:pt x="697" y="491"/>
                  <a:pt x="679" y="505"/>
                </a:cubicBezTo>
                <a:cubicBezTo>
                  <a:pt x="661" y="518"/>
                  <a:pt x="640" y="531"/>
                  <a:pt x="619" y="541"/>
                </a:cubicBezTo>
                <a:cubicBezTo>
                  <a:pt x="597" y="552"/>
                  <a:pt x="574" y="561"/>
                  <a:pt x="550" y="569"/>
                </a:cubicBezTo>
                <a:cubicBezTo>
                  <a:pt x="525" y="576"/>
                  <a:pt x="500" y="582"/>
                  <a:pt x="475" y="587"/>
                </a:cubicBezTo>
                <a:cubicBezTo>
                  <a:pt x="449" y="590"/>
                  <a:pt x="423" y="592"/>
                  <a:pt x="397" y="592"/>
                </a:cubicBezTo>
                <a:cubicBezTo>
                  <a:pt x="371" y="592"/>
                  <a:pt x="345" y="590"/>
                  <a:pt x="320" y="587"/>
                </a:cubicBezTo>
                <a:cubicBezTo>
                  <a:pt x="294" y="582"/>
                  <a:pt x="270" y="576"/>
                  <a:pt x="245" y="569"/>
                </a:cubicBezTo>
                <a:cubicBezTo>
                  <a:pt x="221" y="561"/>
                  <a:pt x="199" y="552"/>
                  <a:pt x="177" y="541"/>
                </a:cubicBezTo>
                <a:cubicBezTo>
                  <a:pt x="155" y="531"/>
                  <a:pt x="135" y="518"/>
                  <a:pt x="117" y="505"/>
                </a:cubicBezTo>
                <a:cubicBezTo>
                  <a:pt x="98" y="491"/>
                  <a:pt x="82" y="476"/>
                  <a:pt x="67" y="460"/>
                </a:cubicBezTo>
                <a:cubicBezTo>
                  <a:pt x="53" y="444"/>
                  <a:pt x="41" y="427"/>
                  <a:pt x="31" y="409"/>
                </a:cubicBezTo>
                <a:cubicBezTo>
                  <a:pt x="21" y="391"/>
                  <a:pt x="13" y="372"/>
                  <a:pt x="8" y="353"/>
                </a:cubicBezTo>
                <a:cubicBezTo>
                  <a:pt x="3" y="334"/>
                  <a:pt x="0" y="315"/>
                  <a:pt x="0" y="295"/>
                </a:cubicBezTo>
                <a:cubicBezTo>
                  <a:pt x="0" y="276"/>
                  <a:pt x="3" y="257"/>
                  <a:pt x="8" y="238"/>
                </a:cubicBezTo>
                <a:cubicBezTo>
                  <a:pt x="13" y="219"/>
                  <a:pt x="21" y="200"/>
                  <a:pt x="31" y="182"/>
                </a:cubicBezTo>
                <a:cubicBezTo>
                  <a:pt x="41" y="164"/>
                  <a:pt x="53" y="147"/>
                  <a:pt x="67" y="131"/>
                </a:cubicBezTo>
                <a:cubicBezTo>
                  <a:pt x="82" y="115"/>
                  <a:pt x="98" y="100"/>
                  <a:pt x="117" y="86"/>
                </a:cubicBezTo>
                <a:cubicBezTo>
                  <a:pt x="135" y="73"/>
                  <a:pt x="155" y="60"/>
                  <a:pt x="177" y="50"/>
                </a:cubicBezTo>
                <a:cubicBezTo>
                  <a:pt x="199" y="39"/>
                  <a:pt x="221" y="30"/>
                  <a:pt x="245" y="22"/>
                </a:cubicBezTo>
                <a:cubicBezTo>
                  <a:pt x="270" y="15"/>
                  <a:pt x="294" y="9"/>
                  <a:pt x="320" y="5"/>
                </a:cubicBezTo>
                <a:cubicBezTo>
                  <a:pt x="345" y="2"/>
                  <a:pt x="371" y="0"/>
                  <a:pt x="397" y="0"/>
                </a:cubicBezTo>
                <a:cubicBezTo>
                  <a:pt x="423" y="0"/>
                  <a:pt x="449" y="2"/>
                  <a:pt x="475" y="5"/>
                </a:cubicBezTo>
                <a:cubicBezTo>
                  <a:pt x="500" y="9"/>
                  <a:pt x="525" y="15"/>
                  <a:pt x="550" y="22"/>
                </a:cubicBezTo>
                <a:cubicBezTo>
                  <a:pt x="574" y="30"/>
                  <a:pt x="597" y="39"/>
                  <a:pt x="619" y="50"/>
                </a:cubicBezTo>
                <a:cubicBezTo>
                  <a:pt x="640" y="60"/>
                  <a:pt x="661" y="73"/>
                  <a:pt x="679" y="86"/>
                </a:cubicBezTo>
                <a:cubicBezTo>
                  <a:pt x="697" y="100"/>
                  <a:pt x="714" y="115"/>
                  <a:pt x="728" y="131"/>
                </a:cubicBezTo>
                <a:cubicBezTo>
                  <a:pt x="743" y="147"/>
                  <a:pt x="755" y="164"/>
                  <a:pt x="765" y="182"/>
                </a:cubicBezTo>
                <a:cubicBezTo>
                  <a:pt x="775" y="200"/>
                  <a:pt x="782" y="219"/>
                  <a:pt x="788" y="238"/>
                </a:cubicBezTo>
                <a:cubicBezTo>
                  <a:pt x="793" y="257"/>
                  <a:pt x="795" y="276"/>
                  <a:pt x="795" y="295"/>
                </a:cubicBezTo>
                <a:close/>
              </a:path>
            </a:pathLst>
          </a:custGeom>
          <a:solidFill>
            <a:srgbClr val="2196F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40" name="文本框 639"/>
          <p:cNvSpPr txBox="1"/>
          <p:nvPr/>
        </p:nvSpPr>
        <p:spPr>
          <a:xfrm>
            <a:off x="2086200" y="2345040"/>
            <a:ext cx="1833835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技术（语⾳助⼿、图像识别）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41" name="文本框 640"/>
          <p:cNvSpPr txBox="1"/>
          <p:nvPr/>
        </p:nvSpPr>
        <p:spPr>
          <a:xfrm>
            <a:off x="904680" y="2695680"/>
            <a:ext cx="78548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3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42" name="文本框 641"/>
          <p:cNvSpPr txBox="1"/>
          <p:nvPr/>
        </p:nvSpPr>
        <p:spPr>
          <a:xfrm>
            <a:off x="1238400" y="2691720"/>
            <a:ext cx="269304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局限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43" name="任意多边形: 形状 642"/>
          <p:cNvSpPr/>
          <p:nvPr/>
        </p:nvSpPr>
        <p:spPr>
          <a:xfrm>
            <a:off x="809280" y="3201480"/>
            <a:ext cx="4858200" cy="902160"/>
          </a:xfrm>
          <a:custGeom>
            <a:avLst/>
            <a:gdLst/>
            <a:ahLst/>
            <a:cxnLst/>
            <a:rect l="0" t="0" r="r" b="b"/>
            <a:pathLst>
              <a:path w="13495" h="2506">
                <a:moveTo>
                  <a:pt x="0" y="2388"/>
                </a:moveTo>
                <a:lnTo>
                  <a:pt x="0" y="119"/>
                </a:lnTo>
                <a:cubicBezTo>
                  <a:pt x="0" y="103"/>
                  <a:pt x="4" y="88"/>
                  <a:pt x="13" y="73"/>
                </a:cubicBezTo>
                <a:cubicBezTo>
                  <a:pt x="21" y="59"/>
                  <a:pt x="32" y="46"/>
                  <a:pt x="47" y="35"/>
                </a:cubicBezTo>
                <a:cubicBezTo>
                  <a:pt x="62" y="24"/>
                  <a:pt x="79" y="15"/>
                  <a:pt x="98" y="9"/>
                </a:cubicBezTo>
                <a:cubicBezTo>
                  <a:pt x="118" y="3"/>
                  <a:pt x="138" y="0"/>
                  <a:pt x="159" y="0"/>
                </a:cubicBezTo>
                <a:lnTo>
                  <a:pt x="13336" y="0"/>
                </a:lnTo>
                <a:cubicBezTo>
                  <a:pt x="13358" y="0"/>
                  <a:pt x="13378" y="3"/>
                  <a:pt x="13397" y="9"/>
                </a:cubicBezTo>
                <a:cubicBezTo>
                  <a:pt x="13417" y="15"/>
                  <a:pt x="13434" y="24"/>
                  <a:pt x="13449" y="35"/>
                </a:cubicBezTo>
                <a:cubicBezTo>
                  <a:pt x="13464" y="46"/>
                  <a:pt x="13475" y="59"/>
                  <a:pt x="13483" y="73"/>
                </a:cubicBezTo>
                <a:cubicBezTo>
                  <a:pt x="13491" y="88"/>
                  <a:pt x="13495" y="103"/>
                  <a:pt x="13495" y="119"/>
                </a:cubicBezTo>
                <a:lnTo>
                  <a:pt x="13495" y="2388"/>
                </a:lnTo>
                <a:cubicBezTo>
                  <a:pt x="13495" y="2403"/>
                  <a:pt x="13491" y="2418"/>
                  <a:pt x="13483" y="2433"/>
                </a:cubicBezTo>
                <a:cubicBezTo>
                  <a:pt x="13475" y="2447"/>
                  <a:pt x="13464" y="2460"/>
                  <a:pt x="13449" y="2471"/>
                </a:cubicBezTo>
                <a:cubicBezTo>
                  <a:pt x="13434" y="2482"/>
                  <a:pt x="13417" y="2491"/>
                  <a:pt x="13397" y="2497"/>
                </a:cubicBezTo>
                <a:cubicBezTo>
                  <a:pt x="13378" y="2503"/>
                  <a:pt x="13358" y="2506"/>
                  <a:pt x="13336" y="2506"/>
                </a:cubicBezTo>
                <a:lnTo>
                  <a:pt x="159" y="2506"/>
                </a:lnTo>
                <a:cubicBezTo>
                  <a:pt x="138" y="2506"/>
                  <a:pt x="118" y="2503"/>
                  <a:pt x="98" y="2497"/>
                </a:cubicBezTo>
                <a:cubicBezTo>
                  <a:pt x="79" y="2491"/>
                  <a:pt x="62" y="2482"/>
                  <a:pt x="47" y="2471"/>
                </a:cubicBezTo>
                <a:cubicBezTo>
                  <a:pt x="32" y="2460"/>
                  <a:pt x="21" y="2447"/>
                  <a:pt x="13" y="2433"/>
                </a:cubicBezTo>
                <a:cubicBezTo>
                  <a:pt x="4" y="2418"/>
                  <a:pt x="0" y="2403"/>
                  <a:pt x="0" y="2388"/>
                </a:cubicBezTo>
                <a:close/>
              </a:path>
            </a:pathLst>
          </a:custGeom>
          <a:solidFill>
            <a:srgbClr val="E3F2F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44" name="文本框 643"/>
          <p:cNvSpPr txBox="1"/>
          <p:nvPr/>
        </p:nvSpPr>
        <p:spPr>
          <a:xfrm>
            <a:off x="1238400" y="2884320"/>
            <a:ext cx="197490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⽆⾃主意识，跨领域迁移能⼒弱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45" name="文本框 644"/>
          <p:cNvSpPr txBox="1"/>
          <p:nvPr/>
        </p:nvSpPr>
        <p:spPr>
          <a:xfrm>
            <a:off x="2762280" y="3339720"/>
            <a:ext cx="897682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技术成熟度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46" name="文本框 645"/>
          <p:cNvSpPr txBox="1"/>
          <p:nvPr/>
        </p:nvSpPr>
        <p:spPr>
          <a:xfrm>
            <a:off x="952560" y="3608640"/>
            <a:ext cx="3808735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在特定任务上已超越⼈类⽔平（如围棋、图像识别），但⽆法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47" name="任意多边形: 形状 646"/>
          <p:cNvSpPr/>
          <p:nvPr/>
        </p:nvSpPr>
        <p:spPr>
          <a:xfrm>
            <a:off x="6286320" y="873000"/>
            <a:ext cx="5334480" cy="532800"/>
          </a:xfrm>
          <a:custGeom>
            <a:avLst/>
            <a:gdLst/>
            <a:ahLst/>
            <a:cxnLst/>
            <a:rect l="0" t="0" r="r" b="b"/>
            <a:pathLst>
              <a:path w="14818" h="1480">
                <a:moveTo>
                  <a:pt x="16" y="98"/>
                </a:moveTo>
                <a:cubicBezTo>
                  <a:pt x="27" y="78"/>
                  <a:pt x="42" y="61"/>
                  <a:pt x="62" y="46"/>
                </a:cubicBezTo>
                <a:cubicBezTo>
                  <a:pt x="82" y="32"/>
                  <a:pt x="105" y="20"/>
                  <a:pt x="131" y="12"/>
                </a:cubicBezTo>
                <a:cubicBezTo>
                  <a:pt x="157" y="4"/>
                  <a:pt x="184" y="0"/>
                  <a:pt x="212" y="0"/>
                </a:cubicBezTo>
                <a:lnTo>
                  <a:pt x="14606" y="0"/>
                </a:lnTo>
                <a:cubicBezTo>
                  <a:pt x="14634" y="0"/>
                  <a:pt x="14661" y="4"/>
                  <a:pt x="14687" y="12"/>
                </a:cubicBezTo>
                <a:cubicBezTo>
                  <a:pt x="14713" y="20"/>
                  <a:pt x="14736" y="32"/>
                  <a:pt x="14756" y="46"/>
                </a:cubicBezTo>
                <a:cubicBezTo>
                  <a:pt x="14776" y="61"/>
                  <a:pt x="14791" y="78"/>
                  <a:pt x="14802" y="98"/>
                </a:cubicBezTo>
                <a:cubicBezTo>
                  <a:pt x="14812" y="117"/>
                  <a:pt x="14818" y="137"/>
                  <a:pt x="14818" y="158"/>
                </a:cubicBezTo>
                <a:lnTo>
                  <a:pt x="14818" y="1480"/>
                </a:lnTo>
                <a:lnTo>
                  <a:pt x="0" y="1480"/>
                </a:lnTo>
                <a:lnTo>
                  <a:pt x="0" y="158"/>
                </a:lnTo>
                <a:cubicBezTo>
                  <a:pt x="0" y="137"/>
                  <a:pt x="5" y="117"/>
                  <a:pt x="16" y="98"/>
                </a:cubicBezTo>
                <a:close/>
              </a:path>
            </a:pathLst>
          </a:custGeom>
          <a:solidFill>
            <a:srgbClr val="FF6D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48" name="文本框 647"/>
          <p:cNvSpPr txBox="1"/>
          <p:nvPr/>
        </p:nvSpPr>
        <p:spPr>
          <a:xfrm>
            <a:off x="952560" y="3814560"/>
            <a:ext cx="98745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泛化到其他领域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49" name="文本框 648"/>
          <p:cNvSpPr txBox="1"/>
          <p:nvPr/>
        </p:nvSpPr>
        <p:spPr>
          <a:xfrm>
            <a:off x="8070840" y="1055880"/>
            <a:ext cx="68652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SansCJKsc"/>
                <a:ea typeface="NotoSansCJKsc"/>
              </a:rPr>
              <a:t>强⼈⼯智能</a:t>
            </a:r>
            <a:endParaRPr kumimoji="0" lang="en-US" sz="134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50" name="任意多边形: 形状 649"/>
          <p:cNvSpPr/>
          <p:nvPr/>
        </p:nvSpPr>
        <p:spPr>
          <a:xfrm>
            <a:off x="6524280" y="1582920"/>
            <a:ext cx="286200" cy="213480"/>
          </a:xfrm>
          <a:custGeom>
            <a:avLst/>
            <a:gdLst/>
            <a:ahLst/>
            <a:cxnLst/>
            <a:rect l="0" t="0" r="r" b="b"/>
            <a:pathLst>
              <a:path w="795" h="593">
                <a:moveTo>
                  <a:pt x="795" y="297"/>
                </a:moveTo>
                <a:cubicBezTo>
                  <a:pt x="795" y="316"/>
                  <a:pt x="793" y="336"/>
                  <a:pt x="788" y="355"/>
                </a:cubicBezTo>
                <a:cubicBezTo>
                  <a:pt x="782" y="374"/>
                  <a:pt x="775" y="392"/>
                  <a:pt x="765" y="410"/>
                </a:cubicBezTo>
                <a:cubicBezTo>
                  <a:pt x="755" y="428"/>
                  <a:pt x="743" y="445"/>
                  <a:pt x="728" y="461"/>
                </a:cubicBezTo>
                <a:cubicBezTo>
                  <a:pt x="714" y="477"/>
                  <a:pt x="697" y="492"/>
                  <a:pt x="679" y="506"/>
                </a:cubicBezTo>
                <a:cubicBezTo>
                  <a:pt x="661" y="520"/>
                  <a:pt x="640" y="532"/>
                  <a:pt x="619" y="543"/>
                </a:cubicBezTo>
                <a:cubicBezTo>
                  <a:pt x="597" y="554"/>
                  <a:pt x="574" y="563"/>
                  <a:pt x="550" y="570"/>
                </a:cubicBezTo>
                <a:cubicBezTo>
                  <a:pt x="526" y="578"/>
                  <a:pt x="500" y="583"/>
                  <a:pt x="475" y="587"/>
                </a:cubicBezTo>
                <a:cubicBezTo>
                  <a:pt x="449" y="591"/>
                  <a:pt x="423" y="593"/>
                  <a:pt x="397" y="593"/>
                </a:cubicBezTo>
                <a:cubicBezTo>
                  <a:pt x="371" y="593"/>
                  <a:pt x="345" y="591"/>
                  <a:pt x="320" y="587"/>
                </a:cubicBezTo>
                <a:cubicBezTo>
                  <a:pt x="294" y="583"/>
                  <a:pt x="270" y="578"/>
                  <a:pt x="245" y="570"/>
                </a:cubicBezTo>
                <a:cubicBezTo>
                  <a:pt x="221" y="563"/>
                  <a:pt x="199" y="554"/>
                  <a:pt x="177" y="543"/>
                </a:cubicBezTo>
                <a:cubicBezTo>
                  <a:pt x="155" y="532"/>
                  <a:pt x="135" y="520"/>
                  <a:pt x="117" y="506"/>
                </a:cubicBezTo>
                <a:cubicBezTo>
                  <a:pt x="98" y="492"/>
                  <a:pt x="82" y="477"/>
                  <a:pt x="67" y="461"/>
                </a:cubicBezTo>
                <a:cubicBezTo>
                  <a:pt x="53" y="445"/>
                  <a:pt x="41" y="428"/>
                  <a:pt x="31" y="410"/>
                </a:cubicBezTo>
                <a:cubicBezTo>
                  <a:pt x="21" y="392"/>
                  <a:pt x="13" y="374"/>
                  <a:pt x="8" y="355"/>
                </a:cubicBezTo>
                <a:cubicBezTo>
                  <a:pt x="3" y="336"/>
                  <a:pt x="0" y="316"/>
                  <a:pt x="0" y="297"/>
                </a:cubicBezTo>
                <a:cubicBezTo>
                  <a:pt x="0" y="278"/>
                  <a:pt x="3" y="258"/>
                  <a:pt x="8" y="239"/>
                </a:cubicBezTo>
                <a:cubicBezTo>
                  <a:pt x="13" y="220"/>
                  <a:pt x="21" y="202"/>
                  <a:pt x="31" y="184"/>
                </a:cubicBezTo>
                <a:cubicBezTo>
                  <a:pt x="41" y="166"/>
                  <a:pt x="53" y="149"/>
                  <a:pt x="67" y="133"/>
                </a:cubicBezTo>
                <a:cubicBezTo>
                  <a:pt x="82" y="116"/>
                  <a:pt x="98" y="102"/>
                  <a:pt x="117" y="88"/>
                </a:cubicBezTo>
                <a:cubicBezTo>
                  <a:pt x="135" y="74"/>
                  <a:pt x="155" y="62"/>
                  <a:pt x="177" y="51"/>
                </a:cubicBezTo>
                <a:cubicBezTo>
                  <a:pt x="199" y="40"/>
                  <a:pt x="221" y="30"/>
                  <a:pt x="245" y="23"/>
                </a:cubicBezTo>
                <a:cubicBezTo>
                  <a:pt x="270" y="15"/>
                  <a:pt x="294" y="10"/>
                  <a:pt x="320" y="6"/>
                </a:cubicBezTo>
                <a:cubicBezTo>
                  <a:pt x="345" y="2"/>
                  <a:pt x="371" y="0"/>
                  <a:pt x="397" y="0"/>
                </a:cubicBezTo>
                <a:cubicBezTo>
                  <a:pt x="423" y="0"/>
                  <a:pt x="449" y="2"/>
                  <a:pt x="475" y="6"/>
                </a:cubicBezTo>
                <a:cubicBezTo>
                  <a:pt x="500" y="10"/>
                  <a:pt x="526" y="15"/>
                  <a:pt x="550" y="23"/>
                </a:cubicBezTo>
                <a:cubicBezTo>
                  <a:pt x="574" y="30"/>
                  <a:pt x="597" y="40"/>
                  <a:pt x="619" y="51"/>
                </a:cubicBezTo>
                <a:cubicBezTo>
                  <a:pt x="640" y="62"/>
                  <a:pt x="661" y="74"/>
                  <a:pt x="679" y="88"/>
                </a:cubicBezTo>
                <a:cubicBezTo>
                  <a:pt x="697" y="102"/>
                  <a:pt x="714" y="116"/>
                  <a:pt x="728" y="133"/>
                </a:cubicBezTo>
                <a:cubicBezTo>
                  <a:pt x="743" y="149"/>
                  <a:pt x="755" y="166"/>
                  <a:pt x="765" y="184"/>
                </a:cubicBezTo>
                <a:cubicBezTo>
                  <a:pt x="775" y="202"/>
                  <a:pt x="782" y="220"/>
                  <a:pt x="788" y="239"/>
                </a:cubicBezTo>
                <a:cubicBezTo>
                  <a:pt x="793" y="258"/>
                  <a:pt x="795" y="278"/>
                  <a:pt x="795" y="297"/>
                </a:cubicBezTo>
                <a:close/>
              </a:path>
            </a:pathLst>
          </a:custGeom>
          <a:solidFill>
            <a:srgbClr val="FF91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51" name="文本框 650"/>
          <p:cNvSpPr txBox="1"/>
          <p:nvPr/>
        </p:nvSpPr>
        <p:spPr>
          <a:xfrm>
            <a:off x="9213840" y="1059840"/>
            <a:ext cx="62280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4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 (AGI)</a:t>
            </a:r>
            <a:endParaRPr kumimoji="0" lang="en-US" sz="134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52" name="文本框 651"/>
          <p:cNvSpPr txBox="1"/>
          <p:nvPr/>
        </p:nvSpPr>
        <p:spPr>
          <a:xfrm>
            <a:off x="6619680" y="1616760"/>
            <a:ext cx="78548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1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53" name="文本框 652"/>
          <p:cNvSpPr txBox="1"/>
          <p:nvPr/>
        </p:nvSpPr>
        <p:spPr>
          <a:xfrm>
            <a:off x="6953400" y="1612800"/>
            <a:ext cx="269304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特点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54" name="任意多边形: 形状 653"/>
          <p:cNvSpPr/>
          <p:nvPr/>
        </p:nvSpPr>
        <p:spPr>
          <a:xfrm>
            <a:off x="6524280" y="2122560"/>
            <a:ext cx="286200" cy="213480"/>
          </a:xfrm>
          <a:custGeom>
            <a:avLst/>
            <a:gdLst/>
            <a:ahLst/>
            <a:cxnLst/>
            <a:rect l="0" t="0" r="r" b="b"/>
            <a:pathLst>
              <a:path w="795" h="593">
                <a:moveTo>
                  <a:pt x="795" y="296"/>
                </a:moveTo>
                <a:cubicBezTo>
                  <a:pt x="795" y="316"/>
                  <a:pt x="793" y="335"/>
                  <a:pt x="788" y="354"/>
                </a:cubicBezTo>
                <a:cubicBezTo>
                  <a:pt x="782" y="373"/>
                  <a:pt x="775" y="392"/>
                  <a:pt x="765" y="410"/>
                </a:cubicBezTo>
                <a:cubicBezTo>
                  <a:pt x="755" y="428"/>
                  <a:pt x="743" y="445"/>
                  <a:pt x="728" y="461"/>
                </a:cubicBezTo>
                <a:cubicBezTo>
                  <a:pt x="714" y="477"/>
                  <a:pt x="697" y="492"/>
                  <a:pt x="679" y="506"/>
                </a:cubicBezTo>
                <a:cubicBezTo>
                  <a:pt x="661" y="520"/>
                  <a:pt x="640" y="532"/>
                  <a:pt x="619" y="543"/>
                </a:cubicBezTo>
                <a:cubicBezTo>
                  <a:pt x="597" y="553"/>
                  <a:pt x="574" y="563"/>
                  <a:pt x="550" y="570"/>
                </a:cubicBezTo>
                <a:cubicBezTo>
                  <a:pt x="526" y="577"/>
                  <a:pt x="500" y="583"/>
                  <a:pt x="475" y="587"/>
                </a:cubicBezTo>
                <a:cubicBezTo>
                  <a:pt x="449" y="591"/>
                  <a:pt x="423" y="593"/>
                  <a:pt x="397" y="593"/>
                </a:cubicBezTo>
                <a:cubicBezTo>
                  <a:pt x="371" y="593"/>
                  <a:pt x="345" y="591"/>
                  <a:pt x="320" y="587"/>
                </a:cubicBezTo>
                <a:cubicBezTo>
                  <a:pt x="294" y="583"/>
                  <a:pt x="270" y="577"/>
                  <a:pt x="245" y="570"/>
                </a:cubicBezTo>
                <a:cubicBezTo>
                  <a:pt x="221" y="563"/>
                  <a:pt x="199" y="553"/>
                  <a:pt x="177" y="543"/>
                </a:cubicBezTo>
                <a:cubicBezTo>
                  <a:pt x="155" y="532"/>
                  <a:pt x="135" y="520"/>
                  <a:pt x="117" y="506"/>
                </a:cubicBezTo>
                <a:cubicBezTo>
                  <a:pt x="98" y="492"/>
                  <a:pt x="82" y="477"/>
                  <a:pt x="67" y="461"/>
                </a:cubicBezTo>
                <a:cubicBezTo>
                  <a:pt x="53" y="445"/>
                  <a:pt x="41" y="428"/>
                  <a:pt x="31" y="410"/>
                </a:cubicBezTo>
                <a:cubicBezTo>
                  <a:pt x="21" y="392"/>
                  <a:pt x="13" y="373"/>
                  <a:pt x="8" y="354"/>
                </a:cubicBezTo>
                <a:cubicBezTo>
                  <a:pt x="3" y="335"/>
                  <a:pt x="0" y="316"/>
                  <a:pt x="0" y="296"/>
                </a:cubicBezTo>
                <a:cubicBezTo>
                  <a:pt x="0" y="276"/>
                  <a:pt x="3" y="257"/>
                  <a:pt x="8" y="238"/>
                </a:cubicBezTo>
                <a:cubicBezTo>
                  <a:pt x="13" y="219"/>
                  <a:pt x="21" y="200"/>
                  <a:pt x="31" y="183"/>
                </a:cubicBezTo>
                <a:cubicBezTo>
                  <a:pt x="41" y="165"/>
                  <a:pt x="53" y="148"/>
                  <a:pt x="67" y="131"/>
                </a:cubicBezTo>
                <a:cubicBezTo>
                  <a:pt x="82" y="115"/>
                  <a:pt x="98" y="100"/>
                  <a:pt x="117" y="87"/>
                </a:cubicBezTo>
                <a:cubicBezTo>
                  <a:pt x="135" y="73"/>
                  <a:pt x="155" y="61"/>
                  <a:pt x="177" y="50"/>
                </a:cubicBezTo>
                <a:cubicBezTo>
                  <a:pt x="199" y="39"/>
                  <a:pt x="221" y="30"/>
                  <a:pt x="245" y="22"/>
                </a:cubicBezTo>
                <a:cubicBezTo>
                  <a:pt x="270" y="15"/>
                  <a:pt x="294" y="9"/>
                  <a:pt x="320" y="6"/>
                </a:cubicBezTo>
                <a:cubicBezTo>
                  <a:pt x="345" y="2"/>
                  <a:pt x="371" y="0"/>
                  <a:pt x="397" y="0"/>
                </a:cubicBezTo>
                <a:cubicBezTo>
                  <a:pt x="423" y="0"/>
                  <a:pt x="449" y="2"/>
                  <a:pt x="475" y="6"/>
                </a:cubicBezTo>
                <a:cubicBezTo>
                  <a:pt x="500" y="9"/>
                  <a:pt x="526" y="15"/>
                  <a:pt x="550" y="22"/>
                </a:cubicBezTo>
                <a:cubicBezTo>
                  <a:pt x="574" y="30"/>
                  <a:pt x="597" y="39"/>
                  <a:pt x="619" y="50"/>
                </a:cubicBezTo>
                <a:cubicBezTo>
                  <a:pt x="640" y="61"/>
                  <a:pt x="661" y="73"/>
                  <a:pt x="679" y="87"/>
                </a:cubicBezTo>
                <a:cubicBezTo>
                  <a:pt x="697" y="100"/>
                  <a:pt x="714" y="115"/>
                  <a:pt x="728" y="131"/>
                </a:cubicBezTo>
                <a:cubicBezTo>
                  <a:pt x="743" y="148"/>
                  <a:pt x="755" y="165"/>
                  <a:pt x="765" y="183"/>
                </a:cubicBezTo>
                <a:cubicBezTo>
                  <a:pt x="775" y="200"/>
                  <a:pt x="782" y="219"/>
                  <a:pt x="788" y="238"/>
                </a:cubicBezTo>
                <a:cubicBezTo>
                  <a:pt x="793" y="257"/>
                  <a:pt x="795" y="276"/>
                  <a:pt x="795" y="296"/>
                </a:cubicBezTo>
                <a:close/>
              </a:path>
            </a:pathLst>
          </a:custGeom>
          <a:solidFill>
            <a:srgbClr val="FF91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55" name="文本框 654"/>
          <p:cNvSpPr txBox="1"/>
          <p:nvPr/>
        </p:nvSpPr>
        <p:spPr>
          <a:xfrm>
            <a:off x="6953400" y="1805400"/>
            <a:ext cx="1833835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通⽤智能，具备类⼈认知能⼒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56" name="文本框 655"/>
          <p:cNvSpPr txBox="1"/>
          <p:nvPr/>
        </p:nvSpPr>
        <p:spPr>
          <a:xfrm>
            <a:off x="6619680" y="2156040"/>
            <a:ext cx="78548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2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57" name="文本框 656"/>
          <p:cNvSpPr txBox="1"/>
          <p:nvPr/>
        </p:nvSpPr>
        <p:spPr>
          <a:xfrm>
            <a:off x="6953400" y="2152080"/>
            <a:ext cx="269304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能⼒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58" name="任意多边形: 形状 657"/>
          <p:cNvSpPr/>
          <p:nvPr/>
        </p:nvSpPr>
        <p:spPr>
          <a:xfrm>
            <a:off x="6524280" y="2662200"/>
            <a:ext cx="286200" cy="213120"/>
          </a:xfrm>
          <a:custGeom>
            <a:avLst/>
            <a:gdLst/>
            <a:ahLst/>
            <a:cxnLst/>
            <a:rect l="0" t="0" r="r" b="b"/>
            <a:pathLst>
              <a:path w="795" h="592">
                <a:moveTo>
                  <a:pt x="795" y="295"/>
                </a:moveTo>
                <a:cubicBezTo>
                  <a:pt x="795" y="315"/>
                  <a:pt x="793" y="334"/>
                  <a:pt x="788" y="353"/>
                </a:cubicBezTo>
                <a:cubicBezTo>
                  <a:pt x="782" y="372"/>
                  <a:pt x="775" y="391"/>
                  <a:pt x="765" y="409"/>
                </a:cubicBezTo>
                <a:cubicBezTo>
                  <a:pt x="755" y="427"/>
                  <a:pt x="743" y="444"/>
                  <a:pt x="728" y="460"/>
                </a:cubicBezTo>
                <a:cubicBezTo>
                  <a:pt x="714" y="476"/>
                  <a:pt x="697" y="491"/>
                  <a:pt x="679" y="505"/>
                </a:cubicBezTo>
                <a:cubicBezTo>
                  <a:pt x="661" y="518"/>
                  <a:pt x="640" y="531"/>
                  <a:pt x="619" y="541"/>
                </a:cubicBezTo>
                <a:cubicBezTo>
                  <a:pt x="597" y="552"/>
                  <a:pt x="574" y="561"/>
                  <a:pt x="550" y="569"/>
                </a:cubicBezTo>
                <a:cubicBezTo>
                  <a:pt x="526" y="576"/>
                  <a:pt x="500" y="582"/>
                  <a:pt x="475" y="587"/>
                </a:cubicBezTo>
                <a:cubicBezTo>
                  <a:pt x="449" y="590"/>
                  <a:pt x="423" y="592"/>
                  <a:pt x="397" y="592"/>
                </a:cubicBezTo>
                <a:cubicBezTo>
                  <a:pt x="371" y="592"/>
                  <a:pt x="345" y="590"/>
                  <a:pt x="320" y="587"/>
                </a:cubicBezTo>
                <a:cubicBezTo>
                  <a:pt x="294" y="582"/>
                  <a:pt x="270" y="576"/>
                  <a:pt x="245" y="569"/>
                </a:cubicBezTo>
                <a:cubicBezTo>
                  <a:pt x="221" y="561"/>
                  <a:pt x="199" y="552"/>
                  <a:pt x="177" y="541"/>
                </a:cubicBezTo>
                <a:cubicBezTo>
                  <a:pt x="155" y="531"/>
                  <a:pt x="135" y="518"/>
                  <a:pt x="117" y="505"/>
                </a:cubicBezTo>
                <a:cubicBezTo>
                  <a:pt x="98" y="491"/>
                  <a:pt x="82" y="476"/>
                  <a:pt x="67" y="460"/>
                </a:cubicBezTo>
                <a:cubicBezTo>
                  <a:pt x="53" y="444"/>
                  <a:pt x="41" y="427"/>
                  <a:pt x="31" y="409"/>
                </a:cubicBezTo>
                <a:cubicBezTo>
                  <a:pt x="21" y="391"/>
                  <a:pt x="13" y="372"/>
                  <a:pt x="8" y="353"/>
                </a:cubicBezTo>
                <a:cubicBezTo>
                  <a:pt x="3" y="334"/>
                  <a:pt x="0" y="315"/>
                  <a:pt x="0" y="295"/>
                </a:cubicBezTo>
                <a:cubicBezTo>
                  <a:pt x="0" y="276"/>
                  <a:pt x="3" y="257"/>
                  <a:pt x="8" y="238"/>
                </a:cubicBezTo>
                <a:cubicBezTo>
                  <a:pt x="13" y="219"/>
                  <a:pt x="21" y="200"/>
                  <a:pt x="31" y="182"/>
                </a:cubicBezTo>
                <a:cubicBezTo>
                  <a:pt x="41" y="164"/>
                  <a:pt x="53" y="147"/>
                  <a:pt x="67" y="131"/>
                </a:cubicBezTo>
                <a:cubicBezTo>
                  <a:pt x="82" y="115"/>
                  <a:pt x="98" y="100"/>
                  <a:pt x="117" y="86"/>
                </a:cubicBezTo>
                <a:cubicBezTo>
                  <a:pt x="135" y="73"/>
                  <a:pt x="155" y="60"/>
                  <a:pt x="177" y="50"/>
                </a:cubicBezTo>
                <a:cubicBezTo>
                  <a:pt x="199" y="39"/>
                  <a:pt x="221" y="30"/>
                  <a:pt x="245" y="22"/>
                </a:cubicBezTo>
                <a:cubicBezTo>
                  <a:pt x="270" y="15"/>
                  <a:pt x="294" y="9"/>
                  <a:pt x="320" y="5"/>
                </a:cubicBezTo>
                <a:cubicBezTo>
                  <a:pt x="345" y="2"/>
                  <a:pt x="371" y="0"/>
                  <a:pt x="397" y="0"/>
                </a:cubicBezTo>
                <a:cubicBezTo>
                  <a:pt x="423" y="0"/>
                  <a:pt x="449" y="2"/>
                  <a:pt x="475" y="5"/>
                </a:cubicBezTo>
                <a:cubicBezTo>
                  <a:pt x="500" y="9"/>
                  <a:pt x="526" y="15"/>
                  <a:pt x="550" y="22"/>
                </a:cubicBezTo>
                <a:cubicBezTo>
                  <a:pt x="574" y="30"/>
                  <a:pt x="597" y="39"/>
                  <a:pt x="619" y="50"/>
                </a:cubicBezTo>
                <a:cubicBezTo>
                  <a:pt x="640" y="60"/>
                  <a:pt x="661" y="73"/>
                  <a:pt x="679" y="86"/>
                </a:cubicBezTo>
                <a:cubicBezTo>
                  <a:pt x="697" y="100"/>
                  <a:pt x="714" y="115"/>
                  <a:pt x="728" y="131"/>
                </a:cubicBezTo>
                <a:cubicBezTo>
                  <a:pt x="743" y="147"/>
                  <a:pt x="755" y="164"/>
                  <a:pt x="765" y="182"/>
                </a:cubicBezTo>
                <a:cubicBezTo>
                  <a:pt x="775" y="200"/>
                  <a:pt x="782" y="219"/>
                  <a:pt x="788" y="238"/>
                </a:cubicBezTo>
                <a:cubicBezTo>
                  <a:pt x="793" y="257"/>
                  <a:pt x="795" y="276"/>
                  <a:pt x="795" y="295"/>
                </a:cubicBezTo>
                <a:close/>
              </a:path>
            </a:pathLst>
          </a:custGeom>
          <a:solidFill>
            <a:srgbClr val="FF91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59" name="文本框 658"/>
          <p:cNvSpPr txBox="1"/>
          <p:nvPr/>
        </p:nvSpPr>
        <p:spPr>
          <a:xfrm>
            <a:off x="6953400" y="2345040"/>
            <a:ext cx="197490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⾃主学习、抽象思维、价值判断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60" name="文本框 659"/>
          <p:cNvSpPr txBox="1"/>
          <p:nvPr/>
        </p:nvSpPr>
        <p:spPr>
          <a:xfrm>
            <a:off x="6619680" y="2695680"/>
            <a:ext cx="78548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3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61" name="文本框 660"/>
          <p:cNvSpPr txBox="1"/>
          <p:nvPr/>
        </p:nvSpPr>
        <p:spPr>
          <a:xfrm>
            <a:off x="6953400" y="2691720"/>
            <a:ext cx="269304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挑战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62" name="任意多边形: 形状 661"/>
          <p:cNvSpPr/>
          <p:nvPr/>
        </p:nvSpPr>
        <p:spPr>
          <a:xfrm>
            <a:off x="6524280" y="3201480"/>
            <a:ext cx="4858200" cy="696240"/>
          </a:xfrm>
          <a:custGeom>
            <a:avLst/>
            <a:gdLst/>
            <a:ahLst/>
            <a:cxnLst/>
            <a:rect l="0" t="0" r="r" b="b"/>
            <a:pathLst>
              <a:path w="13495" h="1934">
                <a:moveTo>
                  <a:pt x="0" y="1816"/>
                </a:moveTo>
                <a:lnTo>
                  <a:pt x="0" y="119"/>
                </a:lnTo>
                <a:cubicBezTo>
                  <a:pt x="0" y="103"/>
                  <a:pt x="4" y="88"/>
                  <a:pt x="13" y="73"/>
                </a:cubicBezTo>
                <a:cubicBezTo>
                  <a:pt x="21" y="59"/>
                  <a:pt x="32" y="46"/>
                  <a:pt x="47" y="35"/>
                </a:cubicBezTo>
                <a:cubicBezTo>
                  <a:pt x="62" y="24"/>
                  <a:pt x="79" y="15"/>
                  <a:pt x="98" y="9"/>
                </a:cubicBezTo>
                <a:cubicBezTo>
                  <a:pt x="118" y="3"/>
                  <a:pt x="138" y="0"/>
                  <a:pt x="159" y="0"/>
                </a:cubicBezTo>
                <a:lnTo>
                  <a:pt x="13336" y="0"/>
                </a:lnTo>
                <a:cubicBezTo>
                  <a:pt x="13358" y="0"/>
                  <a:pt x="13378" y="3"/>
                  <a:pt x="13397" y="9"/>
                </a:cubicBezTo>
                <a:cubicBezTo>
                  <a:pt x="13417" y="15"/>
                  <a:pt x="13434" y="24"/>
                  <a:pt x="13449" y="35"/>
                </a:cubicBezTo>
                <a:cubicBezTo>
                  <a:pt x="13464" y="46"/>
                  <a:pt x="13475" y="59"/>
                  <a:pt x="13483" y="73"/>
                </a:cubicBezTo>
                <a:cubicBezTo>
                  <a:pt x="13491" y="88"/>
                  <a:pt x="13495" y="103"/>
                  <a:pt x="13495" y="119"/>
                </a:cubicBezTo>
                <a:lnTo>
                  <a:pt x="13495" y="1816"/>
                </a:lnTo>
                <a:cubicBezTo>
                  <a:pt x="13495" y="1831"/>
                  <a:pt x="13491" y="1847"/>
                  <a:pt x="13483" y="1861"/>
                </a:cubicBezTo>
                <a:cubicBezTo>
                  <a:pt x="13475" y="1876"/>
                  <a:pt x="13464" y="1888"/>
                  <a:pt x="13449" y="1899"/>
                </a:cubicBezTo>
                <a:cubicBezTo>
                  <a:pt x="13434" y="1910"/>
                  <a:pt x="13417" y="1919"/>
                  <a:pt x="13397" y="1925"/>
                </a:cubicBezTo>
                <a:cubicBezTo>
                  <a:pt x="13378" y="1931"/>
                  <a:pt x="13358" y="1934"/>
                  <a:pt x="13336" y="1934"/>
                </a:cubicBezTo>
                <a:lnTo>
                  <a:pt x="159" y="1934"/>
                </a:lnTo>
                <a:cubicBezTo>
                  <a:pt x="138" y="1934"/>
                  <a:pt x="118" y="1931"/>
                  <a:pt x="98" y="1925"/>
                </a:cubicBezTo>
                <a:cubicBezTo>
                  <a:pt x="79" y="1919"/>
                  <a:pt x="62" y="1910"/>
                  <a:pt x="47" y="1899"/>
                </a:cubicBezTo>
                <a:cubicBezTo>
                  <a:pt x="32" y="1888"/>
                  <a:pt x="21" y="1876"/>
                  <a:pt x="13" y="1861"/>
                </a:cubicBezTo>
                <a:cubicBezTo>
                  <a:pt x="4" y="1847"/>
                  <a:pt x="0" y="1831"/>
                  <a:pt x="0" y="1816"/>
                </a:cubicBezTo>
                <a:close/>
              </a:path>
            </a:pathLst>
          </a:custGeom>
          <a:solidFill>
            <a:srgbClr val="E3F2F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63" name="文本框 662"/>
          <p:cNvSpPr txBox="1"/>
          <p:nvPr/>
        </p:nvSpPr>
        <p:spPr>
          <a:xfrm>
            <a:off x="6953400" y="2884320"/>
            <a:ext cx="2257028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意识本质、通⽤学习算法、伦理安全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64" name="文本框 663"/>
          <p:cNvSpPr txBox="1"/>
          <p:nvPr/>
        </p:nvSpPr>
        <p:spPr>
          <a:xfrm>
            <a:off x="8572320" y="3339720"/>
            <a:ext cx="718145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研究现状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65" name="文本框 664"/>
          <p:cNvSpPr txBox="1"/>
          <p:nvPr/>
        </p:nvSpPr>
        <p:spPr>
          <a:xfrm>
            <a:off x="6667560" y="3608640"/>
            <a:ext cx="1833835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理论探索阶段，尚未实现真正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66" name="文本框 665"/>
          <p:cNvSpPr txBox="1"/>
          <p:nvPr/>
        </p:nvSpPr>
        <p:spPr>
          <a:xfrm>
            <a:off x="8536927" y="3611520"/>
            <a:ext cx="242054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AGI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67" name="任意多边形: 形状 666"/>
          <p:cNvSpPr/>
          <p:nvPr/>
        </p:nvSpPr>
        <p:spPr>
          <a:xfrm>
            <a:off x="590400" y="4706640"/>
            <a:ext cx="11030400" cy="1569240"/>
          </a:xfrm>
          <a:custGeom>
            <a:avLst/>
            <a:gdLst/>
            <a:ahLst/>
            <a:cxnLst/>
            <a:rect l="0" t="0" r="r" b="b"/>
            <a:pathLst>
              <a:path w="30640" h="4359">
                <a:moveTo>
                  <a:pt x="0" y="4202"/>
                </a:moveTo>
                <a:lnTo>
                  <a:pt x="0" y="158"/>
                </a:lnTo>
                <a:cubicBezTo>
                  <a:pt x="0" y="148"/>
                  <a:pt x="1" y="137"/>
                  <a:pt x="3" y="127"/>
                </a:cubicBezTo>
                <a:cubicBezTo>
                  <a:pt x="5" y="117"/>
                  <a:pt x="8" y="107"/>
                  <a:pt x="12" y="98"/>
                </a:cubicBezTo>
                <a:cubicBezTo>
                  <a:pt x="16" y="88"/>
                  <a:pt x="21" y="79"/>
                  <a:pt x="27" y="70"/>
                </a:cubicBezTo>
                <a:cubicBezTo>
                  <a:pt x="32" y="62"/>
                  <a:pt x="39" y="54"/>
                  <a:pt x="46" y="46"/>
                </a:cubicBezTo>
                <a:cubicBezTo>
                  <a:pt x="54" y="39"/>
                  <a:pt x="62" y="33"/>
                  <a:pt x="70" y="27"/>
                </a:cubicBezTo>
                <a:cubicBezTo>
                  <a:pt x="79" y="21"/>
                  <a:pt x="88" y="16"/>
                  <a:pt x="98" y="12"/>
                </a:cubicBezTo>
                <a:cubicBezTo>
                  <a:pt x="108" y="8"/>
                  <a:pt x="117" y="5"/>
                  <a:pt x="128" y="3"/>
                </a:cubicBezTo>
                <a:cubicBezTo>
                  <a:pt x="138" y="1"/>
                  <a:pt x="148" y="0"/>
                  <a:pt x="159" y="0"/>
                </a:cubicBezTo>
                <a:lnTo>
                  <a:pt x="30428" y="0"/>
                </a:lnTo>
                <a:cubicBezTo>
                  <a:pt x="30442" y="0"/>
                  <a:pt x="30456" y="1"/>
                  <a:pt x="30469" y="3"/>
                </a:cubicBezTo>
                <a:cubicBezTo>
                  <a:pt x="30483" y="5"/>
                  <a:pt x="30496" y="8"/>
                  <a:pt x="30509" y="12"/>
                </a:cubicBezTo>
                <a:cubicBezTo>
                  <a:pt x="30522" y="16"/>
                  <a:pt x="30534" y="21"/>
                  <a:pt x="30546" y="27"/>
                </a:cubicBezTo>
                <a:cubicBezTo>
                  <a:pt x="30557" y="33"/>
                  <a:pt x="30568" y="39"/>
                  <a:pt x="30578" y="46"/>
                </a:cubicBezTo>
                <a:cubicBezTo>
                  <a:pt x="30587" y="54"/>
                  <a:pt x="30596" y="62"/>
                  <a:pt x="30604" y="70"/>
                </a:cubicBezTo>
                <a:cubicBezTo>
                  <a:pt x="30612" y="79"/>
                  <a:pt x="30618" y="88"/>
                  <a:pt x="30624" y="98"/>
                </a:cubicBezTo>
                <a:cubicBezTo>
                  <a:pt x="30629" y="107"/>
                  <a:pt x="30633" y="117"/>
                  <a:pt x="30636" y="127"/>
                </a:cubicBezTo>
                <a:cubicBezTo>
                  <a:pt x="30638" y="137"/>
                  <a:pt x="30640" y="148"/>
                  <a:pt x="30640" y="158"/>
                </a:cubicBezTo>
                <a:lnTo>
                  <a:pt x="30640" y="4202"/>
                </a:lnTo>
                <a:cubicBezTo>
                  <a:pt x="30640" y="4212"/>
                  <a:pt x="30638" y="4222"/>
                  <a:pt x="30636" y="4232"/>
                </a:cubicBezTo>
                <a:cubicBezTo>
                  <a:pt x="30633" y="4243"/>
                  <a:pt x="30629" y="4252"/>
                  <a:pt x="30624" y="4262"/>
                </a:cubicBezTo>
                <a:cubicBezTo>
                  <a:pt x="30618" y="4272"/>
                  <a:pt x="30612" y="4281"/>
                  <a:pt x="30604" y="4289"/>
                </a:cubicBezTo>
                <a:cubicBezTo>
                  <a:pt x="30596" y="4298"/>
                  <a:pt x="30587" y="4306"/>
                  <a:pt x="30578" y="4313"/>
                </a:cubicBezTo>
                <a:cubicBezTo>
                  <a:pt x="30568" y="4321"/>
                  <a:pt x="30557" y="4327"/>
                  <a:pt x="30546" y="4333"/>
                </a:cubicBezTo>
                <a:cubicBezTo>
                  <a:pt x="30534" y="4339"/>
                  <a:pt x="30522" y="4343"/>
                  <a:pt x="30509" y="4347"/>
                </a:cubicBezTo>
                <a:cubicBezTo>
                  <a:pt x="30496" y="4351"/>
                  <a:pt x="30483" y="4354"/>
                  <a:pt x="30469" y="4356"/>
                </a:cubicBezTo>
                <a:cubicBezTo>
                  <a:pt x="30456" y="4358"/>
                  <a:pt x="30442" y="4359"/>
                  <a:pt x="30428" y="4359"/>
                </a:cubicBezTo>
                <a:lnTo>
                  <a:pt x="159" y="4359"/>
                </a:lnTo>
                <a:cubicBezTo>
                  <a:pt x="148" y="4359"/>
                  <a:pt x="138" y="4358"/>
                  <a:pt x="128" y="4356"/>
                </a:cubicBezTo>
                <a:cubicBezTo>
                  <a:pt x="117" y="4354"/>
                  <a:pt x="108" y="4351"/>
                  <a:pt x="98" y="4347"/>
                </a:cubicBezTo>
                <a:cubicBezTo>
                  <a:pt x="88" y="4343"/>
                  <a:pt x="79" y="4339"/>
                  <a:pt x="70" y="4333"/>
                </a:cubicBezTo>
                <a:cubicBezTo>
                  <a:pt x="62" y="4327"/>
                  <a:pt x="54" y="4321"/>
                  <a:pt x="46" y="4313"/>
                </a:cubicBezTo>
                <a:cubicBezTo>
                  <a:pt x="39" y="4306"/>
                  <a:pt x="32" y="4298"/>
                  <a:pt x="27" y="4289"/>
                </a:cubicBezTo>
                <a:cubicBezTo>
                  <a:pt x="21" y="4281"/>
                  <a:pt x="16" y="4272"/>
                  <a:pt x="12" y="4262"/>
                </a:cubicBezTo>
                <a:cubicBezTo>
                  <a:pt x="8" y="4252"/>
                  <a:pt x="5" y="4243"/>
                  <a:pt x="3" y="4232"/>
                </a:cubicBezTo>
                <a:cubicBezTo>
                  <a:pt x="1" y="4222"/>
                  <a:pt x="0" y="4212"/>
                  <a:pt x="0" y="4202"/>
                </a:cubicBezTo>
                <a:close/>
              </a:path>
            </a:pathLst>
          </a:custGeom>
          <a:solidFill>
            <a:srgbClr val="F5F7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68" name="任意多边形: 形状 667"/>
          <p:cNvSpPr/>
          <p:nvPr/>
        </p:nvSpPr>
        <p:spPr>
          <a:xfrm>
            <a:off x="571320" y="4706640"/>
            <a:ext cx="76680" cy="1569240"/>
          </a:xfrm>
          <a:custGeom>
            <a:avLst/>
            <a:gdLst/>
            <a:ahLst/>
            <a:cxnLst/>
            <a:rect l="0" t="0" r="r" b="b"/>
            <a:pathLst>
              <a:path w="213" h="4359">
                <a:moveTo>
                  <a:pt x="0" y="0"/>
                </a:moveTo>
                <a:lnTo>
                  <a:pt x="213" y="0"/>
                </a:lnTo>
                <a:lnTo>
                  <a:pt x="213" y="4359"/>
                </a:lnTo>
                <a:lnTo>
                  <a:pt x="0" y="4359"/>
                </a:lnTo>
                <a:lnTo>
                  <a:pt x="0" y="0"/>
                </a:lnTo>
                <a:close/>
              </a:path>
            </a:pathLst>
          </a:custGeom>
          <a:solidFill>
            <a:srgbClr val="0D47A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69" name="文本框 668"/>
          <p:cNvSpPr txBox="1"/>
          <p:nvPr/>
        </p:nvSpPr>
        <p:spPr>
          <a:xfrm>
            <a:off x="8804831" y="3608640"/>
            <a:ext cx="1551707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系统，存在重⼤技术障碍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70" name="文本框 669"/>
          <p:cNvSpPr txBox="1"/>
          <p:nvPr/>
        </p:nvSpPr>
        <p:spPr>
          <a:xfrm>
            <a:off x="847800" y="4925160"/>
            <a:ext cx="1436291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技术成熟度分析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71" name="文本框 670"/>
          <p:cNvSpPr txBox="1"/>
          <p:nvPr/>
        </p:nvSpPr>
        <p:spPr>
          <a:xfrm>
            <a:off x="847800" y="5306400"/>
            <a:ext cx="1615827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当前⼈⼯智能处于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32F2F"/>
                </a:solidFill>
                <a:effectLst/>
                <a:uLnTx/>
                <a:uFillTx/>
                <a:latin typeface="NotoSansCJKsc"/>
                <a:ea typeface="NotoSansCJKsc"/>
              </a:rPr>
              <a:t>弱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72" name="文本框 671"/>
          <p:cNvSpPr txBox="1"/>
          <p:nvPr/>
        </p:nvSpPr>
        <p:spPr>
          <a:xfrm>
            <a:off x="2471137" y="5309640"/>
            <a:ext cx="179536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32F2F"/>
                </a:solidFill>
                <a:effectLst/>
                <a:uLnTx/>
                <a:uFillTx/>
                <a:latin typeface="Arial"/>
                <a:ea typeface="Arial"/>
              </a:rPr>
              <a:t>AI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73" name="文本框 672"/>
          <p:cNvSpPr txBox="1"/>
          <p:nvPr/>
        </p:nvSpPr>
        <p:spPr>
          <a:xfrm>
            <a:off x="2688870" y="5306400"/>
            <a:ext cx="3052118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32F2F"/>
                </a:solidFill>
                <a:effectLst/>
                <a:uLnTx/>
                <a:uFillTx/>
                <a:latin typeface="NotoSansCJKsc"/>
                <a:ea typeface="NotoSansCJKsc"/>
              </a:rPr>
              <a:t>向通⽤⼈⼯智能过渡的早期阶段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。专⽤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74" name="文本框 673"/>
          <p:cNvSpPr txBox="1"/>
          <p:nvPr/>
        </p:nvSpPr>
        <p:spPr>
          <a:xfrm>
            <a:off x="5754558" y="5309640"/>
            <a:ext cx="169918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AI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75" name="文本框 674"/>
          <p:cNvSpPr txBox="1"/>
          <p:nvPr/>
        </p:nvSpPr>
        <p:spPr>
          <a:xfrm>
            <a:off x="5961855" y="5306400"/>
            <a:ext cx="4847481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在特定任务上已超越⼈类⽔平（如围棋、图像识别），但通⽤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76" name="文本框 675"/>
          <p:cNvSpPr txBox="1"/>
          <p:nvPr/>
        </p:nvSpPr>
        <p:spPr>
          <a:xfrm>
            <a:off x="847799" y="5569952"/>
            <a:ext cx="10084057" cy="215444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智能系统仍⾯临意识建模、跨领域迁移、⼩样本学习等核⼼挑战。强⼈⼯智能的实现可能需要神经科学、认知科学等多学科突破。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77" name="任意多边形: 形状 676"/>
          <p:cNvSpPr/>
          <p:nvPr/>
        </p:nvSpPr>
        <p:spPr>
          <a:xfrm>
            <a:off x="0" y="6488640"/>
            <a:ext cx="12192120" cy="7560"/>
          </a:xfrm>
          <a:custGeom>
            <a:avLst/>
            <a:gdLst/>
            <a:ahLst/>
            <a:cxnLst/>
            <a:rect l="0" t="0" r="r" b="b"/>
            <a:pathLst>
              <a:path w="33867" h="21">
                <a:moveTo>
                  <a:pt x="0" y="0"/>
                </a:moveTo>
                <a:lnTo>
                  <a:pt x="33867" y="0"/>
                </a:lnTo>
                <a:lnTo>
                  <a:pt x="33867" y="21"/>
                </a:lnTo>
                <a:lnTo>
                  <a:pt x="0" y="21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79" name="文本框 678"/>
          <p:cNvSpPr txBox="1"/>
          <p:nvPr/>
        </p:nvSpPr>
        <p:spPr>
          <a:xfrm>
            <a:off x="5943600" y="6600240"/>
            <a:ext cx="248466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46E7A"/>
                </a:solidFill>
                <a:effectLst/>
                <a:uLnTx/>
                <a:uFillTx/>
                <a:latin typeface="Arial"/>
                <a:ea typeface="Arial"/>
              </a:rPr>
              <a:t>- 9 -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8D3926-CEC7-C1B1-B4F4-63BF722E6990}"/>
              </a:ext>
            </a:extLst>
          </p:cNvPr>
          <p:cNvSpPr txBox="1"/>
          <p:nvPr/>
        </p:nvSpPr>
        <p:spPr>
          <a:xfrm>
            <a:off x="10931856" y="74845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任意多边形 313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5" name="任意多边形 314"/>
          <p:cNvSpPr/>
          <p:nvPr/>
        </p:nvSpPr>
        <p:spPr>
          <a:xfrm>
            <a:off x="152280" y="152280"/>
            <a:ext cx="11887560" cy="6705720"/>
          </a:xfrm>
          <a:custGeom>
            <a:avLst/>
            <a:gdLst/>
            <a:ahLst/>
            <a:cxnLst/>
            <a:rect l="0" t="0" r="r" b="b"/>
            <a:pathLst>
              <a:path w="33021" h="18627">
                <a:moveTo>
                  <a:pt x="0" y="0"/>
                </a:moveTo>
                <a:lnTo>
                  <a:pt x="33021" y="0"/>
                </a:lnTo>
                <a:lnTo>
                  <a:pt x="33021" y="18627"/>
                </a:lnTo>
                <a:lnTo>
                  <a:pt x="0" y="186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6" name="任意多边形 315"/>
          <p:cNvSpPr/>
          <p:nvPr/>
        </p:nvSpPr>
        <p:spPr>
          <a:xfrm>
            <a:off x="152280" y="152280"/>
            <a:ext cx="11887560" cy="962280"/>
          </a:xfrm>
          <a:custGeom>
            <a:avLst/>
            <a:gdLst/>
            <a:ahLst/>
            <a:cxnLst/>
            <a:rect l="0" t="0" r="r" b="b"/>
            <a:pathLst>
              <a:path w="33021" h="2673">
                <a:moveTo>
                  <a:pt x="0" y="0"/>
                </a:moveTo>
                <a:lnTo>
                  <a:pt x="33021" y="0"/>
                </a:lnTo>
                <a:lnTo>
                  <a:pt x="33021" y="2673"/>
                </a:lnTo>
                <a:lnTo>
                  <a:pt x="0" y="2673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7" name="文本框 316"/>
          <p:cNvSpPr txBox="1"/>
          <p:nvPr/>
        </p:nvSpPr>
        <p:spPr>
          <a:xfrm>
            <a:off x="609480" y="390600"/>
            <a:ext cx="479880" cy="465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315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三次</a:t>
            </a:r>
            <a:endParaRPr lang="en-US" sz="31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8" name="文本框 317"/>
          <p:cNvSpPr txBox="1"/>
          <p:nvPr/>
        </p:nvSpPr>
        <p:spPr>
          <a:xfrm>
            <a:off x="1429560" y="405720"/>
            <a:ext cx="421920" cy="442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3150" b="0" u="none" strike="noStrike">
                <a:solidFill>
                  <a:srgbClr val="FFFFFF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AI</a:t>
            </a:r>
            <a:endParaRPr lang="en-US" sz="31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9" name="任意多边形 318"/>
          <p:cNvSpPr/>
          <p:nvPr/>
        </p:nvSpPr>
        <p:spPr>
          <a:xfrm>
            <a:off x="152280" y="1114200"/>
            <a:ext cx="11887560" cy="5486760"/>
          </a:xfrm>
          <a:custGeom>
            <a:avLst/>
            <a:gdLst/>
            <a:ahLst/>
            <a:cxnLst/>
            <a:rect l="0" t="0" r="r" b="b"/>
            <a:pathLst>
              <a:path w="33021" h="15241">
                <a:moveTo>
                  <a:pt x="0" y="0"/>
                </a:moveTo>
                <a:lnTo>
                  <a:pt x="33021" y="0"/>
                </a:lnTo>
                <a:lnTo>
                  <a:pt x="33021" y="15241"/>
                </a:lnTo>
                <a:lnTo>
                  <a:pt x="0" y="15241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0" name="任意多边形 319"/>
          <p:cNvSpPr/>
          <p:nvPr/>
        </p:nvSpPr>
        <p:spPr>
          <a:xfrm>
            <a:off x="609480" y="1342800"/>
            <a:ext cx="1410120" cy="457560"/>
          </a:xfrm>
          <a:custGeom>
            <a:avLst/>
            <a:gdLst/>
            <a:ahLst/>
            <a:cxnLst/>
            <a:rect l="0" t="0" r="r" b="b"/>
            <a:pathLst>
              <a:path w="3917" h="1271">
                <a:moveTo>
                  <a:pt x="0" y="0"/>
                </a:moveTo>
                <a:lnTo>
                  <a:pt x="3917" y="0"/>
                </a:lnTo>
                <a:lnTo>
                  <a:pt x="3917" y="1271"/>
                </a:lnTo>
                <a:lnTo>
                  <a:pt x="0" y="1271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1" name="任意多边形 320"/>
          <p:cNvSpPr/>
          <p:nvPr/>
        </p:nvSpPr>
        <p:spPr>
          <a:xfrm>
            <a:off x="2019240" y="1342800"/>
            <a:ext cx="3133800" cy="457560"/>
          </a:xfrm>
          <a:custGeom>
            <a:avLst/>
            <a:gdLst/>
            <a:ahLst/>
            <a:cxnLst/>
            <a:rect l="0" t="0" r="r" b="b"/>
            <a:pathLst>
              <a:path w="8705" h="1271">
                <a:moveTo>
                  <a:pt x="0" y="0"/>
                </a:moveTo>
                <a:lnTo>
                  <a:pt x="8705" y="0"/>
                </a:lnTo>
                <a:lnTo>
                  <a:pt x="8705" y="1271"/>
                </a:lnTo>
                <a:lnTo>
                  <a:pt x="0" y="1271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2" name="任意多边形 321"/>
          <p:cNvSpPr/>
          <p:nvPr/>
        </p:nvSpPr>
        <p:spPr>
          <a:xfrm>
            <a:off x="5152680" y="1342800"/>
            <a:ext cx="3134160" cy="457560"/>
          </a:xfrm>
          <a:custGeom>
            <a:avLst/>
            <a:gdLst/>
            <a:ahLst/>
            <a:cxnLst/>
            <a:rect l="0" t="0" r="r" b="b"/>
            <a:pathLst>
              <a:path w="8706" h="1271">
                <a:moveTo>
                  <a:pt x="0" y="0"/>
                </a:moveTo>
                <a:lnTo>
                  <a:pt x="8706" y="0"/>
                </a:lnTo>
                <a:lnTo>
                  <a:pt x="8706" y="1271"/>
                </a:lnTo>
                <a:lnTo>
                  <a:pt x="0" y="1271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3" name="任意多边形 322"/>
          <p:cNvSpPr/>
          <p:nvPr/>
        </p:nvSpPr>
        <p:spPr>
          <a:xfrm>
            <a:off x="8286480" y="1342800"/>
            <a:ext cx="3296160" cy="457560"/>
          </a:xfrm>
          <a:custGeom>
            <a:avLst/>
            <a:gdLst/>
            <a:ahLst/>
            <a:cxnLst/>
            <a:rect l="0" t="0" r="r" b="b"/>
            <a:pathLst>
              <a:path w="9156" h="1271">
                <a:moveTo>
                  <a:pt x="0" y="0"/>
                </a:moveTo>
                <a:lnTo>
                  <a:pt x="9156" y="0"/>
                </a:lnTo>
                <a:lnTo>
                  <a:pt x="9156" y="1271"/>
                </a:lnTo>
                <a:lnTo>
                  <a:pt x="0" y="1271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4" name="任意多边形 323"/>
          <p:cNvSpPr/>
          <p:nvPr/>
        </p:nvSpPr>
        <p:spPr>
          <a:xfrm>
            <a:off x="609480" y="1800000"/>
            <a:ext cx="1410120" cy="457560"/>
          </a:xfrm>
          <a:custGeom>
            <a:avLst/>
            <a:gdLst/>
            <a:ahLst/>
            <a:cxnLst/>
            <a:rect l="0" t="0" r="r" b="b"/>
            <a:pathLst>
              <a:path w="3917" h="1271">
                <a:moveTo>
                  <a:pt x="0" y="0"/>
                </a:moveTo>
                <a:lnTo>
                  <a:pt x="3917" y="0"/>
                </a:lnTo>
                <a:lnTo>
                  <a:pt x="3917" y="1271"/>
                </a:lnTo>
                <a:lnTo>
                  <a:pt x="0" y="1271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5" name="任意多边形 324"/>
          <p:cNvSpPr/>
          <p:nvPr/>
        </p:nvSpPr>
        <p:spPr>
          <a:xfrm>
            <a:off x="2019240" y="1800000"/>
            <a:ext cx="3133800" cy="457560"/>
          </a:xfrm>
          <a:custGeom>
            <a:avLst/>
            <a:gdLst/>
            <a:ahLst/>
            <a:cxnLst/>
            <a:rect l="0" t="0" r="r" b="b"/>
            <a:pathLst>
              <a:path w="8705" h="1271">
                <a:moveTo>
                  <a:pt x="0" y="0"/>
                </a:moveTo>
                <a:lnTo>
                  <a:pt x="8705" y="0"/>
                </a:lnTo>
                <a:lnTo>
                  <a:pt x="8705" y="1271"/>
                </a:lnTo>
                <a:lnTo>
                  <a:pt x="0" y="1271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6" name="任意多边形 325"/>
          <p:cNvSpPr/>
          <p:nvPr/>
        </p:nvSpPr>
        <p:spPr>
          <a:xfrm>
            <a:off x="5152680" y="1800000"/>
            <a:ext cx="3134160" cy="457560"/>
          </a:xfrm>
          <a:custGeom>
            <a:avLst/>
            <a:gdLst/>
            <a:ahLst/>
            <a:cxnLst/>
            <a:rect l="0" t="0" r="r" b="b"/>
            <a:pathLst>
              <a:path w="8706" h="1271">
                <a:moveTo>
                  <a:pt x="0" y="0"/>
                </a:moveTo>
                <a:lnTo>
                  <a:pt x="8706" y="0"/>
                </a:lnTo>
                <a:lnTo>
                  <a:pt x="8706" y="1271"/>
                </a:lnTo>
                <a:lnTo>
                  <a:pt x="0" y="1271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7" name="任意多边形 326"/>
          <p:cNvSpPr/>
          <p:nvPr/>
        </p:nvSpPr>
        <p:spPr>
          <a:xfrm>
            <a:off x="8286480" y="1800000"/>
            <a:ext cx="3296160" cy="457560"/>
          </a:xfrm>
          <a:custGeom>
            <a:avLst/>
            <a:gdLst/>
            <a:ahLst/>
            <a:cxnLst/>
            <a:rect l="0" t="0" r="r" b="b"/>
            <a:pathLst>
              <a:path w="9156" h="1271">
                <a:moveTo>
                  <a:pt x="0" y="0"/>
                </a:moveTo>
                <a:lnTo>
                  <a:pt x="9156" y="0"/>
                </a:lnTo>
                <a:lnTo>
                  <a:pt x="9156" y="1271"/>
                </a:lnTo>
                <a:lnTo>
                  <a:pt x="0" y="1271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8" name="任意多边形 327"/>
          <p:cNvSpPr/>
          <p:nvPr/>
        </p:nvSpPr>
        <p:spPr>
          <a:xfrm>
            <a:off x="609480" y="2257200"/>
            <a:ext cx="1410120" cy="467280"/>
          </a:xfrm>
          <a:custGeom>
            <a:avLst/>
            <a:gdLst/>
            <a:ahLst/>
            <a:cxnLst/>
            <a:rect l="0" t="0" r="r" b="b"/>
            <a:pathLst>
              <a:path w="3917" h="1298">
                <a:moveTo>
                  <a:pt x="0" y="0"/>
                </a:moveTo>
                <a:lnTo>
                  <a:pt x="3917" y="0"/>
                </a:lnTo>
                <a:lnTo>
                  <a:pt x="3917" y="1298"/>
                </a:lnTo>
                <a:lnTo>
                  <a:pt x="0" y="1298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9" name="任意多边形 328"/>
          <p:cNvSpPr/>
          <p:nvPr/>
        </p:nvSpPr>
        <p:spPr>
          <a:xfrm>
            <a:off x="2019240" y="2257200"/>
            <a:ext cx="3133800" cy="467280"/>
          </a:xfrm>
          <a:custGeom>
            <a:avLst/>
            <a:gdLst/>
            <a:ahLst/>
            <a:cxnLst/>
            <a:rect l="0" t="0" r="r" b="b"/>
            <a:pathLst>
              <a:path w="8705" h="1298">
                <a:moveTo>
                  <a:pt x="0" y="0"/>
                </a:moveTo>
                <a:lnTo>
                  <a:pt x="8705" y="0"/>
                </a:lnTo>
                <a:lnTo>
                  <a:pt x="8705" y="1298"/>
                </a:lnTo>
                <a:lnTo>
                  <a:pt x="0" y="1298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0" name="任意多边形 329"/>
          <p:cNvSpPr/>
          <p:nvPr/>
        </p:nvSpPr>
        <p:spPr>
          <a:xfrm>
            <a:off x="5152680" y="2257200"/>
            <a:ext cx="3134160" cy="467280"/>
          </a:xfrm>
          <a:custGeom>
            <a:avLst/>
            <a:gdLst/>
            <a:ahLst/>
            <a:cxnLst/>
            <a:rect l="0" t="0" r="r" b="b"/>
            <a:pathLst>
              <a:path w="8706" h="1298">
                <a:moveTo>
                  <a:pt x="0" y="0"/>
                </a:moveTo>
                <a:lnTo>
                  <a:pt x="8706" y="0"/>
                </a:lnTo>
                <a:lnTo>
                  <a:pt x="8706" y="1298"/>
                </a:lnTo>
                <a:lnTo>
                  <a:pt x="0" y="1298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1" name="任意多边形 330"/>
          <p:cNvSpPr/>
          <p:nvPr/>
        </p:nvSpPr>
        <p:spPr>
          <a:xfrm>
            <a:off x="8286480" y="2257200"/>
            <a:ext cx="3296160" cy="467280"/>
          </a:xfrm>
          <a:custGeom>
            <a:avLst/>
            <a:gdLst/>
            <a:ahLst/>
            <a:cxnLst/>
            <a:rect l="0" t="0" r="r" b="b"/>
            <a:pathLst>
              <a:path w="9156" h="1298">
                <a:moveTo>
                  <a:pt x="0" y="0"/>
                </a:moveTo>
                <a:lnTo>
                  <a:pt x="9156" y="0"/>
                </a:lnTo>
                <a:lnTo>
                  <a:pt x="9156" y="1298"/>
                </a:lnTo>
                <a:lnTo>
                  <a:pt x="0" y="1298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2" name="任意多边形 331"/>
          <p:cNvSpPr/>
          <p:nvPr/>
        </p:nvSpPr>
        <p:spPr>
          <a:xfrm>
            <a:off x="609480" y="2724120"/>
            <a:ext cx="1410120" cy="466920"/>
          </a:xfrm>
          <a:custGeom>
            <a:avLst/>
            <a:gdLst/>
            <a:ahLst/>
            <a:cxnLst/>
            <a:rect l="0" t="0" r="r" b="b"/>
            <a:pathLst>
              <a:path w="3917" h="1297">
                <a:moveTo>
                  <a:pt x="0" y="0"/>
                </a:moveTo>
                <a:lnTo>
                  <a:pt x="3917" y="0"/>
                </a:lnTo>
                <a:lnTo>
                  <a:pt x="3917" y="1297"/>
                </a:lnTo>
                <a:lnTo>
                  <a:pt x="0" y="1297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3" name="任意多边形 332"/>
          <p:cNvSpPr/>
          <p:nvPr/>
        </p:nvSpPr>
        <p:spPr>
          <a:xfrm>
            <a:off x="2019240" y="2724120"/>
            <a:ext cx="3133800" cy="466920"/>
          </a:xfrm>
          <a:custGeom>
            <a:avLst/>
            <a:gdLst/>
            <a:ahLst/>
            <a:cxnLst/>
            <a:rect l="0" t="0" r="r" b="b"/>
            <a:pathLst>
              <a:path w="8705" h="1297">
                <a:moveTo>
                  <a:pt x="0" y="0"/>
                </a:moveTo>
                <a:lnTo>
                  <a:pt x="8705" y="0"/>
                </a:lnTo>
                <a:lnTo>
                  <a:pt x="8705" y="1297"/>
                </a:lnTo>
                <a:lnTo>
                  <a:pt x="0" y="1297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4" name="任意多边形 333"/>
          <p:cNvSpPr/>
          <p:nvPr/>
        </p:nvSpPr>
        <p:spPr>
          <a:xfrm>
            <a:off x="5152680" y="2724120"/>
            <a:ext cx="3134160" cy="466920"/>
          </a:xfrm>
          <a:custGeom>
            <a:avLst/>
            <a:gdLst/>
            <a:ahLst/>
            <a:cxnLst/>
            <a:rect l="0" t="0" r="r" b="b"/>
            <a:pathLst>
              <a:path w="8706" h="1297">
                <a:moveTo>
                  <a:pt x="0" y="0"/>
                </a:moveTo>
                <a:lnTo>
                  <a:pt x="8706" y="0"/>
                </a:lnTo>
                <a:lnTo>
                  <a:pt x="8706" y="1297"/>
                </a:lnTo>
                <a:lnTo>
                  <a:pt x="0" y="1297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5" name="任意多边形 334"/>
          <p:cNvSpPr/>
          <p:nvPr/>
        </p:nvSpPr>
        <p:spPr>
          <a:xfrm>
            <a:off x="8286480" y="2724120"/>
            <a:ext cx="3296160" cy="466920"/>
          </a:xfrm>
          <a:custGeom>
            <a:avLst/>
            <a:gdLst/>
            <a:ahLst/>
            <a:cxnLst/>
            <a:rect l="0" t="0" r="r" b="b"/>
            <a:pathLst>
              <a:path w="9156" h="1297">
                <a:moveTo>
                  <a:pt x="0" y="0"/>
                </a:moveTo>
                <a:lnTo>
                  <a:pt x="9156" y="0"/>
                </a:lnTo>
                <a:lnTo>
                  <a:pt x="9156" y="1297"/>
                </a:lnTo>
                <a:lnTo>
                  <a:pt x="0" y="1297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6" name="任意多边形 335"/>
          <p:cNvSpPr/>
          <p:nvPr/>
        </p:nvSpPr>
        <p:spPr>
          <a:xfrm>
            <a:off x="609480" y="3190680"/>
            <a:ext cx="1410120" cy="466920"/>
          </a:xfrm>
          <a:custGeom>
            <a:avLst/>
            <a:gdLst/>
            <a:ahLst/>
            <a:cxnLst/>
            <a:rect l="0" t="0" r="r" b="b"/>
            <a:pathLst>
              <a:path w="3917" h="1297">
                <a:moveTo>
                  <a:pt x="0" y="0"/>
                </a:moveTo>
                <a:lnTo>
                  <a:pt x="3917" y="0"/>
                </a:lnTo>
                <a:lnTo>
                  <a:pt x="3917" y="1297"/>
                </a:lnTo>
                <a:lnTo>
                  <a:pt x="0" y="1297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7" name="任意多边形 336"/>
          <p:cNvSpPr/>
          <p:nvPr/>
        </p:nvSpPr>
        <p:spPr>
          <a:xfrm>
            <a:off x="2019240" y="3190680"/>
            <a:ext cx="3133800" cy="466920"/>
          </a:xfrm>
          <a:custGeom>
            <a:avLst/>
            <a:gdLst/>
            <a:ahLst/>
            <a:cxnLst/>
            <a:rect l="0" t="0" r="r" b="b"/>
            <a:pathLst>
              <a:path w="8705" h="1297">
                <a:moveTo>
                  <a:pt x="0" y="0"/>
                </a:moveTo>
                <a:lnTo>
                  <a:pt x="8705" y="0"/>
                </a:lnTo>
                <a:lnTo>
                  <a:pt x="8705" y="1297"/>
                </a:lnTo>
                <a:lnTo>
                  <a:pt x="0" y="1297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8" name="任意多边形 337"/>
          <p:cNvSpPr/>
          <p:nvPr/>
        </p:nvSpPr>
        <p:spPr>
          <a:xfrm>
            <a:off x="5152680" y="3190680"/>
            <a:ext cx="3134160" cy="466920"/>
          </a:xfrm>
          <a:custGeom>
            <a:avLst/>
            <a:gdLst/>
            <a:ahLst/>
            <a:cxnLst/>
            <a:rect l="0" t="0" r="r" b="b"/>
            <a:pathLst>
              <a:path w="8706" h="1297">
                <a:moveTo>
                  <a:pt x="0" y="0"/>
                </a:moveTo>
                <a:lnTo>
                  <a:pt x="8706" y="0"/>
                </a:lnTo>
                <a:lnTo>
                  <a:pt x="8706" y="1297"/>
                </a:lnTo>
                <a:lnTo>
                  <a:pt x="0" y="1297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9" name="任意多边形 338"/>
          <p:cNvSpPr/>
          <p:nvPr/>
        </p:nvSpPr>
        <p:spPr>
          <a:xfrm>
            <a:off x="8286480" y="3190680"/>
            <a:ext cx="3296160" cy="466920"/>
          </a:xfrm>
          <a:custGeom>
            <a:avLst/>
            <a:gdLst/>
            <a:ahLst/>
            <a:cxnLst/>
            <a:rect l="0" t="0" r="r" b="b"/>
            <a:pathLst>
              <a:path w="9156" h="1297">
                <a:moveTo>
                  <a:pt x="0" y="0"/>
                </a:moveTo>
                <a:lnTo>
                  <a:pt x="9156" y="0"/>
                </a:lnTo>
                <a:lnTo>
                  <a:pt x="9156" y="1297"/>
                </a:lnTo>
                <a:lnTo>
                  <a:pt x="0" y="1297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40" name="任意多边形 339"/>
          <p:cNvSpPr/>
          <p:nvPr/>
        </p:nvSpPr>
        <p:spPr>
          <a:xfrm>
            <a:off x="609480" y="3657240"/>
            <a:ext cx="1410120" cy="467280"/>
          </a:xfrm>
          <a:custGeom>
            <a:avLst/>
            <a:gdLst/>
            <a:ahLst/>
            <a:cxnLst/>
            <a:rect l="0" t="0" r="r" b="b"/>
            <a:pathLst>
              <a:path w="3917" h="1298">
                <a:moveTo>
                  <a:pt x="0" y="0"/>
                </a:moveTo>
                <a:lnTo>
                  <a:pt x="3917" y="0"/>
                </a:lnTo>
                <a:lnTo>
                  <a:pt x="3917" y="1298"/>
                </a:lnTo>
                <a:lnTo>
                  <a:pt x="0" y="1298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41" name="任意多边形 340"/>
          <p:cNvSpPr/>
          <p:nvPr/>
        </p:nvSpPr>
        <p:spPr>
          <a:xfrm>
            <a:off x="2019240" y="3657240"/>
            <a:ext cx="3133800" cy="467280"/>
          </a:xfrm>
          <a:custGeom>
            <a:avLst/>
            <a:gdLst/>
            <a:ahLst/>
            <a:cxnLst/>
            <a:rect l="0" t="0" r="r" b="b"/>
            <a:pathLst>
              <a:path w="8705" h="1298">
                <a:moveTo>
                  <a:pt x="0" y="0"/>
                </a:moveTo>
                <a:lnTo>
                  <a:pt x="8705" y="0"/>
                </a:lnTo>
                <a:lnTo>
                  <a:pt x="8705" y="1298"/>
                </a:lnTo>
                <a:lnTo>
                  <a:pt x="0" y="1298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42" name="任意多边形 341"/>
          <p:cNvSpPr/>
          <p:nvPr/>
        </p:nvSpPr>
        <p:spPr>
          <a:xfrm>
            <a:off x="5152680" y="3657240"/>
            <a:ext cx="3134160" cy="467280"/>
          </a:xfrm>
          <a:custGeom>
            <a:avLst/>
            <a:gdLst/>
            <a:ahLst/>
            <a:cxnLst/>
            <a:rect l="0" t="0" r="r" b="b"/>
            <a:pathLst>
              <a:path w="8706" h="1298">
                <a:moveTo>
                  <a:pt x="0" y="0"/>
                </a:moveTo>
                <a:lnTo>
                  <a:pt x="8706" y="0"/>
                </a:lnTo>
                <a:lnTo>
                  <a:pt x="8706" y="1298"/>
                </a:lnTo>
                <a:lnTo>
                  <a:pt x="0" y="1298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43" name="任意多边形 342"/>
          <p:cNvSpPr/>
          <p:nvPr/>
        </p:nvSpPr>
        <p:spPr>
          <a:xfrm>
            <a:off x="8286480" y="3657240"/>
            <a:ext cx="3296160" cy="467280"/>
          </a:xfrm>
          <a:custGeom>
            <a:avLst/>
            <a:gdLst/>
            <a:ahLst/>
            <a:cxnLst/>
            <a:rect l="0" t="0" r="r" b="b"/>
            <a:pathLst>
              <a:path w="9156" h="1298">
                <a:moveTo>
                  <a:pt x="0" y="0"/>
                </a:moveTo>
                <a:lnTo>
                  <a:pt x="9156" y="0"/>
                </a:lnTo>
                <a:lnTo>
                  <a:pt x="9156" y="1298"/>
                </a:lnTo>
                <a:lnTo>
                  <a:pt x="0" y="1298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44" name="任意多边形 343"/>
          <p:cNvSpPr/>
          <p:nvPr/>
        </p:nvSpPr>
        <p:spPr>
          <a:xfrm>
            <a:off x="609480" y="4124160"/>
            <a:ext cx="1410120" cy="466920"/>
          </a:xfrm>
          <a:custGeom>
            <a:avLst/>
            <a:gdLst/>
            <a:ahLst/>
            <a:cxnLst/>
            <a:rect l="0" t="0" r="r" b="b"/>
            <a:pathLst>
              <a:path w="3917" h="1297">
                <a:moveTo>
                  <a:pt x="0" y="0"/>
                </a:moveTo>
                <a:lnTo>
                  <a:pt x="3917" y="0"/>
                </a:lnTo>
                <a:lnTo>
                  <a:pt x="3917" y="1297"/>
                </a:lnTo>
                <a:lnTo>
                  <a:pt x="0" y="1297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45" name="任意多边形 344"/>
          <p:cNvSpPr/>
          <p:nvPr/>
        </p:nvSpPr>
        <p:spPr>
          <a:xfrm>
            <a:off x="2019240" y="4124160"/>
            <a:ext cx="3133800" cy="466920"/>
          </a:xfrm>
          <a:custGeom>
            <a:avLst/>
            <a:gdLst/>
            <a:ahLst/>
            <a:cxnLst/>
            <a:rect l="0" t="0" r="r" b="b"/>
            <a:pathLst>
              <a:path w="8705" h="1297">
                <a:moveTo>
                  <a:pt x="0" y="0"/>
                </a:moveTo>
                <a:lnTo>
                  <a:pt x="8705" y="0"/>
                </a:lnTo>
                <a:lnTo>
                  <a:pt x="8705" y="1297"/>
                </a:lnTo>
                <a:lnTo>
                  <a:pt x="0" y="1297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46" name="任意多边形 345"/>
          <p:cNvSpPr/>
          <p:nvPr/>
        </p:nvSpPr>
        <p:spPr>
          <a:xfrm>
            <a:off x="5152680" y="4124160"/>
            <a:ext cx="3134160" cy="466920"/>
          </a:xfrm>
          <a:custGeom>
            <a:avLst/>
            <a:gdLst/>
            <a:ahLst/>
            <a:cxnLst/>
            <a:rect l="0" t="0" r="r" b="b"/>
            <a:pathLst>
              <a:path w="8706" h="1297">
                <a:moveTo>
                  <a:pt x="0" y="0"/>
                </a:moveTo>
                <a:lnTo>
                  <a:pt x="8706" y="0"/>
                </a:lnTo>
                <a:lnTo>
                  <a:pt x="8706" y="1297"/>
                </a:lnTo>
                <a:lnTo>
                  <a:pt x="0" y="1297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47" name="任意多边形 346"/>
          <p:cNvSpPr/>
          <p:nvPr/>
        </p:nvSpPr>
        <p:spPr>
          <a:xfrm>
            <a:off x="8286480" y="4124160"/>
            <a:ext cx="3296160" cy="466920"/>
          </a:xfrm>
          <a:custGeom>
            <a:avLst/>
            <a:gdLst/>
            <a:ahLst/>
            <a:cxnLst/>
            <a:rect l="0" t="0" r="r" b="b"/>
            <a:pathLst>
              <a:path w="9156" h="1297">
                <a:moveTo>
                  <a:pt x="0" y="0"/>
                </a:moveTo>
                <a:lnTo>
                  <a:pt x="9156" y="0"/>
                </a:lnTo>
                <a:lnTo>
                  <a:pt x="9156" y="1297"/>
                </a:lnTo>
                <a:lnTo>
                  <a:pt x="0" y="1297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48" name="任意多边形 347"/>
          <p:cNvSpPr/>
          <p:nvPr/>
        </p:nvSpPr>
        <p:spPr>
          <a:xfrm>
            <a:off x="609480" y="2257200"/>
            <a:ext cx="1410120" cy="10080"/>
          </a:xfrm>
          <a:custGeom>
            <a:avLst/>
            <a:gdLst/>
            <a:ahLst/>
            <a:cxnLst/>
            <a:rect l="0" t="0" r="r" b="b"/>
            <a:pathLst>
              <a:path w="3917" h="28">
                <a:moveTo>
                  <a:pt x="0" y="0"/>
                </a:moveTo>
                <a:lnTo>
                  <a:pt x="3917" y="0"/>
                </a:lnTo>
                <a:lnTo>
                  <a:pt x="3917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49" name="任意多边形 348"/>
          <p:cNvSpPr/>
          <p:nvPr/>
        </p:nvSpPr>
        <p:spPr>
          <a:xfrm>
            <a:off x="2019240" y="2257200"/>
            <a:ext cx="3133800" cy="10080"/>
          </a:xfrm>
          <a:custGeom>
            <a:avLst/>
            <a:gdLst/>
            <a:ahLst/>
            <a:cxnLst/>
            <a:rect l="0" t="0" r="r" b="b"/>
            <a:pathLst>
              <a:path w="8705" h="28">
                <a:moveTo>
                  <a:pt x="0" y="0"/>
                </a:moveTo>
                <a:lnTo>
                  <a:pt x="8705" y="0"/>
                </a:lnTo>
                <a:lnTo>
                  <a:pt x="8705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50" name="任意多边形 349"/>
          <p:cNvSpPr/>
          <p:nvPr/>
        </p:nvSpPr>
        <p:spPr>
          <a:xfrm>
            <a:off x="5152680" y="2257200"/>
            <a:ext cx="3134160" cy="10080"/>
          </a:xfrm>
          <a:custGeom>
            <a:avLst/>
            <a:gdLst/>
            <a:ahLst/>
            <a:cxnLst/>
            <a:rect l="0" t="0" r="r" b="b"/>
            <a:pathLst>
              <a:path w="8706" h="28">
                <a:moveTo>
                  <a:pt x="0" y="0"/>
                </a:moveTo>
                <a:lnTo>
                  <a:pt x="8706" y="0"/>
                </a:lnTo>
                <a:lnTo>
                  <a:pt x="870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51" name="任意多边形 350"/>
          <p:cNvSpPr/>
          <p:nvPr/>
        </p:nvSpPr>
        <p:spPr>
          <a:xfrm>
            <a:off x="8286480" y="2257200"/>
            <a:ext cx="3296160" cy="10080"/>
          </a:xfrm>
          <a:custGeom>
            <a:avLst/>
            <a:gdLst/>
            <a:ahLst/>
            <a:cxnLst/>
            <a:rect l="0" t="0" r="r" b="b"/>
            <a:pathLst>
              <a:path w="9156" h="28">
                <a:moveTo>
                  <a:pt x="0" y="0"/>
                </a:moveTo>
                <a:lnTo>
                  <a:pt x="9156" y="0"/>
                </a:lnTo>
                <a:lnTo>
                  <a:pt x="915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52" name="任意多边形 351"/>
          <p:cNvSpPr/>
          <p:nvPr/>
        </p:nvSpPr>
        <p:spPr>
          <a:xfrm>
            <a:off x="609480" y="2724120"/>
            <a:ext cx="1410120" cy="9720"/>
          </a:xfrm>
          <a:custGeom>
            <a:avLst/>
            <a:gdLst/>
            <a:ahLst/>
            <a:cxnLst/>
            <a:rect l="0" t="0" r="r" b="b"/>
            <a:pathLst>
              <a:path w="3917" h="27">
                <a:moveTo>
                  <a:pt x="0" y="0"/>
                </a:moveTo>
                <a:lnTo>
                  <a:pt x="3917" y="0"/>
                </a:lnTo>
                <a:lnTo>
                  <a:pt x="391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53" name="任意多边形 352"/>
          <p:cNvSpPr/>
          <p:nvPr/>
        </p:nvSpPr>
        <p:spPr>
          <a:xfrm>
            <a:off x="2019240" y="2724120"/>
            <a:ext cx="3133800" cy="9720"/>
          </a:xfrm>
          <a:custGeom>
            <a:avLst/>
            <a:gdLst/>
            <a:ahLst/>
            <a:cxnLst/>
            <a:rect l="0" t="0" r="r" b="b"/>
            <a:pathLst>
              <a:path w="8705" h="27">
                <a:moveTo>
                  <a:pt x="0" y="0"/>
                </a:moveTo>
                <a:lnTo>
                  <a:pt x="8705" y="0"/>
                </a:lnTo>
                <a:lnTo>
                  <a:pt x="8705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54" name="任意多边形 353"/>
          <p:cNvSpPr/>
          <p:nvPr/>
        </p:nvSpPr>
        <p:spPr>
          <a:xfrm>
            <a:off x="5152680" y="2724120"/>
            <a:ext cx="3134160" cy="9720"/>
          </a:xfrm>
          <a:custGeom>
            <a:avLst/>
            <a:gdLst/>
            <a:ahLst/>
            <a:cxnLst/>
            <a:rect l="0" t="0" r="r" b="b"/>
            <a:pathLst>
              <a:path w="8706" h="27">
                <a:moveTo>
                  <a:pt x="0" y="0"/>
                </a:moveTo>
                <a:lnTo>
                  <a:pt x="8706" y="0"/>
                </a:lnTo>
                <a:lnTo>
                  <a:pt x="870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55" name="任意多边形 354"/>
          <p:cNvSpPr/>
          <p:nvPr/>
        </p:nvSpPr>
        <p:spPr>
          <a:xfrm>
            <a:off x="8286480" y="2724120"/>
            <a:ext cx="3296160" cy="9720"/>
          </a:xfrm>
          <a:custGeom>
            <a:avLst/>
            <a:gdLst/>
            <a:ahLst/>
            <a:cxnLst/>
            <a:rect l="0" t="0" r="r" b="b"/>
            <a:pathLst>
              <a:path w="9156" h="27">
                <a:moveTo>
                  <a:pt x="0" y="0"/>
                </a:moveTo>
                <a:lnTo>
                  <a:pt x="9156" y="0"/>
                </a:lnTo>
                <a:lnTo>
                  <a:pt x="915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56" name="任意多边形 355"/>
          <p:cNvSpPr/>
          <p:nvPr/>
        </p:nvSpPr>
        <p:spPr>
          <a:xfrm>
            <a:off x="609480" y="3190680"/>
            <a:ext cx="1410120" cy="9720"/>
          </a:xfrm>
          <a:custGeom>
            <a:avLst/>
            <a:gdLst/>
            <a:ahLst/>
            <a:cxnLst/>
            <a:rect l="0" t="0" r="r" b="b"/>
            <a:pathLst>
              <a:path w="3917" h="27">
                <a:moveTo>
                  <a:pt x="0" y="0"/>
                </a:moveTo>
                <a:lnTo>
                  <a:pt x="3917" y="0"/>
                </a:lnTo>
                <a:lnTo>
                  <a:pt x="391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57" name="任意多边形 356"/>
          <p:cNvSpPr/>
          <p:nvPr/>
        </p:nvSpPr>
        <p:spPr>
          <a:xfrm>
            <a:off x="2019240" y="3190680"/>
            <a:ext cx="3133800" cy="9720"/>
          </a:xfrm>
          <a:custGeom>
            <a:avLst/>
            <a:gdLst/>
            <a:ahLst/>
            <a:cxnLst/>
            <a:rect l="0" t="0" r="r" b="b"/>
            <a:pathLst>
              <a:path w="8705" h="27">
                <a:moveTo>
                  <a:pt x="0" y="0"/>
                </a:moveTo>
                <a:lnTo>
                  <a:pt x="8705" y="0"/>
                </a:lnTo>
                <a:lnTo>
                  <a:pt x="8705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58" name="任意多边形 357"/>
          <p:cNvSpPr/>
          <p:nvPr/>
        </p:nvSpPr>
        <p:spPr>
          <a:xfrm>
            <a:off x="5152680" y="3190680"/>
            <a:ext cx="3134160" cy="9720"/>
          </a:xfrm>
          <a:custGeom>
            <a:avLst/>
            <a:gdLst/>
            <a:ahLst/>
            <a:cxnLst/>
            <a:rect l="0" t="0" r="r" b="b"/>
            <a:pathLst>
              <a:path w="8706" h="27">
                <a:moveTo>
                  <a:pt x="0" y="0"/>
                </a:moveTo>
                <a:lnTo>
                  <a:pt x="8706" y="0"/>
                </a:lnTo>
                <a:lnTo>
                  <a:pt x="870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59" name="任意多边形 358"/>
          <p:cNvSpPr/>
          <p:nvPr/>
        </p:nvSpPr>
        <p:spPr>
          <a:xfrm>
            <a:off x="8286480" y="3190680"/>
            <a:ext cx="3296160" cy="9720"/>
          </a:xfrm>
          <a:custGeom>
            <a:avLst/>
            <a:gdLst/>
            <a:ahLst/>
            <a:cxnLst/>
            <a:rect l="0" t="0" r="r" b="b"/>
            <a:pathLst>
              <a:path w="9156" h="27">
                <a:moveTo>
                  <a:pt x="0" y="0"/>
                </a:moveTo>
                <a:lnTo>
                  <a:pt x="9156" y="0"/>
                </a:lnTo>
                <a:lnTo>
                  <a:pt x="915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60" name="任意多边形 359"/>
          <p:cNvSpPr/>
          <p:nvPr/>
        </p:nvSpPr>
        <p:spPr>
          <a:xfrm>
            <a:off x="609480" y="3657240"/>
            <a:ext cx="1410120" cy="10080"/>
          </a:xfrm>
          <a:custGeom>
            <a:avLst/>
            <a:gdLst/>
            <a:ahLst/>
            <a:cxnLst/>
            <a:rect l="0" t="0" r="r" b="b"/>
            <a:pathLst>
              <a:path w="3917" h="28">
                <a:moveTo>
                  <a:pt x="0" y="0"/>
                </a:moveTo>
                <a:lnTo>
                  <a:pt x="3917" y="0"/>
                </a:lnTo>
                <a:lnTo>
                  <a:pt x="3917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61" name="任意多边形 360"/>
          <p:cNvSpPr/>
          <p:nvPr/>
        </p:nvSpPr>
        <p:spPr>
          <a:xfrm>
            <a:off x="2019240" y="3657240"/>
            <a:ext cx="3133800" cy="10080"/>
          </a:xfrm>
          <a:custGeom>
            <a:avLst/>
            <a:gdLst/>
            <a:ahLst/>
            <a:cxnLst/>
            <a:rect l="0" t="0" r="r" b="b"/>
            <a:pathLst>
              <a:path w="8705" h="28">
                <a:moveTo>
                  <a:pt x="0" y="0"/>
                </a:moveTo>
                <a:lnTo>
                  <a:pt x="8705" y="0"/>
                </a:lnTo>
                <a:lnTo>
                  <a:pt x="8705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62" name="任意多边形 361"/>
          <p:cNvSpPr/>
          <p:nvPr/>
        </p:nvSpPr>
        <p:spPr>
          <a:xfrm>
            <a:off x="5152680" y="3657240"/>
            <a:ext cx="3134160" cy="10080"/>
          </a:xfrm>
          <a:custGeom>
            <a:avLst/>
            <a:gdLst/>
            <a:ahLst/>
            <a:cxnLst/>
            <a:rect l="0" t="0" r="r" b="b"/>
            <a:pathLst>
              <a:path w="8706" h="28">
                <a:moveTo>
                  <a:pt x="0" y="0"/>
                </a:moveTo>
                <a:lnTo>
                  <a:pt x="8706" y="0"/>
                </a:lnTo>
                <a:lnTo>
                  <a:pt x="870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63" name="任意多边形 362"/>
          <p:cNvSpPr/>
          <p:nvPr/>
        </p:nvSpPr>
        <p:spPr>
          <a:xfrm>
            <a:off x="8286480" y="3657240"/>
            <a:ext cx="3296160" cy="10080"/>
          </a:xfrm>
          <a:custGeom>
            <a:avLst/>
            <a:gdLst/>
            <a:ahLst/>
            <a:cxnLst/>
            <a:rect l="0" t="0" r="r" b="b"/>
            <a:pathLst>
              <a:path w="9156" h="28">
                <a:moveTo>
                  <a:pt x="0" y="0"/>
                </a:moveTo>
                <a:lnTo>
                  <a:pt x="9156" y="0"/>
                </a:lnTo>
                <a:lnTo>
                  <a:pt x="915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64" name="任意多边形 363"/>
          <p:cNvSpPr/>
          <p:nvPr/>
        </p:nvSpPr>
        <p:spPr>
          <a:xfrm>
            <a:off x="609480" y="4124160"/>
            <a:ext cx="1410120" cy="9720"/>
          </a:xfrm>
          <a:custGeom>
            <a:avLst/>
            <a:gdLst/>
            <a:ahLst/>
            <a:cxnLst/>
            <a:rect l="0" t="0" r="r" b="b"/>
            <a:pathLst>
              <a:path w="3917" h="27">
                <a:moveTo>
                  <a:pt x="0" y="0"/>
                </a:moveTo>
                <a:lnTo>
                  <a:pt x="3917" y="0"/>
                </a:lnTo>
                <a:lnTo>
                  <a:pt x="391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65" name="任意多边形 364"/>
          <p:cNvSpPr/>
          <p:nvPr/>
        </p:nvSpPr>
        <p:spPr>
          <a:xfrm>
            <a:off x="2019240" y="4124160"/>
            <a:ext cx="3133800" cy="9720"/>
          </a:xfrm>
          <a:custGeom>
            <a:avLst/>
            <a:gdLst/>
            <a:ahLst/>
            <a:cxnLst/>
            <a:rect l="0" t="0" r="r" b="b"/>
            <a:pathLst>
              <a:path w="8705" h="27">
                <a:moveTo>
                  <a:pt x="0" y="0"/>
                </a:moveTo>
                <a:lnTo>
                  <a:pt x="8705" y="0"/>
                </a:lnTo>
                <a:lnTo>
                  <a:pt x="8705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66" name="任意多边形 365"/>
          <p:cNvSpPr/>
          <p:nvPr/>
        </p:nvSpPr>
        <p:spPr>
          <a:xfrm>
            <a:off x="5152680" y="4124160"/>
            <a:ext cx="3134160" cy="9720"/>
          </a:xfrm>
          <a:custGeom>
            <a:avLst/>
            <a:gdLst/>
            <a:ahLst/>
            <a:cxnLst/>
            <a:rect l="0" t="0" r="r" b="b"/>
            <a:pathLst>
              <a:path w="8706" h="27">
                <a:moveTo>
                  <a:pt x="0" y="0"/>
                </a:moveTo>
                <a:lnTo>
                  <a:pt x="8706" y="0"/>
                </a:lnTo>
                <a:lnTo>
                  <a:pt x="870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67" name="任意多边形 366"/>
          <p:cNvSpPr/>
          <p:nvPr/>
        </p:nvSpPr>
        <p:spPr>
          <a:xfrm>
            <a:off x="8286480" y="4124160"/>
            <a:ext cx="3296160" cy="9720"/>
          </a:xfrm>
          <a:custGeom>
            <a:avLst/>
            <a:gdLst/>
            <a:ahLst/>
            <a:cxnLst/>
            <a:rect l="0" t="0" r="r" b="b"/>
            <a:pathLst>
              <a:path w="9156" h="27">
                <a:moveTo>
                  <a:pt x="0" y="0"/>
                </a:moveTo>
                <a:lnTo>
                  <a:pt x="9156" y="0"/>
                </a:lnTo>
                <a:lnTo>
                  <a:pt x="915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68" name="任意多边形 367"/>
          <p:cNvSpPr/>
          <p:nvPr/>
        </p:nvSpPr>
        <p:spPr>
          <a:xfrm>
            <a:off x="609480" y="4590720"/>
            <a:ext cx="1410120" cy="10440"/>
          </a:xfrm>
          <a:custGeom>
            <a:avLst/>
            <a:gdLst/>
            <a:ahLst/>
            <a:cxnLst/>
            <a:rect l="0" t="0" r="r" b="b"/>
            <a:pathLst>
              <a:path w="3917" h="29">
                <a:moveTo>
                  <a:pt x="0" y="0"/>
                </a:moveTo>
                <a:lnTo>
                  <a:pt x="3917" y="0"/>
                </a:lnTo>
                <a:lnTo>
                  <a:pt x="3917" y="29"/>
                </a:lnTo>
                <a:lnTo>
                  <a:pt x="0" y="29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69" name="任意多边形 368"/>
          <p:cNvSpPr/>
          <p:nvPr/>
        </p:nvSpPr>
        <p:spPr>
          <a:xfrm>
            <a:off x="2019240" y="4590720"/>
            <a:ext cx="3133800" cy="10440"/>
          </a:xfrm>
          <a:custGeom>
            <a:avLst/>
            <a:gdLst/>
            <a:ahLst/>
            <a:cxnLst/>
            <a:rect l="0" t="0" r="r" b="b"/>
            <a:pathLst>
              <a:path w="8705" h="29">
                <a:moveTo>
                  <a:pt x="0" y="0"/>
                </a:moveTo>
                <a:lnTo>
                  <a:pt x="8705" y="0"/>
                </a:lnTo>
                <a:lnTo>
                  <a:pt x="8705" y="29"/>
                </a:lnTo>
                <a:lnTo>
                  <a:pt x="0" y="29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70" name="任意多边形 369"/>
          <p:cNvSpPr/>
          <p:nvPr/>
        </p:nvSpPr>
        <p:spPr>
          <a:xfrm>
            <a:off x="5152680" y="4590720"/>
            <a:ext cx="3134160" cy="10440"/>
          </a:xfrm>
          <a:custGeom>
            <a:avLst/>
            <a:gdLst/>
            <a:ahLst/>
            <a:cxnLst/>
            <a:rect l="0" t="0" r="r" b="b"/>
            <a:pathLst>
              <a:path w="8706" h="29">
                <a:moveTo>
                  <a:pt x="0" y="0"/>
                </a:moveTo>
                <a:lnTo>
                  <a:pt x="8706" y="0"/>
                </a:lnTo>
                <a:lnTo>
                  <a:pt x="8706" y="29"/>
                </a:lnTo>
                <a:lnTo>
                  <a:pt x="0" y="29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71" name="任意多边形 370"/>
          <p:cNvSpPr/>
          <p:nvPr/>
        </p:nvSpPr>
        <p:spPr>
          <a:xfrm>
            <a:off x="8286480" y="4590720"/>
            <a:ext cx="3296160" cy="10440"/>
          </a:xfrm>
          <a:custGeom>
            <a:avLst/>
            <a:gdLst/>
            <a:ahLst/>
            <a:cxnLst/>
            <a:rect l="0" t="0" r="r" b="b"/>
            <a:pathLst>
              <a:path w="9156" h="29">
                <a:moveTo>
                  <a:pt x="0" y="0"/>
                </a:moveTo>
                <a:lnTo>
                  <a:pt x="9156" y="0"/>
                </a:lnTo>
                <a:lnTo>
                  <a:pt x="9156" y="29"/>
                </a:lnTo>
                <a:lnTo>
                  <a:pt x="0" y="29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72" name="文本框 371"/>
          <p:cNvSpPr txBox="1"/>
          <p:nvPr/>
        </p:nvSpPr>
        <p:spPr>
          <a:xfrm>
            <a:off x="1872000" y="390600"/>
            <a:ext cx="1438560" cy="465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315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浪潮对⽐分析</a:t>
            </a:r>
            <a:endParaRPr lang="en-US" sz="31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73" name="文本框 372"/>
          <p:cNvSpPr txBox="1"/>
          <p:nvPr/>
        </p:nvSpPr>
        <p:spPr>
          <a:xfrm>
            <a:off x="762120" y="1477800"/>
            <a:ext cx="1836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维度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74" name="文本框 373"/>
          <p:cNvSpPr txBox="1"/>
          <p:nvPr/>
        </p:nvSpPr>
        <p:spPr>
          <a:xfrm>
            <a:off x="2172960" y="1477800"/>
            <a:ext cx="5493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第⼀次浪潮（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75" name="文本框 374"/>
          <p:cNvSpPr txBox="1"/>
          <p:nvPr/>
        </p:nvSpPr>
        <p:spPr>
          <a:xfrm>
            <a:off x="3087360" y="1483560"/>
            <a:ext cx="6609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1" u="none" strike="noStrike">
                <a:solidFill>
                  <a:srgbClr val="FFFFFF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1956-1974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76" name="文本框 375"/>
          <p:cNvSpPr txBox="1"/>
          <p:nvPr/>
        </p:nvSpPr>
        <p:spPr>
          <a:xfrm>
            <a:off x="3747600" y="1477800"/>
            <a:ext cx="1519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）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77" name="文本框 376"/>
          <p:cNvSpPr txBox="1"/>
          <p:nvPr/>
        </p:nvSpPr>
        <p:spPr>
          <a:xfrm>
            <a:off x="5307840" y="1477800"/>
            <a:ext cx="5493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第⼆次浪潮（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78" name="文本框 377"/>
          <p:cNvSpPr txBox="1"/>
          <p:nvPr/>
        </p:nvSpPr>
        <p:spPr>
          <a:xfrm>
            <a:off x="6222240" y="1483560"/>
            <a:ext cx="6609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1" u="none" strike="noStrike">
                <a:solidFill>
                  <a:srgbClr val="FFFFFF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1980-1987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79" name="文本框 378"/>
          <p:cNvSpPr txBox="1"/>
          <p:nvPr/>
        </p:nvSpPr>
        <p:spPr>
          <a:xfrm>
            <a:off x="6882480" y="1477800"/>
            <a:ext cx="1519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）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80" name="文本框 379"/>
          <p:cNvSpPr txBox="1"/>
          <p:nvPr/>
        </p:nvSpPr>
        <p:spPr>
          <a:xfrm>
            <a:off x="8442720" y="1477800"/>
            <a:ext cx="5493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第三次浪潮（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81" name="文本框 380"/>
          <p:cNvSpPr txBox="1"/>
          <p:nvPr/>
        </p:nvSpPr>
        <p:spPr>
          <a:xfrm>
            <a:off x="9357120" y="1483560"/>
            <a:ext cx="3564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1" u="none" strike="noStrike">
                <a:solidFill>
                  <a:srgbClr val="FFFFFF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2012-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82" name="文本框 381"/>
          <p:cNvSpPr txBox="1"/>
          <p:nvPr/>
        </p:nvSpPr>
        <p:spPr>
          <a:xfrm>
            <a:off x="9712800" y="1477800"/>
            <a:ext cx="2750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⾄今）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83" name="文本框 382"/>
          <p:cNvSpPr txBox="1"/>
          <p:nvPr/>
        </p:nvSpPr>
        <p:spPr>
          <a:xfrm>
            <a:off x="762120" y="1935000"/>
            <a:ext cx="3664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核⼼范式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84" name="文本框 383"/>
          <p:cNvSpPr txBox="1"/>
          <p:nvPr/>
        </p:nvSpPr>
        <p:spPr>
          <a:xfrm>
            <a:off x="2172960" y="1935000"/>
            <a:ext cx="3664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符号主义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85" name="文本框 384"/>
          <p:cNvSpPr txBox="1"/>
          <p:nvPr/>
        </p:nvSpPr>
        <p:spPr>
          <a:xfrm>
            <a:off x="5307840" y="1935000"/>
            <a:ext cx="3664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统计学习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86" name="文本框 385"/>
          <p:cNvSpPr txBox="1"/>
          <p:nvPr/>
        </p:nvSpPr>
        <p:spPr>
          <a:xfrm>
            <a:off x="8442720" y="1935000"/>
            <a:ext cx="3664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深度学习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87" name="文本框 386"/>
          <p:cNvSpPr txBox="1"/>
          <p:nvPr/>
        </p:nvSpPr>
        <p:spPr>
          <a:xfrm>
            <a:off x="762120" y="2401920"/>
            <a:ext cx="3664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技术基础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88" name="文本框 387"/>
          <p:cNvSpPr txBox="1"/>
          <p:nvPr/>
        </p:nvSpPr>
        <p:spPr>
          <a:xfrm>
            <a:off x="2172960" y="2401920"/>
            <a:ext cx="8236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逻辑推理、专家系统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89" name="文本框 388"/>
          <p:cNvSpPr txBox="1"/>
          <p:nvPr/>
        </p:nvSpPr>
        <p:spPr>
          <a:xfrm>
            <a:off x="5307840" y="2401920"/>
            <a:ext cx="8236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⽀持向量机、决策树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90" name="文本框 389"/>
          <p:cNvSpPr txBox="1"/>
          <p:nvPr/>
        </p:nvSpPr>
        <p:spPr>
          <a:xfrm>
            <a:off x="8442720" y="2401920"/>
            <a:ext cx="9151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神经⽹络、注意⼒机制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91" name="文本框 390"/>
          <p:cNvSpPr txBox="1"/>
          <p:nvPr/>
        </p:nvSpPr>
        <p:spPr>
          <a:xfrm>
            <a:off x="762120" y="2868480"/>
            <a:ext cx="3664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数据依赖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92" name="文本框 391"/>
          <p:cNvSpPr txBox="1"/>
          <p:nvPr/>
        </p:nvSpPr>
        <p:spPr>
          <a:xfrm>
            <a:off x="2172960" y="2868480"/>
            <a:ext cx="5493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⽆需⼤量数据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93" name="文本框 392"/>
          <p:cNvSpPr txBox="1"/>
          <p:nvPr/>
        </p:nvSpPr>
        <p:spPr>
          <a:xfrm>
            <a:off x="5307840" y="2868480"/>
            <a:ext cx="5493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需要标注数据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94" name="文本框 393"/>
          <p:cNvSpPr txBox="1"/>
          <p:nvPr/>
        </p:nvSpPr>
        <p:spPr>
          <a:xfrm>
            <a:off x="8442720" y="2868480"/>
            <a:ext cx="5493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需要海量数据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95" name="文本框 394"/>
          <p:cNvSpPr txBox="1"/>
          <p:nvPr/>
        </p:nvSpPr>
        <p:spPr>
          <a:xfrm>
            <a:off x="762120" y="3335040"/>
            <a:ext cx="3664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代表成果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96" name="文本框 395"/>
          <p:cNvSpPr txBox="1"/>
          <p:nvPr/>
        </p:nvSpPr>
        <p:spPr>
          <a:xfrm>
            <a:off x="2172960" y="3335040"/>
            <a:ext cx="6408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通⽤问题求解器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97" name="文本框 396"/>
          <p:cNvSpPr txBox="1"/>
          <p:nvPr/>
        </p:nvSpPr>
        <p:spPr>
          <a:xfrm>
            <a:off x="3239640" y="3340800"/>
            <a:ext cx="3819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(GPS)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98" name="文本框 397"/>
          <p:cNvSpPr txBox="1"/>
          <p:nvPr/>
        </p:nvSpPr>
        <p:spPr>
          <a:xfrm>
            <a:off x="5307840" y="3335040"/>
            <a:ext cx="4579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⻉叶斯⽹络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99" name="文本框 398"/>
          <p:cNvSpPr txBox="1"/>
          <p:nvPr/>
        </p:nvSpPr>
        <p:spPr>
          <a:xfrm>
            <a:off x="8442720" y="3340800"/>
            <a:ext cx="5594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AlphaGo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00" name="文本框 399"/>
          <p:cNvSpPr txBox="1"/>
          <p:nvPr/>
        </p:nvSpPr>
        <p:spPr>
          <a:xfrm>
            <a:off x="9001440" y="3335040"/>
            <a:ext cx="1519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、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01" name="文本框 400"/>
          <p:cNvSpPr txBox="1"/>
          <p:nvPr/>
        </p:nvSpPr>
        <p:spPr>
          <a:xfrm>
            <a:off x="9153720" y="3340800"/>
            <a:ext cx="2887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GPT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02" name="文本框 401"/>
          <p:cNvSpPr txBox="1"/>
          <p:nvPr/>
        </p:nvSpPr>
        <p:spPr>
          <a:xfrm>
            <a:off x="9441720" y="3335040"/>
            <a:ext cx="1836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系列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03" name="文本框 402"/>
          <p:cNvSpPr txBox="1"/>
          <p:nvPr/>
        </p:nvSpPr>
        <p:spPr>
          <a:xfrm>
            <a:off x="762120" y="3801960"/>
            <a:ext cx="3664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主要局限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04" name="文本框 403"/>
          <p:cNvSpPr txBox="1"/>
          <p:nvPr/>
        </p:nvSpPr>
        <p:spPr>
          <a:xfrm>
            <a:off x="2172960" y="3801960"/>
            <a:ext cx="7322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⽆法处理不确定性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05" name="文本框 404"/>
          <p:cNvSpPr txBox="1"/>
          <p:nvPr/>
        </p:nvSpPr>
        <p:spPr>
          <a:xfrm>
            <a:off x="5307840" y="3801960"/>
            <a:ext cx="5493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泛化能⼒有限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06" name="文本框 405"/>
          <p:cNvSpPr txBox="1"/>
          <p:nvPr/>
        </p:nvSpPr>
        <p:spPr>
          <a:xfrm>
            <a:off x="8442720" y="3807720"/>
            <a:ext cx="151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07" name="文本框 406"/>
          <p:cNvSpPr txBox="1"/>
          <p:nvPr/>
        </p:nvSpPr>
        <p:spPr>
          <a:xfrm>
            <a:off x="8505000" y="3801960"/>
            <a:ext cx="1836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⿊箱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08" name="文本框 407"/>
          <p:cNvSpPr txBox="1"/>
          <p:nvPr/>
        </p:nvSpPr>
        <p:spPr>
          <a:xfrm>
            <a:off x="8809560" y="3807720"/>
            <a:ext cx="151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09" name="文本框 408"/>
          <p:cNvSpPr txBox="1"/>
          <p:nvPr/>
        </p:nvSpPr>
        <p:spPr>
          <a:xfrm>
            <a:off x="8871840" y="3801960"/>
            <a:ext cx="5493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问题、能耗⾼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10" name="文本框 409"/>
          <p:cNvSpPr txBox="1"/>
          <p:nvPr/>
        </p:nvSpPr>
        <p:spPr>
          <a:xfrm>
            <a:off x="762120" y="4268520"/>
            <a:ext cx="3664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衰退原因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11" name="文本框 410"/>
          <p:cNvSpPr txBox="1"/>
          <p:nvPr/>
        </p:nvSpPr>
        <p:spPr>
          <a:xfrm>
            <a:off x="2172960" y="4268520"/>
            <a:ext cx="5493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计算能⼒不⾜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12" name="文本框 411"/>
          <p:cNvSpPr txBox="1"/>
          <p:nvPr/>
        </p:nvSpPr>
        <p:spPr>
          <a:xfrm>
            <a:off x="5307840" y="4268520"/>
            <a:ext cx="4579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商业化失败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13" name="文本框 412"/>
          <p:cNvSpPr txBox="1"/>
          <p:nvPr/>
        </p:nvSpPr>
        <p:spPr>
          <a:xfrm>
            <a:off x="8442720" y="4268520"/>
            <a:ext cx="10980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待观察（当前处于上升期）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14" name="文本框 413"/>
          <p:cNvSpPr txBox="1"/>
          <p:nvPr/>
        </p:nvSpPr>
        <p:spPr>
          <a:xfrm>
            <a:off x="609480" y="4864680"/>
            <a:ext cx="54936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80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关键启⽰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15" name="文本框 414"/>
          <p:cNvSpPr txBox="1"/>
          <p:nvPr/>
        </p:nvSpPr>
        <p:spPr>
          <a:xfrm>
            <a:off x="609480" y="5221440"/>
            <a:ext cx="201600" cy="21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AI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17" name="文本框 416"/>
          <p:cNvSpPr txBox="1"/>
          <p:nvPr/>
        </p:nvSpPr>
        <p:spPr>
          <a:xfrm>
            <a:off x="810720" y="5214240"/>
            <a:ext cx="8141652" cy="46166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5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发展呈现周期性起伏，技术突破往往源于算法、数据、算⼒的协同进步</a:t>
            </a:r>
            <a:r>
              <a:rPr lang="zh-CN" altLang="en-US" sz="15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；同时也遇见多次</a:t>
            </a:r>
            <a:r>
              <a:rPr lang="en-US" altLang="zh-CN" sz="15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AI</a:t>
            </a:r>
            <a:r>
              <a:rPr lang="zh-CN" altLang="en-US" sz="15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寒冬</a:t>
            </a:r>
            <a:r>
              <a:rPr lang="en-US" altLang="zh-CN" sz="15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…</a:t>
            </a:r>
          </a:p>
          <a:p>
            <a:endParaRPr lang="en-US" sz="15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C09D55-8A6C-8507-3D11-A71D773788A9}"/>
              </a:ext>
            </a:extLst>
          </p:cNvPr>
          <p:cNvSpPr txBox="1"/>
          <p:nvPr/>
        </p:nvSpPr>
        <p:spPr>
          <a:xfrm>
            <a:off x="10821859" y="350883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任意多边形 42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29" name="任意多边形 428"/>
          <p:cNvSpPr/>
          <p:nvPr/>
        </p:nvSpPr>
        <p:spPr>
          <a:xfrm>
            <a:off x="152280" y="128880"/>
            <a:ext cx="11887560" cy="6729120"/>
          </a:xfrm>
          <a:custGeom>
            <a:avLst/>
            <a:gdLst/>
            <a:ahLst/>
            <a:cxnLst/>
            <a:rect l="0" t="0" r="r" b="b"/>
            <a:pathLst>
              <a:path w="33021" h="18692">
                <a:moveTo>
                  <a:pt x="0" y="0"/>
                </a:moveTo>
                <a:lnTo>
                  <a:pt x="33021" y="0"/>
                </a:lnTo>
                <a:lnTo>
                  <a:pt x="33021" y="18692"/>
                </a:lnTo>
                <a:lnTo>
                  <a:pt x="0" y="186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30" name="任意多边形 429"/>
          <p:cNvSpPr/>
          <p:nvPr/>
        </p:nvSpPr>
        <p:spPr>
          <a:xfrm>
            <a:off x="152280" y="128880"/>
            <a:ext cx="11887560" cy="815400"/>
          </a:xfrm>
          <a:custGeom>
            <a:avLst/>
            <a:gdLst/>
            <a:ahLst/>
            <a:cxnLst/>
            <a:rect l="0" t="0" r="r" b="b"/>
            <a:pathLst>
              <a:path w="33021" h="2265">
                <a:moveTo>
                  <a:pt x="0" y="0"/>
                </a:moveTo>
                <a:lnTo>
                  <a:pt x="33021" y="0"/>
                </a:lnTo>
                <a:lnTo>
                  <a:pt x="33021" y="2265"/>
                </a:lnTo>
                <a:lnTo>
                  <a:pt x="0" y="2265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31" name="文本框 430"/>
          <p:cNvSpPr txBox="1"/>
          <p:nvPr/>
        </p:nvSpPr>
        <p:spPr>
          <a:xfrm>
            <a:off x="609480" y="330840"/>
            <a:ext cx="2462213" cy="36933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400" b="0" u="none" strike="noStrike">
                <a:solidFill>
                  <a:srgbClr val="FFFFFF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突破性技术案例：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32" name="文本框 431"/>
          <p:cNvSpPr txBox="1"/>
          <p:nvPr/>
        </p:nvSpPr>
        <p:spPr>
          <a:xfrm>
            <a:off x="2990284" y="342611"/>
            <a:ext cx="1077218" cy="36933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400" b="0" u="none" strike="noStrike" dirty="0">
                <a:solidFill>
                  <a:srgbClr val="FFFFFF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AlphaGo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33" name="任意多边形 432"/>
          <p:cNvSpPr/>
          <p:nvPr/>
        </p:nvSpPr>
        <p:spPr>
          <a:xfrm>
            <a:off x="98413" y="944280"/>
            <a:ext cx="11887560" cy="5696280"/>
          </a:xfrm>
          <a:custGeom>
            <a:avLst/>
            <a:gdLst/>
            <a:ahLst/>
            <a:cxnLst/>
            <a:rect l="0" t="0" r="r" b="b"/>
            <a:pathLst>
              <a:path w="33021" h="15823">
                <a:moveTo>
                  <a:pt x="0" y="0"/>
                </a:moveTo>
                <a:lnTo>
                  <a:pt x="33021" y="0"/>
                </a:lnTo>
                <a:lnTo>
                  <a:pt x="33021" y="15823"/>
                </a:lnTo>
                <a:lnTo>
                  <a:pt x="0" y="15823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34" name="文本框 433"/>
          <p:cNvSpPr txBox="1"/>
          <p:nvPr/>
        </p:nvSpPr>
        <p:spPr>
          <a:xfrm>
            <a:off x="4121369" y="338629"/>
            <a:ext cx="1231106" cy="36933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400" b="0" u="none" strike="noStrike" dirty="0">
                <a:solidFill>
                  <a:srgbClr val="FFFFFF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深度解析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609480" y="1300515"/>
            <a:ext cx="820738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600" b="0" u="none" strike="noStrike" dirty="0">
                <a:solidFill>
                  <a:srgbClr val="2630A5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技术架构</a:t>
            </a:r>
            <a:endParaRPr lang="en-US" sz="1600" b="0" u="none" strike="noStrike" dirty="0"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49" name="文本框 448"/>
          <p:cNvSpPr txBox="1"/>
          <p:nvPr/>
        </p:nvSpPr>
        <p:spPr>
          <a:xfrm>
            <a:off x="609480" y="2829016"/>
            <a:ext cx="1025922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600" b="0" u="none" strike="noStrike">
                <a:solidFill>
                  <a:srgbClr val="2630A5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历史性对局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74" name="文本框 473"/>
          <p:cNvSpPr txBox="1"/>
          <p:nvPr/>
        </p:nvSpPr>
        <p:spPr>
          <a:xfrm>
            <a:off x="609480" y="4435863"/>
            <a:ext cx="820738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600" b="0" u="none" strike="noStrike" dirty="0">
                <a:solidFill>
                  <a:srgbClr val="2630A5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技术影响</a:t>
            </a:r>
            <a:endParaRPr lang="en-US" sz="1600" b="0" u="none" strike="noStrike" dirty="0"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86" name="任意多边形 485"/>
          <p:cNvSpPr/>
          <p:nvPr/>
        </p:nvSpPr>
        <p:spPr>
          <a:xfrm>
            <a:off x="6838920" y="2468880"/>
            <a:ext cx="4229280" cy="2412720"/>
          </a:xfrm>
          <a:custGeom>
            <a:avLst/>
            <a:gdLst/>
            <a:ahLst/>
            <a:cxnLst/>
            <a:rect l="0" t="0" r="r" b="b"/>
            <a:pathLst>
              <a:path w="11748" h="6702" fill="none">
                <a:moveTo>
                  <a:pt x="0" y="6567"/>
                </a:moveTo>
                <a:lnTo>
                  <a:pt x="0" y="134"/>
                </a:lnTo>
                <a:cubicBezTo>
                  <a:pt x="0" y="125"/>
                  <a:pt x="1" y="116"/>
                  <a:pt x="3" y="108"/>
                </a:cubicBezTo>
                <a:cubicBezTo>
                  <a:pt x="5" y="99"/>
                  <a:pt x="8" y="91"/>
                  <a:pt x="12" y="83"/>
                </a:cubicBezTo>
                <a:cubicBezTo>
                  <a:pt x="16" y="74"/>
                  <a:pt x="21" y="67"/>
                  <a:pt x="26" y="59"/>
                </a:cubicBezTo>
                <a:cubicBezTo>
                  <a:pt x="32" y="52"/>
                  <a:pt x="39" y="45"/>
                  <a:pt x="46" y="39"/>
                </a:cubicBezTo>
                <a:cubicBezTo>
                  <a:pt x="53" y="33"/>
                  <a:pt x="61" y="27"/>
                  <a:pt x="70" y="22"/>
                </a:cubicBezTo>
                <a:cubicBezTo>
                  <a:pt x="79" y="17"/>
                  <a:pt x="88" y="13"/>
                  <a:pt x="98" y="10"/>
                </a:cubicBezTo>
                <a:cubicBezTo>
                  <a:pt x="107" y="6"/>
                  <a:pt x="117" y="4"/>
                  <a:pt x="127" y="2"/>
                </a:cubicBezTo>
                <a:cubicBezTo>
                  <a:pt x="138" y="0"/>
                  <a:pt x="148" y="0"/>
                  <a:pt x="158" y="0"/>
                </a:cubicBezTo>
                <a:lnTo>
                  <a:pt x="11589" y="0"/>
                </a:lnTo>
                <a:cubicBezTo>
                  <a:pt x="11600" y="0"/>
                  <a:pt x="11610" y="0"/>
                  <a:pt x="11620" y="2"/>
                </a:cubicBezTo>
                <a:cubicBezTo>
                  <a:pt x="11631" y="4"/>
                  <a:pt x="11640" y="6"/>
                  <a:pt x="11650" y="10"/>
                </a:cubicBezTo>
                <a:cubicBezTo>
                  <a:pt x="11660" y="13"/>
                  <a:pt x="11669" y="17"/>
                  <a:pt x="11678" y="22"/>
                </a:cubicBezTo>
                <a:cubicBezTo>
                  <a:pt x="11686" y="27"/>
                  <a:pt x="11694" y="33"/>
                  <a:pt x="11702" y="39"/>
                </a:cubicBezTo>
                <a:cubicBezTo>
                  <a:pt x="11709" y="45"/>
                  <a:pt x="11716" y="52"/>
                  <a:pt x="11721" y="59"/>
                </a:cubicBezTo>
                <a:cubicBezTo>
                  <a:pt x="11727" y="67"/>
                  <a:pt x="11732" y="74"/>
                  <a:pt x="11736" y="83"/>
                </a:cubicBezTo>
                <a:cubicBezTo>
                  <a:pt x="11740" y="91"/>
                  <a:pt x="11743" y="99"/>
                  <a:pt x="11745" y="108"/>
                </a:cubicBezTo>
                <a:cubicBezTo>
                  <a:pt x="11747" y="116"/>
                  <a:pt x="11748" y="125"/>
                  <a:pt x="11748" y="134"/>
                </a:cubicBezTo>
                <a:lnTo>
                  <a:pt x="11748" y="6567"/>
                </a:lnTo>
                <a:cubicBezTo>
                  <a:pt x="11748" y="6576"/>
                  <a:pt x="11747" y="6585"/>
                  <a:pt x="11745" y="6593"/>
                </a:cubicBezTo>
                <a:cubicBezTo>
                  <a:pt x="11743" y="6602"/>
                  <a:pt x="11740" y="6610"/>
                  <a:pt x="11736" y="6619"/>
                </a:cubicBezTo>
                <a:cubicBezTo>
                  <a:pt x="11732" y="6627"/>
                  <a:pt x="11727" y="6635"/>
                  <a:pt x="11721" y="6642"/>
                </a:cubicBezTo>
                <a:cubicBezTo>
                  <a:pt x="11716" y="6649"/>
                  <a:pt x="11709" y="6656"/>
                  <a:pt x="11702" y="6662"/>
                </a:cubicBezTo>
                <a:cubicBezTo>
                  <a:pt x="11694" y="6668"/>
                  <a:pt x="11686" y="6674"/>
                  <a:pt x="11678" y="6679"/>
                </a:cubicBezTo>
                <a:cubicBezTo>
                  <a:pt x="11669" y="6684"/>
                  <a:pt x="11660" y="6688"/>
                  <a:pt x="11650" y="6691"/>
                </a:cubicBezTo>
                <a:cubicBezTo>
                  <a:pt x="11640" y="6695"/>
                  <a:pt x="11631" y="6697"/>
                  <a:pt x="11620" y="6699"/>
                </a:cubicBezTo>
                <a:cubicBezTo>
                  <a:pt x="11610" y="6701"/>
                  <a:pt x="11600" y="6702"/>
                  <a:pt x="11589" y="6702"/>
                </a:cubicBezTo>
                <a:lnTo>
                  <a:pt x="158" y="6702"/>
                </a:lnTo>
                <a:cubicBezTo>
                  <a:pt x="148" y="6702"/>
                  <a:pt x="138" y="6701"/>
                  <a:pt x="127" y="6699"/>
                </a:cubicBezTo>
                <a:cubicBezTo>
                  <a:pt x="117" y="6697"/>
                  <a:pt x="107" y="6695"/>
                  <a:pt x="98" y="6691"/>
                </a:cubicBezTo>
                <a:cubicBezTo>
                  <a:pt x="88" y="6688"/>
                  <a:pt x="79" y="6684"/>
                  <a:pt x="70" y="6679"/>
                </a:cubicBezTo>
                <a:cubicBezTo>
                  <a:pt x="61" y="6674"/>
                  <a:pt x="53" y="6668"/>
                  <a:pt x="46" y="6662"/>
                </a:cubicBezTo>
                <a:cubicBezTo>
                  <a:pt x="39" y="6656"/>
                  <a:pt x="32" y="6649"/>
                  <a:pt x="26" y="6642"/>
                </a:cubicBezTo>
                <a:cubicBezTo>
                  <a:pt x="21" y="6635"/>
                  <a:pt x="16" y="6627"/>
                  <a:pt x="12" y="6619"/>
                </a:cubicBezTo>
                <a:cubicBezTo>
                  <a:pt x="8" y="6610"/>
                  <a:pt x="5" y="6602"/>
                  <a:pt x="3" y="6593"/>
                </a:cubicBezTo>
                <a:cubicBezTo>
                  <a:pt x="1" y="6585"/>
                  <a:pt x="0" y="6576"/>
                  <a:pt x="0" y="6567"/>
                </a:cubicBezTo>
              </a:path>
            </a:pathLst>
          </a:custGeom>
          <a:ln w="34920">
            <a:solidFill>
              <a:srgbClr val="FFFFFF"/>
            </a:solidFill>
            <a:miter/>
          </a:ln>
        </p:spPr>
        <p:txBody>
          <a:bodyPr lIns="17280" tIns="17280" rIns="17280" bIns="1728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89" name="文本框 488"/>
          <p:cNvSpPr txBox="1"/>
          <p:nvPr/>
        </p:nvSpPr>
        <p:spPr>
          <a:xfrm>
            <a:off x="8245800" y="4974120"/>
            <a:ext cx="370294" cy="12311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00" b="0" i="1" u="none" strike="noStrike">
                <a:solidFill>
                  <a:srgbClr val="6B728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AlphaGo</a:t>
            </a:r>
            <a:endParaRPr lang="en-US" sz="800" b="0" u="none" strike="noStrike"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4A21BD-E9E9-B73F-14EB-2E97A8BB9A3C}"/>
              </a:ext>
            </a:extLst>
          </p:cNvPr>
          <p:cNvSpPr txBox="1"/>
          <p:nvPr/>
        </p:nvSpPr>
        <p:spPr>
          <a:xfrm>
            <a:off x="491939" y="3108180"/>
            <a:ext cx="6463308" cy="102335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• 2016</a:t>
            </a:r>
            <a:r>
              <a:rPr lang="zh-CN" altLang="en-US" sz="1400" dirty="0"/>
              <a:t>年 </a:t>
            </a:r>
            <a:r>
              <a:rPr lang="en-US" altLang="zh-CN" sz="1400" dirty="0"/>
              <a:t>vs </a:t>
            </a:r>
            <a:r>
              <a:rPr lang="zh-CN" altLang="en-US" sz="1400" dirty="0"/>
              <a:t>李世⽯（</a:t>
            </a:r>
            <a:r>
              <a:rPr lang="en-US" altLang="zh-CN" sz="1400" dirty="0"/>
              <a:t>9</a:t>
            </a:r>
            <a:r>
              <a:rPr lang="zh-CN" altLang="en-US" sz="1400" dirty="0"/>
              <a:t>段）：</a:t>
            </a:r>
            <a:r>
              <a:rPr lang="en-US" altLang="zh-CN" sz="1400" dirty="0"/>
              <a:t>4-1</a:t>
            </a:r>
            <a:r>
              <a:rPr lang="zh-CN" altLang="en-US" sz="1400" dirty="0"/>
              <a:t>获胜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• </a:t>
            </a:r>
            <a:r>
              <a:rPr lang="zh-CN" altLang="en-US" sz="1400" dirty="0"/>
              <a:t>第</a:t>
            </a:r>
            <a:r>
              <a:rPr lang="en-US" altLang="zh-CN" sz="1400" dirty="0"/>
              <a:t>37⼿"</a:t>
            </a:r>
            <a:r>
              <a:rPr lang="zh-CN" altLang="en-US" sz="1400" dirty="0"/>
              <a:t>神之⼀⼿</a:t>
            </a:r>
            <a:r>
              <a:rPr lang="en-US" altLang="zh-CN" sz="1400" dirty="0"/>
              <a:t>"</a:t>
            </a:r>
            <a:r>
              <a:rPr lang="zh-CN" altLang="en-US" sz="1400" dirty="0"/>
              <a:t>：⼈类专家认为的</a:t>
            </a:r>
            <a:r>
              <a:rPr lang="en-US" altLang="zh-CN" sz="1400" dirty="0"/>
              <a:t>"</a:t>
            </a:r>
            <a:r>
              <a:rPr lang="zh-CN" altLang="en-US" sz="1400" dirty="0"/>
              <a:t>坏棋</a:t>
            </a:r>
            <a:r>
              <a:rPr lang="en-US" altLang="zh-CN" sz="1400" dirty="0"/>
              <a:t>"</a:t>
            </a:r>
            <a:r>
              <a:rPr lang="zh-CN" altLang="en-US" sz="1400" dirty="0"/>
              <a:t>最终导致胜利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• </a:t>
            </a:r>
            <a:r>
              <a:rPr lang="zh-CN" altLang="en-US" sz="1400" dirty="0"/>
              <a:t>意义：⾸次在复杂博弈中证明</a:t>
            </a:r>
            <a:r>
              <a:rPr lang="en-US" altLang="zh-CN" sz="1400" dirty="0"/>
              <a:t>AI</a:t>
            </a:r>
            <a:r>
              <a:rPr lang="zh-CN" altLang="en-US" sz="1400" dirty="0"/>
              <a:t>可超越⼈类顶级专家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70FE61-7FCA-31FC-602C-2BDBD1B3F961}"/>
              </a:ext>
            </a:extLst>
          </p:cNvPr>
          <p:cNvSpPr txBox="1"/>
          <p:nvPr/>
        </p:nvSpPr>
        <p:spPr>
          <a:xfrm>
            <a:off x="491939" y="1605245"/>
            <a:ext cx="5506561" cy="102335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• </a:t>
            </a:r>
            <a:r>
              <a:rPr lang="zh-CN" altLang="en-US" sz="1400" dirty="0"/>
              <a:t>策略⽹络：选择落⼦位置</a:t>
            </a:r>
            <a:r>
              <a:rPr lang="en-US" altLang="zh-CN" sz="1400" dirty="0"/>
              <a:t>19×19</a:t>
            </a:r>
            <a:r>
              <a:rPr lang="zh-CN" altLang="en-US" sz="1400" dirty="0"/>
              <a:t>棋盘状态，输出每个位置落⼦概率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• </a:t>
            </a:r>
            <a:r>
              <a:rPr lang="zh-CN" altLang="en-US" sz="1400" dirty="0"/>
              <a:t>价值⽹络：评估棋局胜负，输⼊当前棋盘状态，输出获胜概率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• </a:t>
            </a:r>
            <a:r>
              <a:rPr lang="zh-CN" altLang="en-US" sz="1400" dirty="0"/>
              <a:t>蒙特卡洛树搜索：模拟未来⾛法，每步模拟</a:t>
            </a:r>
            <a:r>
              <a:rPr lang="en-US" altLang="zh-CN" sz="1400" dirty="0"/>
              <a:t>16</a:t>
            </a:r>
            <a:r>
              <a:rPr lang="zh-CN" altLang="en-US" sz="1400" dirty="0"/>
              <a:t>万次可能得走法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DF338B-38FF-67DC-C419-11090F01F090}"/>
              </a:ext>
            </a:extLst>
          </p:cNvPr>
          <p:cNvSpPr txBox="1"/>
          <p:nvPr/>
        </p:nvSpPr>
        <p:spPr>
          <a:xfrm>
            <a:off x="493478" y="4751208"/>
            <a:ext cx="5527295" cy="102335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• </a:t>
            </a:r>
            <a:r>
              <a:rPr lang="zh-CN" altLang="en-US" sz="1400" dirty="0"/>
              <a:t>推动强化学习在复杂决策问题中的应⽤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• </a:t>
            </a:r>
            <a:r>
              <a:rPr lang="zh-CN" altLang="en-US" sz="1400" dirty="0"/>
              <a:t>启发</a:t>
            </a:r>
            <a:r>
              <a:rPr lang="en-US" altLang="zh-CN" sz="1400" dirty="0"/>
              <a:t>AlphaFold</a:t>
            </a:r>
            <a:r>
              <a:rPr lang="zh-CN" altLang="en-US" sz="1400" dirty="0"/>
              <a:t>（蛋⽩质结构预测）等跨领域突破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• </a:t>
            </a:r>
            <a:r>
              <a:rPr lang="zh-CN" altLang="en-US" sz="1400" dirty="0"/>
              <a:t>改变⼈类对</a:t>
            </a:r>
            <a:r>
              <a:rPr lang="en-US" altLang="zh-CN" sz="1400" dirty="0"/>
              <a:t>"</a:t>
            </a:r>
            <a:r>
              <a:rPr lang="zh-CN" altLang="en-US" sz="1400" dirty="0"/>
              <a:t>智能</a:t>
            </a:r>
            <a:r>
              <a:rPr lang="en-US" altLang="zh-CN" sz="1400" dirty="0"/>
              <a:t>"</a:t>
            </a:r>
            <a:r>
              <a:rPr lang="zh-CN" altLang="en-US" sz="1400" dirty="0"/>
              <a:t>本质的理解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B8B9BC-D610-049E-4899-06E77F4F9DE6}"/>
              </a:ext>
            </a:extLst>
          </p:cNvPr>
          <p:cNvSpPr txBox="1"/>
          <p:nvPr/>
        </p:nvSpPr>
        <p:spPr>
          <a:xfrm>
            <a:off x="10818645" y="238507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3" name="图片 2" descr="电脑游戏的截图&#10;&#10;AI 生成的内容可能不正确。">
            <a:extLst>
              <a:ext uri="{FF2B5EF4-FFF2-40B4-BE49-F238E27FC236}">
                <a16:creationId xmlns:a16="http://schemas.microsoft.com/office/drawing/2014/main" id="{23F38A3E-FB38-0A9D-33D5-682E8D169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240" y="2305412"/>
            <a:ext cx="5859223" cy="341331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任意多边形: 形状 122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5F7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24" name="任意多边形: 形状 123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25" name="任意多边形: 形状 124"/>
          <p:cNvSpPr/>
          <p:nvPr/>
        </p:nvSpPr>
        <p:spPr>
          <a:xfrm>
            <a:off x="0" y="0"/>
            <a:ext cx="12192120" cy="841680"/>
          </a:xfrm>
          <a:custGeom>
            <a:avLst/>
            <a:gdLst/>
            <a:ahLst/>
            <a:cxnLst/>
            <a:rect l="0" t="0" r="r" b="b"/>
            <a:pathLst>
              <a:path w="33867" h="2338">
                <a:moveTo>
                  <a:pt x="0" y="0"/>
                </a:moveTo>
                <a:lnTo>
                  <a:pt x="33867" y="0"/>
                </a:lnTo>
                <a:lnTo>
                  <a:pt x="33867" y="2338"/>
                </a:lnTo>
                <a:lnTo>
                  <a:pt x="0" y="2338"/>
                </a:lnTo>
                <a:lnTo>
                  <a:pt x="0" y="0"/>
                </a:lnTo>
                <a:close/>
              </a:path>
            </a:pathLst>
          </a:custGeom>
          <a:solidFill>
            <a:srgbClr val="0D47A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26" name="任意多边形: 形状 125"/>
          <p:cNvSpPr/>
          <p:nvPr/>
        </p:nvSpPr>
        <p:spPr>
          <a:xfrm>
            <a:off x="0" y="832320"/>
            <a:ext cx="12192120" cy="9360"/>
          </a:xfrm>
          <a:custGeom>
            <a:avLst/>
            <a:gdLst/>
            <a:ahLst/>
            <a:cxnLst/>
            <a:rect l="0" t="0" r="r" b="b"/>
            <a:pathLst>
              <a:path w="33867" h="26">
                <a:moveTo>
                  <a:pt x="0" y="0"/>
                </a:moveTo>
                <a:lnTo>
                  <a:pt x="33867" y="0"/>
                </a:lnTo>
                <a:lnTo>
                  <a:pt x="33867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B3E5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27" name="任意多边形: 形状 126"/>
          <p:cNvSpPr/>
          <p:nvPr/>
        </p:nvSpPr>
        <p:spPr>
          <a:xfrm>
            <a:off x="571320" y="1564920"/>
            <a:ext cx="5334480" cy="18720"/>
          </a:xfrm>
          <a:custGeom>
            <a:avLst/>
            <a:gdLst/>
            <a:ahLst/>
            <a:cxnLst/>
            <a:rect l="0" t="0" r="r" b="b"/>
            <a:pathLst>
              <a:path w="14818" h="52">
                <a:moveTo>
                  <a:pt x="0" y="0"/>
                </a:moveTo>
                <a:lnTo>
                  <a:pt x="14818" y="0"/>
                </a:lnTo>
                <a:lnTo>
                  <a:pt x="14818" y="52"/>
                </a:lnTo>
                <a:lnTo>
                  <a:pt x="0" y="52"/>
                </a:lnTo>
                <a:lnTo>
                  <a:pt x="0" y="0"/>
                </a:lnTo>
                <a:close/>
              </a:path>
            </a:pathLst>
          </a:custGeom>
          <a:solidFill>
            <a:srgbClr val="FF6D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571320" y="258840"/>
            <a:ext cx="1441080" cy="379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SansCJKsc"/>
                <a:ea typeface="NotoSansCJKsc"/>
              </a:rPr>
              <a:t>智能的多元维度</a:t>
            </a:r>
            <a:endParaRPr kumimoji="0" lang="en-US" sz="257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29" name="任意多边形: 形状 128"/>
          <p:cNvSpPr/>
          <p:nvPr/>
        </p:nvSpPr>
        <p:spPr>
          <a:xfrm>
            <a:off x="571320" y="1764000"/>
            <a:ext cx="2572200" cy="950400"/>
          </a:xfrm>
          <a:custGeom>
            <a:avLst/>
            <a:gdLst/>
            <a:ahLst/>
            <a:cxnLst/>
            <a:rect l="0" t="0" r="r" b="b"/>
            <a:pathLst>
              <a:path w="7145" h="2640">
                <a:moveTo>
                  <a:pt x="0" y="2439"/>
                </a:moveTo>
                <a:lnTo>
                  <a:pt x="0" y="201"/>
                </a:lnTo>
                <a:cubicBezTo>
                  <a:pt x="0" y="188"/>
                  <a:pt x="1" y="175"/>
                  <a:pt x="4" y="162"/>
                </a:cubicBezTo>
                <a:cubicBezTo>
                  <a:pt x="7" y="149"/>
                  <a:pt x="11" y="137"/>
                  <a:pt x="16" y="124"/>
                </a:cubicBezTo>
                <a:cubicBezTo>
                  <a:pt x="21" y="112"/>
                  <a:pt x="28" y="101"/>
                  <a:pt x="36" y="90"/>
                </a:cubicBezTo>
                <a:cubicBezTo>
                  <a:pt x="43" y="79"/>
                  <a:pt x="52" y="68"/>
                  <a:pt x="62" y="59"/>
                </a:cubicBezTo>
                <a:cubicBezTo>
                  <a:pt x="72" y="50"/>
                  <a:pt x="83" y="41"/>
                  <a:pt x="94" y="34"/>
                </a:cubicBezTo>
                <a:cubicBezTo>
                  <a:pt x="106" y="27"/>
                  <a:pt x="118" y="21"/>
                  <a:pt x="131" y="16"/>
                </a:cubicBezTo>
                <a:cubicBezTo>
                  <a:pt x="144" y="10"/>
                  <a:pt x="157" y="7"/>
                  <a:pt x="170" y="4"/>
                </a:cubicBezTo>
                <a:cubicBezTo>
                  <a:pt x="184" y="2"/>
                  <a:pt x="198" y="0"/>
                  <a:pt x="212" y="0"/>
                </a:cubicBezTo>
                <a:lnTo>
                  <a:pt x="6933" y="0"/>
                </a:lnTo>
                <a:cubicBezTo>
                  <a:pt x="6947" y="0"/>
                  <a:pt x="6961" y="2"/>
                  <a:pt x="6974" y="4"/>
                </a:cubicBezTo>
                <a:cubicBezTo>
                  <a:pt x="6988" y="7"/>
                  <a:pt x="7001" y="10"/>
                  <a:pt x="7014" y="16"/>
                </a:cubicBezTo>
                <a:cubicBezTo>
                  <a:pt x="7027" y="21"/>
                  <a:pt x="7039" y="27"/>
                  <a:pt x="7051" y="34"/>
                </a:cubicBezTo>
                <a:cubicBezTo>
                  <a:pt x="7062" y="41"/>
                  <a:pt x="7073" y="50"/>
                  <a:pt x="7083" y="59"/>
                </a:cubicBezTo>
                <a:cubicBezTo>
                  <a:pt x="7093" y="68"/>
                  <a:pt x="7101" y="79"/>
                  <a:pt x="7109" y="90"/>
                </a:cubicBezTo>
                <a:cubicBezTo>
                  <a:pt x="7117" y="101"/>
                  <a:pt x="7123" y="112"/>
                  <a:pt x="7129" y="124"/>
                </a:cubicBezTo>
                <a:cubicBezTo>
                  <a:pt x="7134" y="137"/>
                  <a:pt x="7138" y="149"/>
                  <a:pt x="7141" y="162"/>
                </a:cubicBezTo>
                <a:cubicBezTo>
                  <a:pt x="7143" y="175"/>
                  <a:pt x="7145" y="188"/>
                  <a:pt x="7145" y="201"/>
                </a:cubicBezTo>
                <a:lnTo>
                  <a:pt x="7145" y="2439"/>
                </a:lnTo>
                <a:cubicBezTo>
                  <a:pt x="7145" y="2452"/>
                  <a:pt x="7143" y="2465"/>
                  <a:pt x="7141" y="2478"/>
                </a:cubicBezTo>
                <a:cubicBezTo>
                  <a:pt x="7138" y="2491"/>
                  <a:pt x="7134" y="2504"/>
                  <a:pt x="7129" y="2516"/>
                </a:cubicBezTo>
                <a:cubicBezTo>
                  <a:pt x="7123" y="2528"/>
                  <a:pt x="7117" y="2540"/>
                  <a:pt x="7109" y="2551"/>
                </a:cubicBezTo>
                <a:cubicBezTo>
                  <a:pt x="7101" y="2562"/>
                  <a:pt x="7093" y="2572"/>
                  <a:pt x="7083" y="2581"/>
                </a:cubicBezTo>
                <a:cubicBezTo>
                  <a:pt x="7073" y="2591"/>
                  <a:pt x="7062" y="2599"/>
                  <a:pt x="7051" y="2606"/>
                </a:cubicBezTo>
                <a:cubicBezTo>
                  <a:pt x="7039" y="2614"/>
                  <a:pt x="7027" y="2620"/>
                  <a:pt x="7014" y="2625"/>
                </a:cubicBezTo>
                <a:cubicBezTo>
                  <a:pt x="7001" y="2630"/>
                  <a:pt x="6988" y="2634"/>
                  <a:pt x="6974" y="2636"/>
                </a:cubicBezTo>
                <a:cubicBezTo>
                  <a:pt x="6961" y="2639"/>
                  <a:pt x="6947" y="2640"/>
                  <a:pt x="6933" y="2640"/>
                </a:cubicBezTo>
                <a:lnTo>
                  <a:pt x="212" y="2640"/>
                </a:lnTo>
                <a:cubicBezTo>
                  <a:pt x="198" y="2640"/>
                  <a:pt x="184" y="2639"/>
                  <a:pt x="170" y="2636"/>
                </a:cubicBezTo>
                <a:cubicBezTo>
                  <a:pt x="157" y="2634"/>
                  <a:pt x="144" y="2630"/>
                  <a:pt x="131" y="2625"/>
                </a:cubicBezTo>
                <a:cubicBezTo>
                  <a:pt x="118" y="2620"/>
                  <a:pt x="106" y="2614"/>
                  <a:pt x="94" y="2606"/>
                </a:cubicBezTo>
                <a:cubicBezTo>
                  <a:pt x="83" y="2599"/>
                  <a:pt x="72" y="2591"/>
                  <a:pt x="62" y="2581"/>
                </a:cubicBezTo>
                <a:cubicBezTo>
                  <a:pt x="52" y="2572"/>
                  <a:pt x="43" y="2562"/>
                  <a:pt x="36" y="2551"/>
                </a:cubicBezTo>
                <a:cubicBezTo>
                  <a:pt x="28" y="2540"/>
                  <a:pt x="21" y="2528"/>
                  <a:pt x="16" y="2516"/>
                </a:cubicBezTo>
                <a:cubicBezTo>
                  <a:pt x="11" y="2504"/>
                  <a:pt x="7" y="2491"/>
                  <a:pt x="4" y="2478"/>
                </a:cubicBezTo>
                <a:cubicBezTo>
                  <a:pt x="1" y="2465"/>
                  <a:pt x="0" y="2452"/>
                  <a:pt x="0" y="2439"/>
                </a:cubicBezTo>
                <a:close/>
              </a:path>
            </a:pathLst>
          </a:custGeom>
          <a:solidFill>
            <a:srgbClr val="E3F2F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30" name="任意多边形: 形状 129"/>
          <p:cNvSpPr/>
          <p:nvPr/>
        </p:nvSpPr>
        <p:spPr>
          <a:xfrm>
            <a:off x="761760" y="1945080"/>
            <a:ext cx="286200" cy="271800"/>
          </a:xfrm>
          <a:custGeom>
            <a:avLst/>
            <a:gdLst/>
            <a:ahLst/>
            <a:cxnLst/>
            <a:rect l="0" t="0" r="r" b="b"/>
            <a:pathLst>
              <a:path w="795" h="755">
                <a:moveTo>
                  <a:pt x="795" y="378"/>
                </a:moveTo>
                <a:cubicBezTo>
                  <a:pt x="795" y="403"/>
                  <a:pt x="792" y="427"/>
                  <a:pt x="787" y="451"/>
                </a:cubicBezTo>
                <a:cubicBezTo>
                  <a:pt x="782" y="476"/>
                  <a:pt x="775" y="499"/>
                  <a:pt x="765" y="522"/>
                </a:cubicBezTo>
                <a:cubicBezTo>
                  <a:pt x="755" y="545"/>
                  <a:pt x="743" y="567"/>
                  <a:pt x="728" y="587"/>
                </a:cubicBezTo>
                <a:cubicBezTo>
                  <a:pt x="714" y="608"/>
                  <a:pt x="697" y="627"/>
                  <a:pt x="679" y="644"/>
                </a:cubicBezTo>
                <a:cubicBezTo>
                  <a:pt x="659" y="662"/>
                  <a:pt x="639" y="678"/>
                  <a:pt x="618" y="691"/>
                </a:cubicBezTo>
                <a:cubicBezTo>
                  <a:pt x="596" y="705"/>
                  <a:pt x="573" y="717"/>
                  <a:pt x="549" y="726"/>
                </a:cubicBezTo>
                <a:cubicBezTo>
                  <a:pt x="525" y="736"/>
                  <a:pt x="500" y="743"/>
                  <a:pt x="474" y="748"/>
                </a:cubicBezTo>
                <a:cubicBezTo>
                  <a:pt x="449" y="752"/>
                  <a:pt x="423" y="755"/>
                  <a:pt x="397" y="755"/>
                </a:cubicBezTo>
                <a:cubicBezTo>
                  <a:pt x="371" y="755"/>
                  <a:pt x="345" y="752"/>
                  <a:pt x="320" y="748"/>
                </a:cubicBezTo>
                <a:cubicBezTo>
                  <a:pt x="294" y="743"/>
                  <a:pt x="269" y="736"/>
                  <a:pt x="245" y="726"/>
                </a:cubicBezTo>
                <a:cubicBezTo>
                  <a:pt x="221" y="717"/>
                  <a:pt x="198" y="705"/>
                  <a:pt x="177" y="691"/>
                </a:cubicBezTo>
                <a:cubicBezTo>
                  <a:pt x="155" y="678"/>
                  <a:pt x="135" y="662"/>
                  <a:pt x="116" y="644"/>
                </a:cubicBezTo>
                <a:cubicBezTo>
                  <a:pt x="98" y="627"/>
                  <a:pt x="82" y="608"/>
                  <a:pt x="67" y="587"/>
                </a:cubicBezTo>
                <a:cubicBezTo>
                  <a:pt x="53" y="567"/>
                  <a:pt x="40" y="545"/>
                  <a:pt x="30" y="522"/>
                </a:cubicBezTo>
                <a:cubicBezTo>
                  <a:pt x="20" y="499"/>
                  <a:pt x="13" y="476"/>
                  <a:pt x="8" y="451"/>
                </a:cubicBezTo>
                <a:cubicBezTo>
                  <a:pt x="3" y="427"/>
                  <a:pt x="0" y="403"/>
                  <a:pt x="0" y="378"/>
                </a:cubicBezTo>
                <a:cubicBezTo>
                  <a:pt x="0" y="353"/>
                  <a:pt x="3" y="329"/>
                  <a:pt x="8" y="304"/>
                </a:cubicBezTo>
                <a:cubicBezTo>
                  <a:pt x="13" y="280"/>
                  <a:pt x="20" y="256"/>
                  <a:pt x="30" y="233"/>
                </a:cubicBezTo>
                <a:cubicBezTo>
                  <a:pt x="40" y="210"/>
                  <a:pt x="53" y="188"/>
                  <a:pt x="67" y="167"/>
                </a:cubicBezTo>
                <a:cubicBezTo>
                  <a:pt x="82" y="147"/>
                  <a:pt x="98" y="128"/>
                  <a:pt x="116" y="110"/>
                </a:cubicBezTo>
                <a:cubicBezTo>
                  <a:pt x="135" y="93"/>
                  <a:pt x="155" y="77"/>
                  <a:pt x="177" y="63"/>
                </a:cubicBezTo>
                <a:cubicBezTo>
                  <a:pt x="198" y="50"/>
                  <a:pt x="221" y="38"/>
                  <a:pt x="245" y="29"/>
                </a:cubicBezTo>
                <a:cubicBezTo>
                  <a:pt x="269" y="19"/>
                  <a:pt x="294" y="12"/>
                  <a:pt x="320" y="7"/>
                </a:cubicBezTo>
                <a:cubicBezTo>
                  <a:pt x="345" y="2"/>
                  <a:pt x="371" y="0"/>
                  <a:pt x="397" y="0"/>
                </a:cubicBezTo>
                <a:cubicBezTo>
                  <a:pt x="423" y="0"/>
                  <a:pt x="449" y="2"/>
                  <a:pt x="474" y="7"/>
                </a:cubicBezTo>
                <a:cubicBezTo>
                  <a:pt x="500" y="12"/>
                  <a:pt x="525" y="19"/>
                  <a:pt x="549" y="29"/>
                </a:cubicBezTo>
                <a:cubicBezTo>
                  <a:pt x="573" y="38"/>
                  <a:pt x="596" y="50"/>
                  <a:pt x="618" y="63"/>
                </a:cubicBezTo>
                <a:cubicBezTo>
                  <a:pt x="639" y="77"/>
                  <a:pt x="659" y="93"/>
                  <a:pt x="679" y="110"/>
                </a:cubicBezTo>
                <a:cubicBezTo>
                  <a:pt x="697" y="128"/>
                  <a:pt x="714" y="147"/>
                  <a:pt x="728" y="167"/>
                </a:cubicBezTo>
                <a:cubicBezTo>
                  <a:pt x="743" y="188"/>
                  <a:pt x="755" y="210"/>
                  <a:pt x="765" y="233"/>
                </a:cubicBezTo>
                <a:cubicBezTo>
                  <a:pt x="775" y="256"/>
                  <a:pt x="782" y="280"/>
                  <a:pt x="787" y="304"/>
                </a:cubicBezTo>
                <a:cubicBezTo>
                  <a:pt x="792" y="329"/>
                  <a:pt x="795" y="353"/>
                  <a:pt x="795" y="378"/>
                </a:cubicBezTo>
                <a:close/>
              </a:path>
            </a:pathLst>
          </a:custGeom>
          <a:solidFill>
            <a:srgbClr val="FF6D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571320" y="1167120"/>
            <a:ext cx="1432800" cy="294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加德纳多元智能理论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862560" y="1995120"/>
            <a:ext cx="151920" cy="162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4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1</a:t>
            </a:r>
            <a:endParaRPr kumimoji="0" lang="en-US" sz="114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1143000" y="1994400"/>
            <a:ext cx="45792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语⾔智能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34" name="任意多边形: 形状 133"/>
          <p:cNvSpPr/>
          <p:nvPr/>
        </p:nvSpPr>
        <p:spPr>
          <a:xfrm>
            <a:off x="3333600" y="1764000"/>
            <a:ext cx="2572200" cy="950400"/>
          </a:xfrm>
          <a:custGeom>
            <a:avLst/>
            <a:gdLst/>
            <a:ahLst/>
            <a:cxnLst/>
            <a:rect l="0" t="0" r="r" b="b"/>
            <a:pathLst>
              <a:path w="7145" h="2640">
                <a:moveTo>
                  <a:pt x="0" y="2439"/>
                </a:moveTo>
                <a:lnTo>
                  <a:pt x="0" y="201"/>
                </a:lnTo>
                <a:cubicBezTo>
                  <a:pt x="0" y="188"/>
                  <a:pt x="1" y="175"/>
                  <a:pt x="4" y="162"/>
                </a:cubicBezTo>
                <a:cubicBezTo>
                  <a:pt x="7" y="149"/>
                  <a:pt x="11" y="137"/>
                  <a:pt x="16" y="124"/>
                </a:cubicBezTo>
                <a:cubicBezTo>
                  <a:pt x="21" y="112"/>
                  <a:pt x="28" y="101"/>
                  <a:pt x="36" y="90"/>
                </a:cubicBezTo>
                <a:cubicBezTo>
                  <a:pt x="43" y="79"/>
                  <a:pt x="52" y="68"/>
                  <a:pt x="62" y="59"/>
                </a:cubicBezTo>
                <a:cubicBezTo>
                  <a:pt x="72" y="50"/>
                  <a:pt x="82" y="41"/>
                  <a:pt x="94" y="34"/>
                </a:cubicBezTo>
                <a:cubicBezTo>
                  <a:pt x="106" y="27"/>
                  <a:pt x="118" y="21"/>
                  <a:pt x="131" y="16"/>
                </a:cubicBezTo>
                <a:cubicBezTo>
                  <a:pt x="143" y="10"/>
                  <a:pt x="157" y="7"/>
                  <a:pt x="170" y="4"/>
                </a:cubicBezTo>
                <a:cubicBezTo>
                  <a:pt x="184" y="2"/>
                  <a:pt x="198" y="0"/>
                  <a:pt x="212" y="0"/>
                </a:cubicBezTo>
                <a:lnTo>
                  <a:pt x="6933" y="0"/>
                </a:lnTo>
                <a:cubicBezTo>
                  <a:pt x="6947" y="0"/>
                  <a:pt x="6961" y="2"/>
                  <a:pt x="6974" y="4"/>
                </a:cubicBezTo>
                <a:cubicBezTo>
                  <a:pt x="6988" y="7"/>
                  <a:pt x="7001" y="10"/>
                  <a:pt x="7014" y="16"/>
                </a:cubicBezTo>
                <a:cubicBezTo>
                  <a:pt x="7027" y="21"/>
                  <a:pt x="7039" y="27"/>
                  <a:pt x="7051" y="34"/>
                </a:cubicBezTo>
                <a:cubicBezTo>
                  <a:pt x="7062" y="41"/>
                  <a:pt x="7073" y="50"/>
                  <a:pt x="7083" y="59"/>
                </a:cubicBezTo>
                <a:cubicBezTo>
                  <a:pt x="7092" y="68"/>
                  <a:pt x="7101" y="79"/>
                  <a:pt x="7109" y="90"/>
                </a:cubicBezTo>
                <a:cubicBezTo>
                  <a:pt x="7117" y="101"/>
                  <a:pt x="7123" y="112"/>
                  <a:pt x="7129" y="124"/>
                </a:cubicBezTo>
                <a:cubicBezTo>
                  <a:pt x="7134" y="137"/>
                  <a:pt x="7138" y="149"/>
                  <a:pt x="7141" y="162"/>
                </a:cubicBezTo>
                <a:cubicBezTo>
                  <a:pt x="7143" y="175"/>
                  <a:pt x="7145" y="188"/>
                  <a:pt x="7145" y="201"/>
                </a:cubicBezTo>
                <a:lnTo>
                  <a:pt x="7145" y="2439"/>
                </a:lnTo>
                <a:cubicBezTo>
                  <a:pt x="7145" y="2452"/>
                  <a:pt x="7143" y="2465"/>
                  <a:pt x="7141" y="2478"/>
                </a:cubicBezTo>
                <a:cubicBezTo>
                  <a:pt x="7138" y="2491"/>
                  <a:pt x="7134" y="2504"/>
                  <a:pt x="7129" y="2516"/>
                </a:cubicBezTo>
                <a:cubicBezTo>
                  <a:pt x="7123" y="2528"/>
                  <a:pt x="7117" y="2540"/>
                  <a:pt x="7109" y="2551"/>
                </a:cubicBezTo>
                <a:cubicBezTo>
                  <a:pt x="7101" y="2562"/>
                  <a:pt x="7092" y="2572"/>
                  <a:pt x="7083" y="2581"/>
                </a:cubicBezTo>
                <a:cubicBezTo>
                  <a:pt x="7073" y="2591"/>
                  <a:pt x="7062" y="2599"/>
                  <a:pt x="7051" y="2606"/>
                </a:cubicBezTo>
                <a:cubicBezTo>
                  <a:pt x="7039" y="2614"/>
                  <a:pt x="7027" y="2620"/>
                  <a:pt x="7014" y="2625"/>
                </a:cubicBezTo>
                <a:cubicBezTo>
                  <a:pt x="7001" y="2630"/>
                  <a:pt x="6988" y="2634"/>
                  <a:pt x="6974" y="2636"/>
                </a:cubicBezTo>
                <a:cubicBezTo>
                  <a:pt x="6961" y="2639"/>
                  <a:pt x="6947" y="2640"/>
                  <a:pt x="6933" y="2640"/>
                </a:cubicBezTo>
                <a:lnTo>
                  <a:pt x="212" y="2640"/>
                </a:lnTo>
                <a:cubicBezTo>
                  <a:pt x="198" y="2640"/>
                  <a:pt x="184" y="2639"/>
                  <a:pt x="170" y="2636"/>
                </a:cubicBezTo>
                <a:cubicBezTo>
                  <a:pt x="157" y="2634"/>
                  <a:pt x="143" y="2630"/>
                  <a:pt x="131" y="2625"/>
                </a:cubicBezTo>
                <a:cubicBezTo>
                  <a:pt x="118" y="2620"/>
                  <a:pt x="106" y="2614"/>
                  <a:pt x="94" y="2606"/>
                </a:cubicBezTo>
                <a:cubicBezTo>
                  <a:pt x="82" y="2599"/>
                  <a:pt x="72" y="2591"/>
                  <a:pt x="62" y="2581"/>
                </a:cubicBezTo>
                <a:cubicBezTo>
                  <a:pt x="52" y="2572"/>
                  <a:pt x="43" y="2562"/>
                  <a:pt x="36" y="2551"/>
                </a:cubicBezTo>
                <a:cubicBezTo>
                  <a:pt x="28" y="2540"/>
                  <a:pt x="21" y="2528"/>
                  <a:pt x="16" y="2516"/>
                </a:cubicBezTo>
                <a:cubicBezTo>
                  <a:pt x="11" y="2504"/>
                  <a:pt x="7" y="2491"/>
                  <a:pt x="4" y="2478"/>
                </a:cubicBezTo>
                <a:cubicBezTo>
                  <a:pt x="1" y="2465"/>
                  <a:pt x="0" y="2452"/>
                  <a:pt x="0" y="2439"/>
                </a:cubicBezTo>
                <a:close/>
              </a:path>
            </a:pathLst>
          </a:custGeom>
          <a:solidFill>
            <a:srgbClr val="E3F2F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35" name="任意多边形: 形状 134"/>
          <p:cNvSpPr/>
          <p:nvPr/>
        </p:nvSpPr>
        <p:spPr>
          <a:xfrm>
            <a:off x="3524040" y="1945080"/>
            <a:ext cx="286200" cy="271800"/>
          </a:xfrm>
          <a:custGeom>
            <a:avLst/>
            <a:gdLst/>
            <a:ahLst/>
            <a:cxnLst/>
            <a:rect l="0" t="0" r="r" b="b"/>
            <a:pathLst>
              <a:path w="795" h="755">
                <a:moveTo>
                  <a:pt x="795" y="378"/>
                </a:moveTo>
                <a:cubicBezTo>
                  <a:pt x="795" y="403"/>
                  <a:pt x="792" y="427"/>
                  <a:pt x="787" y="451"/>
                </a:cubicBezTo>
                <a:cubicBezTo>
                  <a:pt x="782" y="476"/>
                  <a:pt x="775" y="499"/>
                  <a:pt x="765" y="522"/>
                </a:cubicBezTo>
                <a:cubicBezTo>
                  <a:pt x="755" y="545"/>
                  <a:pt x="742" y="567"/>
                  <a:pt x="728" y="587"/>
                </a:cubicBezTo>
                <a:cubicBezTo>
                  <a:pt x="713" y="608"/>
                  <a:pt x="697" y="627"/>
                  <a:pt x="679" y="644"/>
                </a:cubicBezTo>
                <a:cubicBezTo>
                  <a:pt x="660" y="662"/>
                  <a:pt x="640" y="678"/>
                  <a:pt x="618" y="691"/>
                </a:cubicBezTo>
                <a:cubicBezTo>
                  <a:pt x="597" y="705"/>
                  <a:pt x="574" y="717"/>
                  <a:pt x="550" y="726"/>
                </a:cubicBezTo>
                <a:cubicBezTo>
                  <a:pt x="526" y="736"/>
                  <a:pt x="501" y="743"/>
                  <a:pt x="475" y="748"/>
                </a:cubicBezTo>
                <a:cubicBezTo>
                  <a:pt x="450" y="752"/>
                  <a:pt x="424" y="755"/>
                  <a:pt x="398" y="755"/>
                </a:cubicBezTo>
                <a:cubicBezTo>
                  <a:pt x="372" y="755"/>
                  <a:pt x="346" y="752"/>
                  <a:pt x="321" y="748"/>
                </a:cubicBezTo>
                <a:cubicBezTo>
                  <a:pt x="295" y="743"/>
                  <a:pt x="270" y="736"/>
                  <a:pt x="246" y="726"/>
                </a:cubicBezTo>
                <a:cubicBezTo>
                  <a:pt x="222" y="717"/>
                  <a:pt x="199" y="705"/>
                  <a:pt x="177" y="691"/>
                </a:cubicBezTo>
                <a:cubicBezTo>
                  <a:pt x="156" y="678"/>
                  <a:pt x="136" y="662"/>
                  <a:pt x="116" y="644"/>
                </a:cubicBezTo>
                <a:cubicBezTo>
                  <a:pt x="98" y="627"/>
                  <a:pt x="81" y="608"/>
                  <a:pt x="67" y="587"/>
                </a:cubicBezTo>
                <a:cubicBezTo>
                  <a:pt x="52" y="567"/>
                  <a:pt x="40" y="545"/>
                  <a:pt x="30" y="522"/>
                </a:cubicBezTo>
                <a:cubicBezTo>
                  <a:pt x="20" y="499"/>
                  <a:pt x="13" y="476"/>
                  <a:pt x="8" y="451"/>
                </a:cubicBezTo>
                <a:cubicBezTo>
                  <a:pt x="3" y="427"/>
                  <a:pt x="0" y="403"/>
                  <a:pt x="0" y="378"/>
                </a:cubicBezTo>
                <a:cubicBezTo>
                  <a:pt x="0" y="353"/>
                  <a:pt x="3" y="329"/>
                  <a:pt x="8" y="304"/>
                </a:cubicBezTo>
                <a:cubicBezTo>
                  <a:pt x="13" y="280"/>
                  <a:pt x="20" y="256"/>
                  <a:pt x="30" y="233"/>
                </a:cubicBezTo>
                <a:cubicBezTo>
                  <a:pt x="40" y="210"/>
                  <a:pt x="52" y="188"/>
                  <a:pt x="67" y="167"/>
                </a:cubicBezTo>
                <a:cubicBezTo>
                  <a:pt x="81" y="147"/>
                  <a:pt x="98" y="128"/>
                  <a:pt x="116" y="110"/>
                </a:cubicBezTo>
                <a:cubicBezTo>
                  <a:pt x="136" y="93"/>
                  <a:pt x="156" y="77"/>
                  <a:pt x="177" y="63"/>
                </a:cubicBezTo>
                <a:cubicBezTo>
                  <a:pt x="199" y="50"/>
                  <a:pt x="222" y="38"/>
                  <a:pt x="246" y="29"/>
                </a:cubicBezTo>
                <a:cubicBezTo>
                  <a:pt x="270" y="19"/>
                  <a:pt x="295" y="12"/>
                  <a:pt x="321" y="7"/>
                </a:cubicBezTo>
                <a:cubicBezTo>
                  <a:pt x="346" y="2"/>
                  <a:pt x="372" y="0"/>
                  <a:pt x="398" y="0"/>
                </a:cubicBezTo>
                <a:cubicBezTo>
                  <a:pt x="424" y="0"/>
                  <a:pt x="450" y="2"/>
                  <a:pt x="475" y="7"/>
                </a:cubicBezTo>
                <a:cubicBezTo>
                  <a:pt x="501" y="12"/>
                  <a:pt x="526" y="19"/>
                  <a:pt x="550" y="29"/>
                </a:cubicBezTo>
                <a:cubicBezTo>
                  <a:pt x="574" y="38"/>
                  <a:pt x="597" y="50"/>
                  <a:pt x="618" y="63"/>
                </a:cubicBezTo>
                <a:cubicBezTo>
                  <a:pt x="640" y="77"/>
                  <a:pt x="660" y="93"/>
                  <a:pt x="679" y="110"/>
                </a:cubicBezTo>
                <a:cubicBezTo>
                  <a:pt x="697" y="128"/>
                  <a:pt x="713" y="147"/>
                  <a:pt x="728" y="167"/>
                </a:cubicBezTo>
                <a:cubicBezTo>
                  <a:pt x="742" y="188"/>
                  <a:pt x="755" y="210"/>
                  <a:pt x="765" y="233"/>
                </a:cubicBezTo>
                <a:cubicBezTo>
                  <a:pt x="775" y="256"/>
                  <a:pt x="782" y="280"/>
                  <a:pt x="787" y="304"/>
                </a:cubicBezTo>
                <a:cubicBezTo>
                  <a:pt x="792" y="329"/>
                  <a:pt x="795" y="353"/>
                  <a:pt x="795" y="378"/>
                </a:cubicBezTo>
                <a:close/>
              </a:path>
            </a:pathLst>
          </a:custGeom>
          <a:solidFill>
            <a:srgbClr val="FF6D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762120" y="2318760"/>
            <a:ext cx="92268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⽂字理解与表达能⼒</a:t>
            </a:r>
            <a:endParaRPr kumimoji="0" lang="en-US" sz="12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3624840" y="1995120"/>
            <a:ext cx="151920" cy="162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4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2</a:t>
            </a:r>
            <a:endParaRPr kumimoji="0" lang="en-US" sz="114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3905280" y="1994400"/>
            <a:ext cx="22932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逻辑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4286160" y="1998720"/>
            <a:ext cx="190080" cy="203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30" b="1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Arial"/>
                <a:ea typeface="Arial"/>
              </a:rPr>
              <a:t>-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4349520" y="1994400"/>
            <a:ext cx="45792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数学智能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41" name="任意多边形: 形状 140"/>
          <p:cNvSpPr/>
          <p:nvPr/>
        </p:nvSpPr>
        <p:spPr>
          <a:xfrm>
            <a:off x="571320" y="2895120"/>
            <a:ext cx="2572200" cy="959400"/>
          </a:xfrm>
          <a:custGeom>
            <a:avLst/>
            <a:gdLst/>
            <a:ahLst/>
            <a:cxnLst/>
            <a:rect l="0" t="0" r="r" b="b"/>
            <a:pathLst>
              <a:path w="7145" h="2665">
                <a:moveTo>
                  <a:pt x="0" y="2464"/>
                </a:moveTo>
                <a:lnTo>
                  <a:pt x="0" y="201"/>
                </a:lnTo>
                <a:cubicBezTo>
                  <a:pt x="0" y="188"/>
                  <a:pt x="1" y="174"/>
                  <a:pt x="4" y="162"/>
                </a:cubicBezTo>
                <a:cubicBezTo>
                  <a:pt x="7" y="149"/>
                  <a:pt x="11" y="136"/>
                  <a:pt x="16" y="124"/>
                </a:cubicBezTo>
                <a:cubicBezTo>
                  <a:pt x="21" y="112"/>
                  <a:pt x="28" y="100"/>
                  <a:pt x="36" y="89"/>
                </a:cubicBezTo>
                <a:cubicBezTo>
                  <a:pt x="43" y="78"/>
                  <a:pt x="52" y="68"/>
                  <a:pt x="62" y="59"/>
                </a:cubicBezTo>
                <a:cubicBezTo>
                  <a:pt x="72" y="49"/>
                  <a:pt x="83" y="41"/>
                  <a:pt x="94" y="34"/>
                </a:cubicBezTo>
                <a:cubicBezTo>
                  <a:pt x="106" y="26"/>
                  <a:pt x="118" y="20"/>
                  <a:pt x="131" y="15"/>
                </a:cubicBezTo>
                <a:cubicBezTo>
                  <a:pt x="144" y="10"/>
                  <a:pt x="157" y="6"/>
                  <a:pt x="170" y="4"/>
                </a:cubicBezTo>
                <a:cubicBezTo>
                  <a:pt x="184" y="1"/>
                  <a:pt x="198" y="0"/>
                  <a:pt x="212" y="0"/>
                </a:cubicBezTo>
                <a:lnTo>
                  <a:pt x="6933" y="0"/>
                </a:lnTo>
                <a:cubicBezTo>
                  <a:pt x="6947" y="0"/>
                  <a:pt x="6961" y="1"/>
                  <a:pt x="6974" y="4"/>
                </a:cubicBezTo>
                <a:cubicBezTo>
                  <a:pt x="6988" y="6"/>
                  <a:pt x="7001" y="10"/>
                  <a:pt x="7014" y="15"/>
                </a:cubicBezTo>
                <a:cubicBezTo>
                  <a:pt x="7027" y="20"/>
                  <a:pt x="7039" y="26"/>
                  <a:pt x="7051" y="34"/>
                </a:cubicBezTo>
                <a:cubicBezTo>
                  <a:pt x="7062" y="41"/>
                  <a:pt x="7073" y="49"/>
                  <a:pt x="7083" y="59"/>
                </a:cubicBezTo>
                <a:cubicBezTo>
                  <a:pt x="7093" y="68"/>
                  <a:pt x="7101" y="78"/>
                  <a:pt x="7109" y="89"/>
                </a:cubicBezTo>
                <a:cubicBezTo>
                  <a:pt x="7117" y="100"/>
                  <a:pt x="7123" y="112"/>
                  <a:pt x="7129" y="124"/>
                </a:cubicBezTo>
                <a:cubicBezTo>
                  <a:pt x="7134" y="136"/>
                  <a:pt x="7138" y="149"/>
                  <a:pt x="7141" y="162"/>
                </a:cubicBezTo>
                <a:cubicBezTo>
                  <a:pt x="7143" y="174"/>
                  <a:pt x="7145" y="188"/>
                  <a:pt x="7145" y="201"/>
                </a:cubicBezTo>
                <a:lnTo>
                  <a:pt x="7145" y="2464"/>
                </a:lnTo>
                <a:cubicBezTo>
                  <a:pt x="7145" y="2477"/>
                  <a:pt x="7143" y="2490"/>
                  <a:pt x="7141" y="2503"/>
                </a:cubicBezTo>
                <a:cubicBezTo>
                  <a:pt x="7138" y="2516"/>
                  <a:pt x="7134" y="2528"/>
                  <a:pt x="7129" y="2541"/>
                </a:cubicBezTo>
                <a:cubicBezTo>
                  <a:pt x="7123" y="2553"/>
                  <a:pt x="7117" y="2564"/>
                  <a:pt x="7109" y="2575"/>
                </a:cubicBezTo>
                <a:cubicBezTo>
                  <a:pt x="7101" y="2586"/>
                  <a:pt x="7093" y="2596"/>
                  <a:pt x="7083" y="2606"/>
                </a:cubicBezTo>
                <a:cubicBezTo>
                  <a:pt x="7073" y="2615"/>
                  <a:pt x="7062" y="2623"/>
                  <a:pt x="7051" y="2631"/>
                </a:cubicBezTo>
                <a:cubicBezTo>
                  <a:pt x="7039" y="2638"/>
                  <a:pt x="7027" y="2644"/>
                  <a:pt x="7014" y="2649"/>
                </a:cubicBezTo>
                <a:cubicBezTo>
                  <a:pt x="7001" y="2654"/>
                  <a:pt x="6988" y="2658"/>
                  <a:pt x="6974" y="2661"/>
                </a:cubicBezTo>
                <a:cubicBezTo>
                  <a:pt x="6961" y="2663"/>
                  <a:pt x="6947" y="2665"/>
                  <a:pt x="6933" y="2665"/>
                </a:cubicBezTo>
                <a:lnTo>
                  <a:pt x="212" y="2665"/>
                </a:lnTo>
                <a:cubicBezTo>
                  <a:pt x="198" y="2665"/>
                  <a:pt x="184" y="2663"/>
                  <a:pt x="170" y="2661"/>
                </a:cubicBezTo>
                <a:cubicBezTo>
                  <a:pt x="157" y="2658"/>
                  <a:pt x="144" y="2654"/>
                  <a:pt x="131" y="2649"/>
                </a:cubicBezTo>
                <a:cubicBezTo>
                  <a:pt x="118" y="2644"/>
                  <a:pt x="106" y="2638"/>
                  <a:pt x="94" y="2631"/>
                </a:cubicBezTo>
                <a:cubicBezTo>
                  <a:pt x="83" y="2623"/>
                  <a:pt x="72" y="2615"/>
                  <a:pt x="62" y="2606"/>
                </a:cubicBezTo>
                <a:cubicBezTo>
                  <a:pt x="52" y="2596"/>
                  <a:pt x="43" y="2586"/>
                  <a:pt x="36" y="2575"/>
                </a:cubicBezTo>
                <a:cubicBezTo>
                  <a:pt x="28" y="2564"/>
                  <a:pt x="21" y="2553"/>
                  <a:pt x="16" y="2541"/>
                </a:cubicBezTo>
                <a:cubicBezTo>
                  <a:pt x="11" y="2528"/>
                  <a:pt x="7" y="2516"/>
                  <a:pt x="4" y="2503"/>
                </a:cubicBezTo>
                <a:cubicBezTo>
                  <a:pt x="1" y="2490"/>
                  <a:pt x="0" y="2477"/>
                  <a:pt x="0" y="2464"/>
                </a:cubicBezTo>
                <a:close/>
              </a:path>
            </a:pathLst>
          </a:custGeom>
          <a:solidFill>
            <a:srgbClr val="E3F2F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42" name="任意多边形: 形状 141"/>
          <p:cNvSpPr/>
          <p:nvPr/>
        </p:nvSpPr>
        <p:spPr>
          <a:xfrm>
            <a:off x="761760" y="3075840"/>
            <a:ext cx="286200" cy="271800"/>
          </a:xfrm>
          <a:custGeom>
            <a:avLst/>
            <a:gdLst/>
            <a:ahLst/>
            <a:cxnLst/>
            <a:rect l="0" t="0" r="r" b="b"/>
            <a:pathLst>
              <a:path w="795" h="755">
                <a:moveTo>
                  <a:pt x="795" y="378"/>
                </a:moveTo>
                <a:cubicBezTo>
                  <a:pt x="795" y="403"/>
                  <a:pt x="792" y="428"/>
                  <a:pt x="787" y="452"/>
                </a:cubicBezTo>
                <a:cubicBezTo>
                  <a:pt x="782" y="476"/>
                  <a:pt x="775" y="500"/>
                  <a:pt x="765" y="523"/>
                </a:cubicBezTo>
                <a:cubicBezTo>
                  <a:pt x="755" y="545"/>
                  <a:pt x="743" y="567"/>
                  <a:pt x="728" y="588"/>
                </a:cubicBezTo>
                <a:cubicBezTo>
                  <a:pt x="714" y="608"/>
                  <a:pt x="697" y="627"/>
                  <a:pt x="679" y="645"/>
                </a:cubicBezTo>
                <a:cubicBezTo>
                  <a:pt x="659" y="662"/>
                  <a:pt x="639" y="678"/>
                  <a:pt x="618" y="692"/>
                </a:cubicBezTo>
                <a:cubicBezTo>
                  <a:pt x="596" y="706"/>
                  <a:pt x="573" y="717"/>
                  <a:pt x="549" y="727"/>
                </a:cubicBezTo>
                <a:cubicBezTo>
                  <a:pt x="525" y="736"/>
                  <a:pt x="500" y="743"/>
                  <a:pt x="474" y="748"/>
                </a:cubicBezTo>
                <a:cubicBezTo>
                  <a:pt x="449" y="753"/>
                  <a:pt x="423" y="755"/>
                  <a:pt x="397" y="755"/>
                </a:cubicBezTo>
                <a:cubicBezTo>
                  <a:pt x="371" y="755"/>
                  <a:pt x="345" y="753"/>
                  <a:pt x="320" y="748"/>
                </a:cubicBezTo>
                <a:cubicBezTo>
                  <a:pt x="294" y="743"/>
                  <a:pt x="269" y="736"/>
                  <a:pt x="245" y="727"/>
                </a:cubicBezTo>
                <a:cubicBezTo>
                  <a:pt x="221" y="717"/>
                  <a:pt x="198" y="706"/>
                  <a:pt x="177" y="692"/>
                </a:cubicBezTo>
                <a:cubicBezTo>
                  <a:pt x="155" y="678"/>
                  <a:pt x="135" y="662"/>
                  <a:pt x="116" y="645"/>
                </a:cubicBezTo>
                <a:cubicBezTo>
                  <a:pt x="98" y="627"/>
                  <a:pt x="82" y="608"/>
                  <a:pt x="67" y="588"/>
                </a:cubicBezTo>
                <a:cubicBezTo>
                  <a:pt x="53" y="567"/>
                  <a:pt x="40" y="545"/>
                  <a:pt x="30" y="523"/>
                </a:cubicBezTo>
                <a:cubicBezTo>
                  <a:pt x="20" y="500"/>
                  <a:pt x="13" y="476"/>
                  <a:pt x="8" y="452"/>
                </a:cubicBezTo>
                <a:cubicBezTo>
                  <a:pt x="3" y="428"/>
                  <a:pt x="0" y="403"/>
                  <a:pt x="0" y="378"/>
                </a:cubicBezTo>
                <a:cubicBezTo>
                  <a:pt x="0" y="354"/>
                  <a:pt x="3" y="329"/>
                  <a:pt x="8" y="305"/>
                </a:cubicBezTo>
                <a:cubicBezTo>
                  <a:pt x="13" y="281"/>
                  <a:pt x="20" y="257"/>
                  <a:pt x="30" y="234"/>
                </a:cubicBezTo>
                <a:cubicBezTo>
                  <a:pt x="40" y="211"/>
                  <a:pt x="53" y="189"/>
                  <a:pt x="67" y="169"/>
                </a:cubicBezTo>
                <a:cubicBezTo>
                  <a:pt x="82" y="148"/>
                  <a:pt x="98" y="129"/>
                  <a:pt x="116" y="111"/>
                </a:cubicBezTo>
                <a:cubicBezTo>
                  <a:pt x="135" y="93"/>
                  <a:pt x="155" y="78"/>
                  <a:pt x="177" y="64"/>
                </a:cubicBezTo>
                <a:cubicBezTo>
                  <a:pt x="198" y="50"/>
                  <a:pt x="221" y="39"/>
                  <a:pt x="245" y="29"/>
                </a:cubicBezTo>
                <a:cubicBezTo>
                  <a:pt x="269" y="20"/>
                  <a:pt x="294" y="12"/>
                  <a:pt x="320" y="8"/>
                </a:cubicBezTo>
                <a:cubicBezTo>
                  <a:pt x="345" y="3"/>
                  <a:pt x="371" y="0"/>
                  <a:pt x="397" y="0"/>
                </a:cubicBezTo>
                <a:cubicBezTo>
                  <a:pt x="423" y="0"/>
                  <a:pt x="449" y="3"/>
                  <a:pt x="474" y="8"/>
                </a:cubicBezTo>
                <a:cubicBezTo>
                  <a:pt x="500" y="12"/>
                  <a:pt x="525" y="20"/>
                  <a:pt x="549" y="29"/>
                </a:cubicBezTo>
                <a:cubicBezTo>
                  <a:pt x="573" y="39"/>
                  <a:pt x="596" y="50"/>
                  <a:pt x="618" y="64"/>
                </a:cubicBezTo>
                <a:cubicBezTo>
                  <a:pt x="639" y="78"/>
                  <a:pt x="659" y="93"/>
                  <a:pt x="679" y="111"/>
                </a:cubicBezTo>
                <a:cubicBezTo>
                  <a:pt x="697" y="129"/>
                  <a:pt x="714" y="148"/>
                  <a:pt x="728" y="169"/>
                </a:cubicBezTo>
                <a:cubicBezTo>
                  <a:pt x="743" y="189"/>
                  <a:pt x="755" y="211"/>
                  <a:pt x="765" y="234"/>
                </a:cubicBezTo>
                <a:cubicBezTo>
                  <a:pt x="775" y="257"/>
                  <a:pt x="782" y="281"/>
                  <a:pt x="787" y="305"/>
                </a:cubicBezTo>
                <a:cubicBezTo>
                  <a:pt x="792" y="329"/>
                  <a:pt x="795" y="354"/>
                  <a:pt x="795" y="378"/>
                </a:cubicBezTo>
                <a:close/>
              </a:path>
            </a:pathLst>
          </a:custGeom>
          <a:solidFill>
            <a:srgbClr val="FF6D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3524400" y="2318760"/>
            <a:ext cx="92268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抽象思维与计算能⼒</a:t>
            </a:r>
            <a:endParaRPr kumimoji="0" lang="en-US" sz="12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862560" y="3126240"/>
            <a:ext cx="151920" cy="162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4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3</a:t>
            </a:r>
            <a:endParaRPr kumimoji="0" lang="en-US" sz="114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1143000" y="3125520"/>
            <a:ext cx="45792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空间智能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46" name="任意多边形: 形状 145"/>
          <p:cNvSpPr/>
          <p:nvPr/>
        </p:nvSpPr>
        <p:spPr>
          <a:xfrm>
            <a:off x="3333600" y="2895120"/>
            <a:ext cx="2572200" cy="959400"/>
          </a:xfrm>
          <a:custGeom>
            <a:avLst/>
            <a:gdLst/>
            <a:ahLst/>
            <a:cxnLst/>
            <a:rect l="0" t="0" r="r" b="b"/>
            <a:pathLst>
              <a:path w="7145" h="2665">
                <a:moveTo>
                  <a:pt x="0" y="2464"/>
                </a:moveTo>
                <a:lnTo>
                  <a:pt x="0" y="201"/>
                </a:lnTo>
                <a:cubicBezTo>
                  <a:pt x="0" y="188"/>
                  <a:pt x="1" y="174"/>
                  <a:pt x="4" y="162"/>
                </a:cubicBezTo>
                <a:cubicBezTo>
                  <a:pt x="7" y="149"/>
                  <a:pt x="11" y="136"/>
                  <a:pt x="16" y="124"/>
                </a:cubicBezTo>
                <a:cubicBezTo>
                  <a:pt x="21" y="112"/>
                  <a:pt x="28" y="100"/>
                  <a:pt x="36" y="89"/>
                </a:cubicBezTo>
                <a:cubicBezTo>
                  <a:pt x="43" y="78"/>
                  <a:pt x="52" y="68"/>
                  <a:pt x="62" y="59"/>
                </a:cubicBezTo>
                <a:cubicBezTo>
                  <a:pt x="72" y="49"/>
                  <a:pt x="82" y="41"/>
                  <a:pt x="94" y="34"/>
                </a:cubicBezTo>
                <a:cubicBezTo>
                  <a:pt x="106" y="26"/>
                  <a:pt x="118" y="20"/>
                  <a:pt x="131" y="15"/>
                </a:cubicBezTo>
                <a:cubicBezTo>
                  <a:pt x="143" y="10"/>
                  <a:pt x="157" y="6"/>
                  <a:pt x="170" y="4"/>
                </a:cubicBezTo>
                <a:cubicBezTo>
                  <a:pt x="184" y="1"/>
                  <a:pt x="198" y="0"/>
                  <a:pt x="212" y="0"/>
                </a:cubicBezTo>
                <a:lnTo>
                  <a:pt x="6933" y="0"/>
                </a:lnTo>
                <a:cubicBezTo>
                  <a:pt x="6947" y="0"/>
                  <a:pt x="6961" y="1"/>
                  <a:pt x="6974" y="4"/>
                </a:cubicBezTo>
                <a:cubicBezTo>
                  <a:pt x="6988" y="6"/>
                  <a:pt x="7001" y="10"/>
                  <a:pt x="7014" y="15"/>
                </a:cubicBezTo>
                <a:cubicBezTo>
                  <a:pt x="7027" y="20"/>
                  <a:pt x="7039" y="26"/>
                  <a:pt x="7051" y="34"/>
                </a:cubicBezTo>
                <a:cubicBezTo>
                  <a:pt x="7062" y="41"/>
                  <a:pt x="7073" y="49"/>
                  <a:pt x="7083" y="59"/>
                </a:cubicBezTo>
                <a:cubicBezTo>
                  <a:pt x="7092" y="68"/>
                  <a:pt x="7101" y="78"/>
                  <a:pt x="7109" y="89"/>
                </a:cubicBezTo>
                <a:cubicBezTo>
                  <a:pt x="7117" y="100"/>
                  <a:pt x="7123" y="112"/>
                  <a:pt x="7129" y="124"/>
                </a:cubicBezTo>
                <a:cubicBezTo>
                  <a:pt x="7134" y="136"/>
                  <a:pt x="7138" y="149"/>
                  <a:pt x="7141" y="162"/>
                </a:cubicBezTo>
                <a:cubicBezTo>
                  <a:pt x="7143" y="174"/>
                  <a:pt x="7145" y="188"/>
                  <a:pt x="7145" y="201"/>
                </a:cubicBezTo>
                <a:lnTo>
                  <a:pt x="7145" y="2464"/>
                </a:lnTo>
                <a:cubicBezTo>
                  <a:pt x="7145" y="2477"/>
                  <a:pt x="7143" y="2490"/>
                  <a:pt x="7141" y="2503"/>
                </a:cubicBezTo>
                <a:cubicBezTo>
                  <a:pt x="7138" y="2516"/>
                  <a:pt x="7134" y="2528"/>
                  <a:pt x="7129" y="2541"/>
                </a:cubicBezTo>
                <a:cubicBezTo>
                  <a:pt x="7123" y="2553"/>
                  <a:pt x="7117" y="2564"/>
                  <a:pt x="7109" y="2575"/>
                </a:cubicBezTo>
                <a:cubicBezTo>
                  <a:pt x="7101" y="2586"/>
                  <a:pt x="7092" y="2596"/>
                  <a:pt x="7083" y="2606"/>
                </a:cubicBezTo>
                <a:cubicBezTo>
                  <a:pt x="7073" y="2615"/>
                  <a:pt x="7062" y="2623"/>
                  <a:pt x="7051" y="2631"/>
                </a:cubicBezTo>
                <a:cubicBezTo>
                  <a:pt x="7039" y="2638"/>
                  <a:pt x="7027" y="2644"/>
                  <a:pt x="7014" y="2649"/>
                </a:cubicBezTo>
                <a:cubicBezTo>
                  <a:pt x="7001" y="2654"/>
                  <a:pt x="6988" y="2658"/>
                  <a:pt x="6974" y="2661"/>
                </a:cubicBezTo>
                <a:cubicBezTo>
                  <a:pt x="6961" y="2663"/>
                  <a:pt x="6947" y="2665"/>
                  <a:pt x="6933" y="2665"/>
                </a:cubicBezTo>
                <a:lnTo>
                  <a:pt x="212" y="2665"/>
                </a:lnTo>
                <a:cubicBezTo>
                  <a:pt x="198" y="2665"/>
                  <a:pt x="184" y="2663"/>
                  <a:pt x="170" y="2661"/>
                </a:cubicBezTo>
                <a:cubicBezTo>
                  <a:pt x="157" y="2658"/>
                  <a:pt x="143" y="2654"/>
                  <a:pt x="131" y="2649"/>
                </a:cubicBezTo>
                <a:cubicBezTo>
                  <a:pt x="118" y="2644"/>
                  <a:pt x="106" y="2638"/>
                  <a:pt x="94" y="2631"/>
                </a:cubicBezTo>
                <a:cubicBezTo>
                  <a:pt x="82" y="2623"/>
                  <a:pt x="72" y="2615"/>
                  <a:pt x="62" y="2606"/>
                </a:cubicBezTo>
                <a:cubicBezTo>
                  <a:pt x="52" y="2596"/>
                  <a:pt x="43" y="2586"/>
                  <a:pt x="36" y="2575"/>
                </a:cubicBezTo>
                <a:cubicBezTo>
                  <a:pt x="28" y="2564"/>
                  <a:pt x="21" y="2553"/>
                  <a:pt x="16" y="2541"/>
                </a:cubicBezTo>
                <a:cubicBezTo>
                  <a:pt x="11" y="2528"/>
                  <a:pt x="7" y="2516"/>
                  <a:pt x="4" y="2503"/>
                </a:cubicBezTo>
                <a:cubicBezTo>
                  <a:pt x="1" y="2490"/>
                  <a:pt x="0" y="2477"/>
                  <a:pt x="0" y="2464"/>
                </a:cubicBezTo>
                <a:close/>
              </a:path>
            </a:pathLst>
          </a:custGeom>
          <a:solidFill>
            <a:srgbClr val="E3F2F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47" name="任意多边形: 形状 146"/>
          <p:cNvSpPr/>
          <p:nvPr/>
        </p:nvSpPr>
        <p:spPr>
          <a:xfrm>
            <a:off x="3524040" y="3075840"/>
            <a:ext cx="286200" cy="271800"/>
          </a:xfrm>
          <a:custGeom>
            <a:avLst/>
            <a:gdLst/>
            <a:ahLst/>
            <a:cxnLst/>
            <a:rect l="0" t="0" r="r" b="b"/>
            <a:pathLst>
              <a:path w="795" h="755">
                <a:moveTo>
                  <a:pt x="795" y="378"/>
                </a:moveTo>
                <a:cubicBezTo>
                  <a:pt x="795" y="403"/>
                  <a:pt x="792" y="428"/>
                  <a:pt x="787" y="452"/>
                </a:cubicBezTo>
                <a:cubicBezTo>
                  <a:pt x="782" y="476"/>
                  <a:pt x="775" y="500"/>
                  <a:pt x="765" y="523"/>
                </a:cubicBezTo>
                <a:cubicBezTo>
                  <a:pt x="755" y="545"/>
                  <a:pt x="742" y="567"/>
                  <a:pt x="728" y="588"/>
                </a:cubicBezTo>
                <a:cubicBezTo>
                  <a:pt x="713" y="608"/>
                  <a:pt x="697" y="627"/>
                  <a:pt x="679" y="645"/>
                </a:cubicBezTo>
                <a:cubicBezTo>
                  <a:pt x="660" y="662"/>
                  <a:pt x="640" y="678"/>
                  <a:pt x="618" y="692"/>
                </a:cubicBezTo>
                <a:cubicBezTo>
                  <a:pt x="597" y="706"/>
                  <a:pt x="574" y="717"/>
                  <a:pt x="550" y="727"/>
                </a:cubicBezTo>
                <a:cubicBezTo>
                  <a:pt x="526" y="736"/>
                  <a:pt x="501" y="743"/>
                  <a:pt x="475" y="748"/>
                </a:cubicBezTo>
                <a:cubicBezTo>
                  <a:pt x="450" y="753"/>
                  <a:pt x="424" y="755"/>
                  <a:pt x="398" y="755"/>
                </a:cubicBezTo>
                <a:cubicBezTo>
                  <a:pt x="372" y="755"/>
                  <a:pt x="346" y="753"/>
                  <a:pt x="321" y="748"/>
                </a:cubicBezTo>
                <a:cubicBezTo>
                  <a:pt x="295" y="743"/>
                  <a:pt x="270" y="736"/>
                  <a:pt x="246" y="727"/>
                </a:cubicBezTo>
                <a:cubicBezTo>
                  <a:pt x="222" y="717"/>
                  <a:pt x="199" y="706"/>
                  <a:pt x="177" y="692"/>
                </a:cubicBezTo>
                <a:cubicBezTo>
                  <a:pt x="156" y="678"/>
                  <a:pt x="136" y="662"/>
                  <a:pt x="116" y="645"/>
                </a:cubicBezTo>
                <a:cubicBezTo>
                  <a:pt x="98" y="627"/>
                  <a:pt x="81" y="608"/>
                  <a:pt x="67" y="588"/>
                </a:cubicBezTo>
                <a:cubicBezTo>
                  <a:pt x="52" y="567"/>
                  <a:pt x="40" y="545"/>
                  <a:pt x="30" y="523"/>
                </a:cubicBezTo>
                <a:cubicBezTo>
                  <a:pt x="20" y="500"/>
                  <a:pt x="13" y="476"/>
                  <a:pt x="8" y="452"/>
                </a:cubicBezTo>
                <a:cubicBezTo>
                  <a:pt x="3" y="428"/>
                  <a:pt x="0" y="403"/>
                  <a:pt x="0" y="378"/>
                </a:cubicBezTo>
                <a:cubicBezTo>
                  <a:pt x="0" y="354"/>
                  <a:pt x="3" y="329"/>
                  <a:pt x="8" y="305"/>
                </a:cubicBezTo>
                <a:cubicBezTo>
                  <a:pt x="13" y="281"/>
                  <a:pt x="20" y="257"/>
                  <a:pt x="30" y="234"/>
                </a:cubicBezTo>
                <a:cubicBezTo>
                  <a:pt x="40" y="211"/>
                  <a:pt x="52" y="189"/>
                  <a:pt x="67" y="169"/>
                </a:cubicBezTo>
                <a:cubicBezTo>
                  <a:pt x="81" y="148"/>
                  <a:pt x="98" y="129"/>
                  <a:pt x="116" y="111"/>
                </a:cubicBezTo>
                <a:cubicBezTo>
                  <a:pt x="136" y="93"/>
                  <a:pt x="156" y="78"/>
                  <a:pt x="177" y="64"/>
                </a:cubicBezTo>
                <a:cubicBezTo>
                  <a:pt x="199" y="50"/>
                  <a:pt x="222" y="39"/>
                  <a:pt x="246" y="29"/>
                </a:cubicBezTo>
                <a:cubicBezTo>
                  <a:pt x="270" y="20"/>
                  <a:pt x="295" y="12"/>
                  <a:pt x="321" y="8"/>
                </a:cubicBezTo>
                <a:cubicBezTo>
                  <a:pt x="346" y="3"/>
                  <a:pt x="372" y="0"/>
                  <a:pt x="398" y="0"/>
                </a:cubicBezTo>
                <a:cubicBezTo>
                  <a:pt x="424" y="0"/>
                  <a:pt x="450" y="3"/>
                  <a:pt x="475" y="8"/>
                </a:cubicBezTo>
                <a:cubicBezTo>
                  <a:pt x="501" y="12"/>
                  <a:pt x="526" y="20"/>
                  <a:pt x="550" y="29"/>
                </a:cubicBezTo>
                <a:cubicBezTo>
                  <a:pt x="574" y="39"/>
                  <a:pt x="597" y="50"/>
                  <a:pt x="618" y="64"/>
                </a:cubicBezTo>
                <a:cubicBezTo>
                  <a:pt x="640" y="78"/>
                  <a:pt x="660" y="93"/>
                  <a:pt x="679" y="111"/>
                </a:cubicBezTo>
                <a:cubicBezTo>
                  <a:pt x="697" y="129"/>
                  <a:pt x="713" y="148"/>
                  <a:pt x="728" y="169"/>
                </a:cubicBezTo>
                <a:cubicBezTo>
                  <a:pt x="742" y="189"/>
                  <a:pt x="755" y="211"/>
                  <a:pt x="765" y="234"/>
                </a:cubicBezTo>
                <a:cubicBezTo>
                  <a:pt x="775" y="257"/>
                  <a:pt x="782" y="281"/>
                  <a:pt x="787" y="305"/>
                </a:cubicBezTo>
                <a:cubicBezTo>
                  <a:pt x="792" y="329"/>
                  <a:pt x="795" y="354"/>
                  <a:pt x="795" y="378"/>
                </a:cubicBezTo>
                <a:close/>
              </a:path>
            </a:pathLst>
          </a:custGeom>
          <a:solidFill>
            <a:srgbClr val="FF6D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762120" y="3449880"/>
            <a:ext cx="11275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视觉感知与空间构建能⼒</a:t>
            </a:r>
            <a:endParaRPr kumimoji="0" lang="en-US" sz="12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3624840" y="3126240"/>
            <a:ext cx="151920" cy="162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4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4</a:t>
            </a:r>
            <a:endParaRPr kumimoji="0" lang="en-US" sz="114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3905280" y="3125520"/>
            <a:ext cx="68652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肢体动觉智能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51" name="任意多边形: 形状 150"/>
          <p:cNvSpPr/>
          <p:nvPr/>
        </p:nvSpPr>
        <p:spPr>
          <a:xfrm>
            <a:off x="571320" y="4034880"/>
            <a:ext cx="2572200" cy="950400"/>
          </a:xfrm>
          <a:custGeom>
            <a:avLst/>
            <a:gdLst/>
            <a:ahLst/>
            <a:cxnLst/>
            <a:rect l="0" t="0" r="r" b="b"/>
            <a:pathLst>
              <a:path w="7145" h="2640">
                <a:moveTo>
                  <a:pt x="0" y="2439"/>
                </a:moveTo>
                <a:lnTo>
                  <a:pt x="0" y="201"/>
                </a:lnTo>
                <a:cubicBezTo>
                  <a:pt x="0" y="188"/>
                  <a:pt x="1" y="175"/>
                  <a:pt x="4" y="162"/>
                </a:cubicBezTo>
                <a:cubicBezTo>
                  <a:pt x="7" y="149"/>
                  <a:pt x="11" y="137"/>
                  <a:pt x="16" y="124"/>
                </a:cubicBezTo>
                <a:cubicBezTo>
                  <a:pt x="21" y="112"/>
                  <a:pt x="28" y="101"/>
                  <a:pt x="36" y="90"/>
                </a:cubicBezTo>
                <a:cubicBezTo>
                  <a:pt x="43" y="79"/>
                  <a:pt x="52" y="69"/>
                  <a:pt x="62" y="59"/>
                </a:cubicBezTo>
                <a:cubicBezTo>
                  <a:pt x="72" y="50"/>
                  <a:pt x="83" y="42"/>
                  <a:pt x="94" y="34"/>
                </a:cubicBezTo>
                <a:cubicBezTo>
                  <a:pt x="106" y="27"/>
                  <a:pt x="118" y="21"/>
                  <a:pt x="131" y="16"/>
                </a:cubicBezTo>
                <a:cubicBezTo>
                  <a:pt x="144" y="11"/>
                  <a:pt x="157" y="7"/>
                  <a:pt x="170" y="4"/>
                </a:cubicBezTo>
                <a:cubicBezTo>
                  <a:pt x="184" y="2"/>
                  <a:pt x="198" y="0"/>
                  <a:pt x="212" y="0"/>
                </a:cubicBezTo>
                <a:lnTo>
                  <a:pt x="6933" y="0"/>
                </a:lnTo>
                <a:cubicBezTo>
                  <a:pt x="6947" y="0"/>
                  <a:pt x="6961" y="2"/>
                  <a:pt x="6974" y="4"/>
                </a:cubicBezTo>
                <a:cubicBezTo>
                  <a:pt x="6988" y="7"/>
                  <a:pt x="7001" y="11"/>
                  <a:pt x="7014" y="16"/>
                </a:cubicBezTo>
                <a:cubicBezTo>
                  <a:pt x="7027" y="21"/>
                  <a:pt x="7039" y="27"/>
                  <a:pt x="7051" y="34"/>
                </a:cubicBezTo>
                <a:cubicBezTo>
                  <a:pt x="7062" y="42"/>
                  <a:pt x="7073" y="50"/>
                  <a:pt x="7083" y="59"/>
                </a:cubicBezTo>
                <a:cubicBezTo>
                  <a:pt x="7093" y="69"/>
                  <a:pt x="7101" y="79"/>
                  <a:pt x="7109" y="90"/>
                </a:cubicBezTo>
                <a:cubicBezTo>
                  <a:pt x="7117" y="101"/>
                  <a:pt x="7123" y="112"/>
                  <a:pt x="7129" y="124"/>
                </a:cubicBezTo>
                <a:cubicBezTo>
                  <a:pt x="7134" y="137"/>
                  <a:pt x="7138" y="149"/>
                  <a:pt x="7141" y="162"/>
                </a:cubicBezTo>
                <a:cubicBezTo>
                  <a:pt x="7143" y="175"/>
                  <a:pt x="7145" y="188"/>
                  <a:pt x="7145" y="201"/>
                </a:cubicBezTo>
                <a:lnTo>
                  <a:pt x="7145" y="2439"/>
                </a:lnTo>
                <a:cubicBezTo>
                  <a:pt x="7145" y="2452"/>
                  <a:pt x="7143" y="2465"/>
                  <a:pt x="7141" y="2478"/>
                </a:cubicBezTo>
                <a:cubicBezTo>
                  <a:pt x="7138" y="2491"/>
                  <a:pt x="7134" y="2504"/>
                  <a:pt x="7129" y="2516"/>
                </a:cubicBezTo>
                <a:cubicBezTo>
                  <a:pt x="7123" y="2528"/>
                  <a:pt x="7117" y="2540"/>
                  <a:pt x="7109" y="2551"/>
                </a:cubicBezTo>
                <a:cubicBezTo>
                  <a:pt x="7101" y="2562"/>
                  <a:pt x="7093" y="2572"/>
                  <a:pt x="7083" y="2581"/>
                </a:cubicBezTo>
                <a:cubicBezTo>
                  <a:pt x="7073" y="2591"/>
                  <a:pt x="7062" y="2599"/>
                  <a:pt x="7051" y="2606"/>
                </a:cubicBezTo>
                <a:cubicBezTo>
                  <a:pt x="7039" y="2614"/>
                  <a:pt x="7027" y="2620"/>
                  <a:pt x="7014" y="2625"/>
                </a:cubicBezTo>
                <a:cubicBezTo>
                  <a:pt x="7001" y="2630"/>
                  <a:pt x="6988" y="2634"/>
                  <a:pt x="6974" y="2636"/>
                </a:cubicBezTo>
                <a:cubicBezTo>
                  <a:pt x="6961" y="2639"/>
                  <a:pt x="6947" y="2640"/>
                  <a:pt x="6933" y="2640"/>
                </a:cubicBezTo>
                <a:lnTo>
                  <a:pt x="212" y="2640"/>
                </a:lnTo>
                <a:cubicBezTo>
                  <a:pt x="198" y="2640"/>
                  <a:pt x="184" y="2639"/>
                  <a:pt x="170" y="2636"/>
                </a:cubicBezTo>
                <a:cubicBezTo>
                  <a:pt x="157" y="2634"/>
                  <a:pt x="144" y="2630"/>
                  <a:pt x="131" y="2625"/>
                </a:cubicBezTo>
                <a:cubicBezTo>
                  <a:pt x="118" y="2620"/>
                  <a:pt x="106" y="2614"/>
                  <a:pt x="94" y="2606"/>
                </a:cubicBezTo>
                <a:cubicBezTo>
                  <a:pt x="83" y="2599"/>
                  <a:pt x="72" y="2591"/>
                  <a:pt x="62" y="2581"/>
                </a:cubicBezTo>
                <a:cubicBezTo>
                  <a:pt x="52" y="2572"/>
                  <a:pt x="43" y="2562"/>
                  <a:pt x="36" y="2551"/>
                </a:cubicBezTo>
                <a:cubicBezTo>
                  <a:pt x="28" y="2540"/>
                  <a:pt x="21" y="2528"/>
                  <a:pt x="16" y="2516"/>
                </a:cubicBezTo>
                <a:cubicBezTo>
                  <a:pt x="11" y="2504"/>
                  <a:pt x="7" y="2491"/>
                  <a:pt x="4" y="2478"/>
                </a:cubicBezTo>
                <a:cubicBezTo>
                  <a:pt x="1" y="2465"/>
                  <a:pt x="0" y="2452"/>
                  <a:pt x="0" y="2439"/>
                </a:cubicBezTo>
                <a:close/>
              </a:path>
            </a:pathLst>
          </a:custGeom>
          <a:solidFill>
            <a:srgbClr val="E3F2F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52" name="任意多边形: 形状 151"/>
          <p:cNvSpPr/>
          <p:nvPr/>
        </p:nvSpPr>
        <p:spPr>
          <a:xfrm>
            <a:off x="761760" y="4215960"/>
            <a:ext cx="286200" cy="271800"/>
          </a:xfrm>
          <a:custGeom>
            <a:avLst/>
            <a:gdLst/>
            <a:ahLst/>
            <a:cxnLst/>
            <a:rect l="0" t="0" r="r" b="b"/>
            <a:pathLst>
              <a:path w="795" h="755">
                <a:moveTo>
                  <a:pt x="795" y="377"/>
                </a:moveTo>
                <a:cubicBezTo>
                  <a:pt x="795" y="402"/>
                  <a:pt x="792" y="426"/>
                  <a:pt x="787" y="451"/>
                </a:cubicBezTo>
                <a:cubicBezTo>
                  <a:pt x="782" y="475"/>
                  <a:pt x="775" y="498"/>
                  <a:pt x="765" y="521"/>
                </a:cubicBezTo>
                <a:cubicBezTo>
                  <a:pt x="755" y="544"/>
                  <a:pt x="743" y="566"/>
                  <a:pt x="728" y="586"/>
                </a:cubicBezTo>
                <a:cubicBezTo>
                  <a:pt x="714" y="607"/>
                  <a:pt x="697" y="626"/>
                  <a:pt x="679" y="644"/>
                </a:cubicBezTo>
                <a:cubicBezTo>
                  <a:pt x="659" y="661"/>
                  <a:pt x="639" y="677"/>
                  <a:pt x="618" y="690"/>
                </a:cubicBezTo>
                <a:cubicBezTo>
                  <a:pt x="596" y="704"/>
                  <a:pt x="573" y="717"/>
                  <a:pt x="549" y="726"/>
                </a:cubicBezTo>
                <a:cubicBezTo>
                  <a:pt x="525" y="736"/>
                  <a:pt x="500" y="743"/>
                  <a:pt x="474" y="748"/>
                </a:cubicBezTo>
                <a:cubicBezTo>
                  <a:pt x="449" y="753"/>
                  <a:pt x="423" y="755"/>
                  <a:pt x="397" y="755"/>
                </a:cubicBezTo>
                <a:cubicBezTo>
                  <a:pt x="371" y="755"/>
                  <a:pt x="345" y="753"/>
                  <a:pt x="320" y="748"/>
                </a:cubicBezTo>
                <a:cubicBezTo>
                  <a:pt x="294" y="743"/>
                  <a:pt x="269" y="736"/>
                  <a:pt x="245" y="726"/>
                </a:cubicBezTo>
                <a:cubicBezTo>
                  <a:pt x="221" y="717"/>
                  <a:pt x="198" y="704"/>
                  <a:pt x="177" y="690"/>
                </a:cubicBezTo>
                <a:cubicBezTo>
                  <a:pt x="155" y="677"/>
                  <a:pt x="135" y="661"/>
                  <a:pt x="116" y="644"/>
                </a:cubicBezTo>
                <a:cubicBezTo>
                  <a:pt x="98" y="626"/>
                  <a:pt x="82" y="607"/>
                  <a:pt x="67" y="586"/>
                </a:cubicBezTo>
                <a:cubicBezTo>
                  <a:pt x="53" y="566"/>
                  <a:pt x="40" y="544"/>
                  <a:pt x="30" y="521"/>
                </a:cubicBezTo>
                <a:cubicBezTo>
                  <a:pt x="20" y="498"/>
                  <a:pt x="13" y="475"/>
                  <a:pt x="8" y="451"/>
                </a:cubicBezTo>
                <a:cubicBezTo>
                  <a:pt x="3" y="426"/>
                  <a:pt x="0" y="402"/>
                  <a:pt x="0" y="377"/>
                </a:cubicBezTo>
                <a:cubicBezTo>
                  <a:pt x="0" y="352"/>
                  <a:pt x="3" y="328"/>
                  <a:pt x="8" y="303"/>
                </a:cubicBezTo>
                <a:cubicBezTo>
                  <a:pt x="13" y="279"/>
                  <a:pt x="20" y="256"/>
                  <a:pt x="30" y="233"/>
                </a:cubicBezTo>
                <a:cubicBezTo>
                  <a:pt x="40" y="210"/>
                  <a:pt x="53" y="188"/>
                  <a:pt x="67" y="168"/>
                </a:cubicBezTo>
                <a:cubicBezTo>
                  <a:pt x="82" y="147"/>
                  <a:pt x="98" y="128"/>
                  <a:pt x="116" y="110"/>
                </a:cubicBezTo>
                <a:cubicBezTo>
                  <a:pt x="135" y="93"/>
                  <a:pt x="155" y="77"/>
                  <a:pt x="177" y="64"/>
                </a:cubicBezTo>
                <a:cubicBezTo>
                  <a:pt x="198" y="50"/>
                  <a:pt x="221" y="38"/>
                  <a:pt x="245" y="29"/>
                </a:cubicBezTo>
                <a:cubicBezTo>
                  <a:pt x="269" y="19"/>
                  <a:pt x="294" y="12"/>
                  <a:pt x="320" y="7"/>
                </a:cubicBezTo>
                <a:cubicBezTo>
                  <a:pt x="345" y="2"/>
                  <a:pt x="371" y="0"/>
                  <a:pt x="397" y="0"/>
                </a:cubicBezTo>
                <a:cubicBezTo>
                  <a:pt x="423" y="0"/>
                  <a:pt x="449" y="2"/>
                  <a:pt x="474" y="7"/>
                </a:cubicBezTo>
                <a:cubicBezTo>
                  <a:pt x="500" y="12"/>
                  <a:pt x="525" y="19"/>
                  <a:pt x="549" y="29"/>
                </a:cubicBezTo>
                <a:cubicBezTo>
                  <a:pt x="573" y="38"/>
                  <a:pt x="596" y="50"/>
                  <a:pt x="618" y="64"/>
                </a:cubicBezTo>
                <a:cubicBezTo>
                  <a:pt x="639" y="77"/>
                  <a:pt x="659" y="93"/>
                  <a:pt x="679" y="110"/>
                </a:cubicBezTo>
                <a:cubicBezTo>
                  <a:pt x="697" y="128"/>
                  <a:pt x="714" y="147"/>
                  <a:pt x="728" y="168"/>
                </a:cubicBezTo>
                <a:cubicBezTo>
                  <a:pt x="743" y="188"/>
                  <a:pt x="755" y="210"/>
                  <a:pt x="765" y="233"/>
                </a:cubicBezTo>
                <a:cubicBezTo>
                  <a:pt x="775" y="256"/>
                  <a:pt x="782" y="279"/>
                  <a:pt x="787" y="303"/>
                </a:cubicBezTo>
                <a:cubicBezTo>
                  <a:pt x="792" y="328"/>
                  <a:pt x="795" y="352"/>
                  <a:pt x="795" y="377"/>
                </a:cubicBezTo>
                <a:close/>
              </a:path>
            </a:pathLst>
          </a:custGeom>
          <a:solidFill>
            <a:srgbClr val="FF6D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3524400" y="3449880"/>
            <a:ext cx="92268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⾝体协调与操作能⼒</a:t>
            </a:r>
            <a:endParaRPr kumimoji="0" lang="en-US" sz="12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862560" y="4266000"/>
            <a:ext cx="151920" cy="162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4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5</a:t>
            </a:r>
            <a:endParaRPr kumimoji="0" lang="en-US" sz="114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1143000" y="4256280"/>
            <a:ext cx="45792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⾳乐智能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56" name="任意多边形: 形状 155"/>
          <p:cNvSpPr/>
          <p:nvPr/>
        </p:nvSpPr>
        <p:spPr>
          <a:xfrm>
            <a:off x="3333600" y="4034880"/>
            <a:ext cx="2572200" cy="950400"/>
          </a:xfrm>
          <a:custGeom>
            <a:avLst/>
            <a:gdLst/>
            <a:ahLst/>
            <a:cxnLst/>
            <a:rect l="0" t="0" r="r" b="b"/>
            <a:pathLst>
              <a:path w="7145" h="2640">
                <a:moveTo>
                  <a:pt x="0" y="2439"/>
                </a:moveTo>
                <a:lnTo>
                  <a:pt x="0" y="201"/>
                </a:lnTo>
                <a:cubicBezTo>
                  <a:pt x="0" y="188"/>
                  <a:pt x="1" y="175"/>
                  <a:pt x="4" y="162"/>
                </a:cubicBezTo>
                <a:cubicBezTo>
                  <a:pt x="7" y="149"/>
                  <a:pt x="11" y="137"/>
                  <a:pt x="16" y="124"/>
                </a:cubicBezTo>
                <a:cubicBezTo>
                  <a:pt x="21" y="112"/>
                  <a:pt x="28" y="101"/>
                  <a:pt x="36" y="90"/>
                </a:cubicBezTo>
                <a:cubicBezTo>
                  <a:pt x="43" y="79"/>
                  <a:pt x="52" y="69"/>
                  <a:pt x="62" y="59"/>
                </a:cubicBezTo>
                <a:cubicBezTo>
                  <a:pt x="72" y="50"/>
                  <a:pt x="82" y="42"/>
                  <a:pt x="94" y="34"/>
                </a:cubicBezTo>
                <a:cubicBezTo>
                  <a:pt x="106" y="27"/>
                  <a:pt x="118" y="21"/>
                  <a:pt x="131" y="16"/>
                </a:cubicBezTo>
                <a:cubicBezTo>
                  <a:pt x="143" y="11"/>
                  <a:pt x="157" y="7"/>
                  <a:pt x="170" y="4"/>
                </a:cubicBezTo>
                <a:cubicBezTo>
                  <a:pt x="184" y="2"/>
                  <a:pt x="198" y="0"/>
                  <a:pt x="212" y="0"/>
                </a:cubicBezTo>
                <a:lnTo>
                  <a:pt x="6933" y="0"/>
                </a:lnTo>
                <a:cubicBezTo>
                  <a:pt x="6947" y="0"/>
                  <a:pt x="6961" y="2"/>
                  <a:pt x="6974" y="4"/>
                </a:cubicBezTo>
                <a:cubicBezTo>
                  <a:pt x="6988" y="7"/>
                  <a:pt x="7001" y="11"/>
                  <a:pt x="7014" y="16"/>
                </a:cubicBezTo>
                <a:cubicBezTo>
                  <a:pt x="7027" y="21"/>
                  <a:pt x="7039" y="27"/>
                  <a:pt x="7051" y="34"/>
                </a:cubicBezTo>
                <a:cubicBezTo>
                  <a:pt x="7062" y="42"/>
                  <a:pt x="7073" y="50"/>
                  <a:pt x="7083" y="59"/>
                </a:cubicBezTo>
                <a:cubicBezTo>
                  <a:pt x="7092" y="69"/>
                  <a:pt x="7101" y="79"/>
                  <a:pt x="7109" y="90"/>
                </a:cubicBezTo>
                <a:cubicBezTo>
                  <a:pt x="7117" y="101"/>
                  <a:pt x="7123" y="112"/>
                  <a:pt x="7129" y="124"/>
                </a:cubicBezTo>
                <a:cubicBezTo>
                  <a:pt x="7134" y="137"/>
                  <a:pt x="7138" y="149"/>
                  <a:pt x="7141" y="162"/>
                </a:cubicBezTo>
                <a:cubicBezTo>
                  <a:pt x="7143" y="175"/>
                  <a:pt x="7145" y="188"/>
                  <a:pt x="7145" y="201"/>
                </a:cubicBezTo>
                <a:lnTo>
                  <a:pt x="7145" y="2439"/>
                </a:lnTo>
                <a:cubicBezTo>
                  <a:pt x="7145" y="2452"/>
                  <a:pt x="7143" y="2465"/>
                  <a:pt x="7141" y="2478"/>
                </a:cubicBezTo>
                <a:cubicBezTo>
                  <a:pt x="7138" y="2491"/>
                  <a:pt x="7134" y="2504"/>
                  <a:pt x="7129" y="2516"/>
                </a:cubicBezTo>
                <a:cubicBezTo>
                  <a:pt x="7123" y="2528"/>
                  <a:pt x="7117" y="2540"/>
                  <a:pt x="7109" y="2551"/>
                </a:cubicBezTo>
                <a:cubicBezTo>
                  <a:pt x="7101" y="2562"/>
                  <a:pt x="7092" y="2572"/>
                  <a:pt x="7083" y="2581"/>
                </a:cubicBezTo>
                <a:cubicBezTo>
                  <a:pt x="7073" y="2591"/>
                  <a:pt x="7062" y="2599"/>
                  <a:pt x="7051" y="2606"/>
                </a:cubicBezTo>
                <a:cubicBezTo>
                  <a:pt x="7039" y="2614"/>
                  <a:pt x="7027" y="2620"/>
                  <a:pt x="7014" y="2625"/>
                </a:cubicBezTo>
                <a:cubicBezTo>
                  <a:pt x="7001" y="2630"/>
                  <a:pt x="6988" y="2634"/>
                  <a:pt x="6974" y="2636"/>
                </a:cubicBezTo>
                <a:cubicBezTo>
                  <a:pt x="6961" y="2639"/>
                  <a:pt x="6947" y="2640"/>
                  <a:pt x="6933" y="2640"/>
                </a:cubicBezTo>
                <a:lnTo>
                  <a:pt x="212" y="2640"/>
                </a:lnTo>
                <a:cubicBezTo>
                  <a:pt x="198" y="2640"/>
                  <a:pt x="184" y="2639"/>
                  <a:pt x="170" y="2636"/>
                </a:cubicBezTo>
                <a:cubicBezTo>
                  <a:pt x="157" y="2634"/>
                  <a:pt x="143" y="2630"/>
                  <a:pt x="131" y="2625"/>
                </a:cubicBezTo>
                <a:cubicBezTo>
                  <a:pt x="118" y="2620"/>
                  <a:pt x="106" y="2614"/>
                  <a:pt x="94" y="2606"/>
                </a:cubicBezTo>
                <a:cubicBezTo>
                  <a:pt x="82" y="2599"/>
                  <a:pt x="72" y="2591"/>
                  <a:pt x="62" y="2581"/>
                </a:cubicBezTo>
                <a:cubicBezTo>
                  <a:pt x="52" y="2572"/>
                  <a:pt x="43" y="2562"/>
                  <a:pt x="36" y="2551"/>
                </a:cubicBezTo>
                <a:cubicBezTo>
                  <a:pt x="28" y="2540"/>
                  <a:pt x="21" y="2528"/>
                  <a:pt x="16" y="2516"/>
                </a:cubicBezTo>
                <a:cubicBezTo>
                  <a:pt x="11" y="2504"/>
                  <a:pt x="7" y="2491"/>
                  <a:pt x="4" y="2478"/>
                </a:cubicBezTo>
                <a:cubicBezTo>
                  <a:pt x="1" y="2465"/>
                  <a:pt x="0" y="2452"/>
                  <a:pt x="0" y="2439"/>
                </a:cubicBezTo>
                <a:close/>
              </a:path>
            </a:pathLst>
          </a:custGeom>
          <a:solidFill>
            <a:srgbClr val="E3F2F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57" name="任意多边形: 形状 156"/>
          <p:cNvSpPr/>
          <p:nvPr/>
        </p:nvSpPr>
        <p:spPr>
          <a:xfrm>
            <a:off x="3524040" y="4215960"/>
            <a:ext cx="286200" cy="271800"/>
          </a:xfrm>
          <a:custGeom>
            <a:avLst/>
            <a:gdLst/>
            <a:ahLst/>
            <a:cxnLst/>
            <a:rect l="0" t="0" r="r" b="b"/>
            <a:pathLst>
              <a:path w="795" h="755">
                <a:moveTo>
                  <a:pt x="795" y="377"/>
                </a:moveTo>
                <a:cubicBezTo>
                  <a:pt x="795" y="402"/>
                  <a:pt x="792" y="426"/>
                  <a:pt x="787" y="451"/>
                </a:cubicBezTo>
                <a:cubicBezTo>
                  <a:pt x="782" y="475"/>
                  <a:pt x="775" y="498"/>
                  <a:pt x="765" y="521"/>
                </a:cubicBezTo>
                <a:cubicBezTo>
                  <a:pt x="755" y="544"/>
                  <a:pt x="742" y="566"/>
                  <a:pt x="728" y="586"/>
                </a:cubicBezTo>
                <a:cubicBezTo>
                  <a:pt x="713" y="607"/>
                  <a:pt x="697" y="626"/>
                  <a:pt x="679" y="644"/>
                </a:cubicBezTo>
                <a:cubicBezTo>
                  <a:pt x="660" y="661"/>
                  <a:pt x="640" y="677"/>
                  <a:pt x="618" y="690"/>
                </a:cubicBezTo>
                <a:cubicBezTo>
                  <a:pt x="597" y="704"/>
                  <a:pt x="574" y="717"/>
                  <a:pt x="550" y="726"/>
                </a:cubicBezTo>
                <a:cubicBezTo>
                  <a:pt x="526" y="736"/>
                  <a:pt x="501" y="743"/>
                  <a:pt x="475" y="748"/>
                </a:cubicBezTo>
                <a:cubicBezTo>
                  <a:pt x="450" y="753"/>
                  <a:pt x="424" y="755"/>
                  <a:pt x="398" y="755"/>
                </a:cubicBezTo>
                <a:cubicBezTo>
                  <a:pt x="372" y="755"/>
                  <a:pt x="346" y="753"/>
                  <a:pt x="321" y="748"/>
                </a:cubicBezTo>
                <a:cubicBezTo>
                  <a:pt x="295" y="743"/>
                  <a:pt x="270" y="736"/>
                  <a:pt x="246" y="726"/>
                </a:cubicBezTo>
                <a:cubicBezTo>
                  <a:pt x="222" y="717"/>
                  <a:pt x="199" y="704"/>
                  <a:pt x="177" y="690"/>
                </a:cubicBezTo>
                <a:cubicBezTo>
                  <a:pt x="156" y="677"/>
                  <a:pt x="136" y="661"/>
                  <a:pt x="116" y="644"/>
                </a:cubicBezTo>
                <a:cubicBezTo>
                  <a:pt x="98" y="626"/>
                  <a:pt x="81" y="607"/>
                  <a:pt x="67" y="586"/>
                </a:cubicBezTo>
                <a:cubicBezTo>
                  <a:pt x="52" y="566"/>
                  <a:pt x="40" y="544"/>
                  <a:pt x="30" y="521"/>
                </a:cubicBezTo>
                <a:cubicBezTo>
                  <a:pt x="20" y="498"/>
                  <a:pt x="13" y="475"/>
                  <a:pt x="8" y="451"/>
                </a:cubicBezTo>
                <a:cubicBezTo>
                  <a:pt x="3" y="426"/>
                  <a:pt x="0" y="402"/>
                  <a:pt x="0" y="377"/>
                </a:cubicBezTo>
                <a:cubicBezTo>
                  <a:pt x="0" y="352"/>
                  <a:pt x="3" y="328"/>
                  <a:pt x="8" y="303"/>
                </a:cubicBezTo>
                <a:cubicBezTo>
                  <a:pt x="13" y="279"/>
                  <a:pt x="20" y="256"/>
                  <a:pt x="30" y="233"/>
                </a:cubicBezTo>
                <a:cubicBezTo>
                  <a:pt x="40" y="210"/>
                  <a:pt x="52" y="188"/>
                  <a:pt x="67" y="168"/>
                </a:cubicBezTo>
                <a:cubicBezTo>
                  <a:pt x="81" y="147"/>
                  <a:pt x="98" y="128"/>
                  <a:pt x="116" y="110"/>
                </a:cubicBezTo>
                <a:cubicBezTo>
                  <a:pt x="136" y="93"/>
                  <a:pt x="156" y="77"/>
                  <a:pt x="177" y="64"/>
                </a:cubicBezTo>
                <a:cubicBezTo>
                  <a:pt x="199" y="50"/>
                  <a:pt x="222" y="38"/>
                  <a:pt x="246" y="29"/>
                </a:cubicBezTo>
                <a:cubicBezTo>
                  <a:pt x="270" y="19"/>
                  <a:pt x="295" y="12"/>
                  <a:pt x="321" y="7"/>
                </a:cubicBezTo>
                <a:cubicBezTo>
                  <a:pt x="346" y="2"/>
                  <a:pt x="372" y="0"/>
                  <a:pt x="398" y="0"/>
                </a:cubicBezTo>
                <a:cubicBezTo>
                  <a:pt x="424" y="0"/>
                  <a:pt x="450" y="2"/>
                  <a:pt x="475" y="7"/>
                </a:cubicBezTo>
                <a:cubicBezTo>
                  <a:pt x="501" y="12"/>
                  <a:pt x="526" y="19"/>
                  <a:pt x="550" y="29"/>
                </a:cubicBezTo>
                <a:cubicBezTo>
                  <a:pt x="574" y="38"/>
                  <a:pt x="597" y="50"/>
                  <a:pt x="618" y="64"/>
                </a:cubicBezTo>
                <a:cubicBezTo>
                  <a:pt x="640" y="77"/>
                  <a:pt x="660" y="93"/>
                  <a:pt x="679" y="110"/>
                </a:cubicBezTo>
                <a:cubicBezTo>
                  <a:pt x="697" y="128"/>
                  <a:pt x="713" y="147"/>
                  <a:pt x="728" y="168"/>
                </a:cubicBezTo>
                <a:cubicBezTo>
                  <a:pt x="742" y="188"/>
                  <a:pt x="755" y="210"/>
                  <a:pt x="765" y="233"/>
                </a:cubicBezTo>
                <a:cubicBezTo>
                  <a:pt x="775" y="256"/>
                  <a:pt x="782" y="279"/>
                  <a:pt x="787" y="303"/>
                </a:cubicBezTo>
                <a:cubicBezTo>
                  <a:pt x="792" y="328"/>
                  <a:pt x="795" y="352"/>
                  <a:pt x="795" y="377"/>
                </a:cubicBezTo>
                <a:close/>
              </a:path>
            </a:pathLst>
          </a:custGeom>
          <a:solidFill>
            <a:srgbClr val="FF6D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762120" y="4589640"/>
            <a:ext cx="92268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⾳⾼、节奏感知能⼒</a:t>
            </a:r>
            <a:endParaRPr kumimoji="0" lang="en-US" sz="12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3624840" y="4266000"/>
            <a:ext cx="151920" cy="162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4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6</a:t>
            </a:r>
            <a:endParaRPr kumimoji="0" lang="en-US" sz="114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60" name="文本框 159"/>
          <p:cNvSpPr txBox="1"/>
          <p:nvPr/>
        </p:nvSpPr>
        <p:spPr>
          <a:xfrm>
            <a:off x="3905280" y="4256280"/>
            <a:ext cx="45792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⼈际智能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61" name="任意多边形: 形状 160"/>
          <p:cNvSpPr/>
          <p:nvPr/>
        </p:nvSpPr>
        <p:spPr>
          <a:xfrm>
            <a:off x="571320" y="5166000"/>
            <a:ext cx="2572200" cy="950400"/>
          </a:xfrm>
          <a:custGeom>
            <a:avLst/>
            <a:gdLst/>
            <a:ahLst/>
            <a:cxnLst/>
            <a:rect l="0" t="0" r="r" b="b"/>
            <a:pathLst>
              <a:path w="7145" h="2640">
                <a:moveTo>
                  <a:pt x="0" y="2439"/>
                </a:moveTo>
                <a:lnTo>
                  <a:pt x="0" y="202"/>
                </a:lnTo>
                <a:cubicBezTo>
                  <a:pt x="0" y="189"/>
                  <a:pt x="1" y="176"/>
                  <a:pt x="4" y="163"/>
                </a:cubicBezTo>
                <a:cubicBezTo>
                  <a:pt x="7" y="149"/>
                  <a:pt x="11" y="136"/>
                  <a:pt x="16" y="124"/>
                </a:cubicBezTo>
                <a:cubicBezTo>
                  <a:pt x="21" y="112"/>
                  <a:pt x="28" y="100"/>
                  <a:pt x="36" y="89"/>
                </a:cubicBezTo>
                <a:cubicBezTo>
                  <a:pt x="43" y="78"/>
                  <a:pt x="52" y="68"/>
                  <a:pt x="62" y="59"/>
                </a:cubicBezTo>
                <a:cubicBezTo>
                  <a:pt x="72" y="49"/>
                  <a:pt x="83" y="41"/>
                  <a:pt x="94" y="34"/>
                </a:cubicBezTo>
                <a:cubicBezTo>
                  <a:pt x="106" y="26"/>
                  <a:pt x="118" y="20"/>
                  <a:pt x="131" y="15"/>
                </a:cubicBezTo>
                <a:cubicBezTo>
                  <a:pt x="144" y="10"/>
                  <a:pt x="157" y="6"/>
                  <a:pt x="170" y="4"/>
                </a:cubicBezTo>
                <a:cubicBezTo>
                  <a:pt x="184" y="1"/>
                  <a:pt x="198" y="0"/>
                  <a:pt x="212" y="0"/>
                </a:cubicBezTo>
                <a:lnTo>
                  <a:pt x="6933" y="0"/>
                </a:lnTo>
                <a:cubicBezTo>
                  <a:pt x="6947" y="0"/>
                  <a:pt x="6961" y="1"/>
                  <a:pt x="6974" y="4"/>
                </a:cubicBezTo>
                <a:cubicBezTo>
                  <a:pt x="6988" y="6"/>
                  <a:pt x="7001" y="10"/>
                  <a:pt x="7014" y="15"/>
                </a:cubicBezTo>
                <a:cubicBezTo>
                  <a:pt x="7027" y="20"/>
                  <a:pt x="7039" y="26"/>
                  <a:pt x="7051" y="34"/>
                </a:cubicBezTo>
                <a:cubicBezTo>
                  <a:pt x="7062" y="41"/>
                  <a:pt x="7073" y="49"/>
                  <a:pt x="7083" y="59"/>
                </a:cubicBezTo>
                <a:cubicBezTo>
                  <a:pt x="7093" y="68"/>
                  <a:pt x="7101" y="78"/>
                  <a:pt x="7109" y="89"/>
                </a:cubicBezTo>
                <a:cubicBezTo>
                  <a:pt x="7117" y="100"/>
                  <a:pt x="7123" y="112"/>
                  <a:pt x="7129" y="124"/>
                </a:cubicBezTo>
                <a:cubicBezTo>
                  <a:pt x="7134" y="136"/>
                  <a:pt x="7138" y="149"/>
                  <a:pt x="7141" y="163"/>
                </a:cubicBezTo>
                <a:cubicBezTo>
                  <a:pt x="7143" y="176"/>
                  <a:pt x="7145" y="189"/>
                  <a:pt x="7145" y="202"/>
                </a:cubicBezTo>
                <a:lnTo>
                  <a:pt x="7145" y="2439"/>
                </a:lnTo>
                <a:cubicBezTo>
                  <a:pt x="7145" y="2452"/>
                  <a:pt x="7143" y="2465"/>
                  <a:pt x="7141" y="2478"/>
                </a:cubicBezTo>
                <a:cubicBezTo>
                  <a:pt x="7138" y="2491"/>
                  <a:pt x="7134" y="2503"/>
                  <a:pt x="7129" y="2516"/>
                </a:cubicBezTo>
                <a:cubicBezTo>
                  <a:pt x="7123" y="2528"/>
                  <a:pt x="7117" y="2539"/>
                  <a:pt x="7109" y="2550"/>
                </a:cubicBezTo>
                <a:cubicBezTo>
                  <a:pt x="7101" y="2561"/>
                  <a:pt x="7093" y="2571"/>
                  <a:pt x="7083" y="2581"/>
                </a:cubicBezTo>
                <a:cubicBezTo>
                  <a:pt x="7073" y="2590"/>
                  <a:pt x="7062" y="2598"/>
                  <a:pt x="7051" y="2606"/>
                </a:cubicBezTo>
                <a:cubicBezTo>
                  <a:pt x="7039" y="2613"/>
                  <a:pt x="7027" y="2619"/>
                  <a:pt x="7014" y="2624"/>
                </a:cubicBezTo>
                <a:cubicBezTo>
                  <a:pt x="7001" y="2629"/>
                  <a:pt x="6988" y="2633"/>
                  <a:pt x="6974" y="2636"/>
                </a:cubicBezTo>
                <a:cubicBezTo>
                  <a:pt x="6961" y="2638"/>
                  <a:pt x="6947" y="2640"/>
                  <a:pt x="6933" y="2640"/>
                </a:cubicBezTo>
                <a:lnTo>
                  <a:pt x="212" y="2640"/>
                </a:lnTo>
                <a:cubicBezTo>
                  <a:pt x="198" y="2640"/>
                  <a:pt x="184" y="2638"/>
                  <a:pt x="170" y="2636"/>
                </a:cubicBezTo>
                <a:cubicBezTo>
                  <a:pt x="157" y="2633"/>
                  <a:pt x="144" y="2629"/>
                  <a:pt x="131" y="2624"/>
                </a:cubicBezTo>
                <a:cubicBezTo>
                  <a:pt x="118" y="2619"/>
                  <a:pt x="106" y="2613"/>
                  <a:pt x="94" y="2606"/>
                </a:cubicBezTo>
                <a:cubicBezTo>
                  <a:pt x="83" y="2598"/>
                  <a:pt x="72" y="2590"/>
                  <a:pt x="62" y="2581"/>
                </a:cubicBezTo>
                <a:cubicBezTo>
                  <a:pt x="52" y="2571"/>
                  <a:pt x="43" y="2561"/>
                  <a:pt x="36" y="2550"/>
                </a:cubicBezTo>
                <a:cubicBezTo>
                  <a:pt x="28" y="2539"/>
                  <a:pt x="21" y="2528"/>
                  <a:pt x="16" y="2516"/>
                </a:cubicBezTo>
                <a:cubicBezTo>
                  <a:pt x="11" y="2503"/>
                  <a:pt x="7" y="2491"/>
                  <a:pt x="4" y="2478"/>
                </a:cubicBezTo>
                <a:cubicBezTo>
                  <a:pt x="1" y="2465"/>
                  <a:pt x="0" y="2452"/>
                  <a:pt x="0" y="2439"/>
                </a:cubicBezTo>
                <a:close/>
              </a:path>
            </a:pathLst>
          </a:custGeom>
          <a:solidFill>
            <a:srgbClr val="E3F2F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62" name="任意多边形: 形状 161"/>
          <p:cNvSpPr/>
          <p:nvPr/>
        </p:nvSpPr>
        <p:spPr>
          <a:xfrm>
            <a:off x="761760" y="5346720"/>
            <a:ext cx="286200" cy="271800"/>
          </a:xfrm>
          <a:custGeom>
            <a:avLst/>
            <a:gdLst/>
            <a:ahLst/>
            <a:cxnLst/>
            <a:rect l="0" t="0" r="r" b="b"/>
            <a:pathLst>
              <a:path w="795" h="755">
                <a:moveTo>
                  <a:pt x="795" y="377"/>
                </a:moveTo>
                <a:cubicBezTo>
                  <a:pt x="795" y="402"/>
                  <a:pt x="792" y="427"/>
                  <a:pt x="787" y="451"/>
                </a:cubicBezTo>
                <a:cubicBezTo>
                  <a:pt x="782" y="475"/>
                  <a:pt x="775" y="499"/>
                  <a:pt x="765" y="522"/>
                </a:cubicBezTo>
                <a:cubicBezTo>
                  <a:pt x="755" y="545"/>
                  <a:pt x="743" y="566"/>
                  <a:pt x="728" y="588"/>
                </a:cubicBezTo>
                <a:cubicBezTo>
                  <a:pt x="714" y="608"/>
                  <a:pt x="697" y="628"/>
                  <a:pt x="679" y="645"/>
                </a:cubicBezTo>
                <a:cubicBezTo>
                  <a:pt x="659" y="663"/>
                  <a:pt x="639" y="678"/>
                  <a:pt x="618" y="692"/>
                </a:cubicBezTo>
                <a:cubicBezTo>
                  <a:pt x="596" y="706"/>
                  <a:pt x="573" y="717"/>
                  <a:pt x="549" y="727"/>
                </a:cubicBezTo>
                <a:cubicBezTo>
                  <a:pt x="525" y="736"/>
                  <a:pt x="500" y="743"/>
                  <a:pt x="474" y="748"/>
                </a:cubicBezTo>
                <a:cubicBezTo>
                  <a:pt x="449" y="753"/>
                  <a:pt x="423" y="755"/>
                  <a:pt x="397" y="755"/>
                </a:cubicBezTo>
                <a:cubicBezTo>
                  <a:pt x="371" y="755"/>
                  <a:pt x="345" y="753"/>
                  <a:pt x="320" y="748"/>
                </a:cubicBezTo>
                <a:cubicBezTo>
                  <a:pt x="294" y="743"/>
                  <a:pt x="269" y="736"/>
                  <a:pt x="245" y="727"/>
                </a:cubicBezTo>
                <a:cubicBezTo>
                  <a:pt x="221" y="717"/>
                  <a:pt x="198" y="706"/>
                  <a:pt x="177" y="692"/>
                </a:cubicBezTo>
                <a:cubicBezTo>
                  <a:pt x="155" y="678"/>
                  <a:pt x="135" y="663"/>
                  <a:pt x="116" y="645"/>
                </a:cubicBezTo>
                <a:cubicBezTo>
                  <a:pt x="98" y="628"/>
                  <a:pt x="82" y="608"/>
                  <a:pt x="67" y="588"/>
                </a:cubicBezTo>
                <a:cubicBezTo>
                  <a:pt x="53" y="566"/>
                  <a:pt x="40" y="545"/>
                  <a:pt x="30" y="522"/>
                </a:cubicBezTo>
                <a:cubicBezTo>
                  <a:pt x="20" y="499"/>
                  <a:pt x="13" y="475"/>
                  <a:pt x="8" y="451"/>
                </a:cubicBezTo>
                <a:cubicBezTo>
                  <a:pt x="3" y="427"/>
                  <a:pt x="0" y="402"/>
                  <a:pt x="0" y="377"/>
                </a:cubicBezTo>
                <a:cubicBezTo>
                  <a:pt x="0" y="353"/>
                  <a:pt x="3" y="328"/>
                  <a:pt x="8" y="304"/>
                </a:cubicBezTo>
                <a:cubicBezTo>
                  <a:pt x="13" y="280"/>
                  <a:pt x="20" y="256"/>
                  <a:pt x="30" y="233"/>
                </a:cubicBezTo>
                <a:cubicBezTo>
                  <a:pt x="40" y="210"/>
                  <a:pt x="53" y="189"/>
                  <a:pt x="67" y="168"/>
                </a:cubicBezTo>
                <a:cubicBezTo>
                  <a:pt x="82" y="147"/>
                  <a:pt x="98" y="128"/>
                  <a:pt x="116" y="111"/>
                </a:cubicBezTo>
                <a:cubicBezTo>
                  <a:pt x="135" y="93"/>
                  <a:pt x="155" y="78"/>
                  <a:pt x="177" y="64"/>
                </a:cubicBezTo>
                <a:cubicBezTo>
                  <a:pt x="198" y="50"/>
                  <a:pt x="221" y="39"/>
                  <a:pt x="245" y="29"/>
                </a:cubicBezTo>
                <a:cubicBezTo>
                  <a:pt x="269" y="20"/>
                  <a:pt x="294" y="13"/>
                  <a:pt x="320" y="8"/>
                </a:cubicBezTo>
                <a:cubicBezTo>
                  <a:pt x="345" y="3"/>
                  <a:pt x="371" y="0"/>
                  <a:pt x="397" y="0"/>
                </a:cubicBezTo>
                <a:cubicBezTo>
                  <a:pt x="423" y="0"/>
                  <a:pt x="449" y="3"/>
                  <a:pt x="474" y="8"/>
                </a:cubicBezTo>
                <a:cubicBezTo>
                  <a:pt x="500" y="13"/>
                  <a:pt x="525" y="20"/>
                  <a:pt x="549" y="29"/>
                </a:cubicBezTo>
                <a:cubicBezTo>
                  <a:pt x="573" y="39"/>
                  <a:pt x="596" y="50"/>
                  <a:pt x="618" y="64"/>
                </a:cubicBezTo>
                <a:cubicBezTo>
                  <a:pt x="639" y="78"/>
                  <a:pt x="659" y="93"/>
                  <a:pt x="679" y="111"/>
                </a:cubicBezTo>
                <a:cubicBezTo>
                  <a:pt x="697" y="128"/>
                  <a:pt x="714" y="147"/>
                  <a:pt x="728" y="168"/>
                </a:cubicBezTo>
                <a:cubicBezTo>
                  <a:pt x="743" y="189"/>
                  <a:pt x="755" y="210"/>
                  <a:pt x="765" y="233"/>
                </a:cubicBezTo>
                <a:cubicBezTo>
                  <a:pt x="775" y="256"/>
                  <a:pt x="782" y="280"/>
                  <a:pt x="787" y="304"/>
                </a:cubicBezTo>
                <a:cubicBezTo>
                  <a:pt x="792" y="328"/>
                  <a:pt x="795" y="353"/>
                  <a:pt x="795" y="377"/>
                </a:cubicBezTo>
                <a:close/>
              </a:path>
            </a:pathLst>
          </a:custGeom>
          <a:solidFill>
            <a:srgbClr val="FF6D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3524400" y="4589640"/>
            <a:ext cx="92268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社交理解与互动能⼒</a:t>
            </a:r>
            <a:endParaRPr kumimoji="0" lang="en-US" sz="12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862560" y="5397120"/>
            <a:ext cx="151920" cy="162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4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7</a:t>
            </a:r>
            <a:endParaRPr kumimoji="0" lang="en-US" sz="114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1143000" y="5387400"/>
            <a:ext cx="45792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内省智能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66" name="任意多边形: 形状 165"/>
          <p:cNvSpPr/>
          <p:nvPr/>
        </p:nvSpPr>
        <p:spPr>
          <a:xfrm>
            <a:off x="3333600" y="5166000"/>
            <a:ext cx="2572200" cy="950400"/>
          </a:xfrm>
          <a:custGeom>
            <a:avLst/>
            <a:gdLst/>
            <a:ahLst/>
            <a:cxnLst/>
            <a:rect l="0" t="0" r="r" b="b"/>
            <a:pathLst>
              <a:path w="7145" h="2640">
                <a:moveTo>
                  <a:pt x="0" y="2439"/>
                </a:moveTo>
                <a:lnTo>
                  <a:pt x="0" y="202"/>
                </a:lnTo>
                <a:cubicBezTo>
                  <a:pt x="0" y="189"/>
                  <a:pt x="1" y="176"/>
                  <a:pt x="4" y="163"/>
                </a:cubicBezTo>
                <a:cubicBezTo>
                  <a:pt x="7" y="149"/>
                  <a:pt x="11" y="136"/>
                  <a:pt x="16" y="124"/>
                </a:cubicBezTo>
                <a:cubicBezTo>
                  <a:pt x="21" y="112"/>
                  <a:pt x="28" y="100"/>
                  <a:pt x="36" y="89"/>
                </a:cubicBezTo>
                <a:cubicBezTo>
                  <a:pt x="43" y="78"/>
                  <a:pt x="52" y="68"/>
                  <a:pt x="62" y="59"/>
                </a:cubicBezTo>
                <a:cubicBezTo>
                  <a:pt x="72" y="49"/>
                  <a:pt x="82" y="41"/>
                  <a:pt x="94" y="34"/>
                </a:cubicBezTo>
                <a:cubicBezTo>
                  <a:pt x="106" y="26"/>
                  <a:pt x="118" y="20"/>
                  <a:pt x="131" y="15"/>
                </a:cubicBezTo>
                <a:cubicBezTo>
                  <a:pt x="143" y="10"/>
                  <a:pt x="157" y="6"/>
                  <a:pt x="170" y="4"/>
                </a:cubicBezTo>
                <a:cubicBezTo>
                  <a:pt x="184" y="1"/>
                  <a:pt x="198" y="0"/>
                  <a:pt x="212" y="0"/>
                </a:cubicBezTo>
                <a:lnTo>
                  <a:pt x="6933" y="0"/>
                </a:lnTo>
                <a:cubicBezTo>
                  <a:pt x="6947" y="0"/>
                  <a:pt x="6961" y="1"/>
                  <a:pt x="6974" y="4"/>
                </a:cubicBezTo>
                <a:cubicBezTo>
                  <a:pt x="6988" y="6"/>
                  <a:pt x="7001" y="10"/>
                  <a:pt x="7014" y="15"/>
                </a:cubicBezTo>
                <a:cubicBezTo>
                  <a:pt x="7027" y="20"/>
                  <a:pt x="7039" y="26"/>
                  <a:pt x="7051" y="34"/>
                </a:cubicBezTo>
                <a:cubicBezTo>
                  <a:pt x="7062" y="41"/>
                  <a:pt x="7073" y="49"/>
                  <a:pt x="7083" y="59"/>
                </a:cubicBezTo>
                <a:cubicBezTo>
                  <a:pt x="7092" y="68"/>
                  <a:pt x="7101" y="78"/>
                  <a:pt x="7109" y="89"/>
                </a:cubicBezTo>
                <a:cubicBezTo>
                  <a:pt x="7117" y="100"/>
                  <a:pt x="7123" y="112"/>
                  <a:pt x="7129" y="124"/>
                </a:cubicBezTo>
                <a:cubicBezTo>
                  <a:pt x="7134" y="136"/>
                  <a:pt x="7138" y="149"/>
                  <a:pt x="7141" y="163"/>
                </a:cubicBezTo>
                <a:cubicBezTo>
                  <a:pt x="7143" y="176"/>
                  <a:pt x="7145" y="189"/>
                  <a:pt x="7145" y="202"/>
                </a:cubicBezTo>
                <a:lnTo>
                  <a:pt x="7145" y="2439"/>
                </a:lnTo>
                <a:cubicBezTo>
                  <a:pt x="7145" y="2452"/>
                  <a:pt x="7143" y="2465"/>
                  <a:pt x="7141" y="2478"/>
                </a:cubicBezTo>
                <a:cubicBezTo>
                  <a:pt x="7138" y="2491"/>
                  <a:pt x="7134" y="2503"/>
                  <a:pt x="7129" y="2516"/>
                </a:cubicBezTo>
                <a:cubicBezTo>
                  <a:pt x="7123" y="2528"/>
                  <a:pt x="7117" y="2539"/>
                  <a:pt x="7109" y="2550"/>
                </a:cubicBezTo>
                <a:cubicBezTo>
                  <a:pt x="7101" y="2561"/>
                  <a:pt x="7092" y="2571"/>
                  <a:pt x="7083" y="2581"/>
                </a:cubicBezTo>
                <a:cubicBezTo>
                  <a:pt x="7073" y="2590"/>
                  <a:pt x="7062" y="2598"/>
                  <a:pt x="7051" y="2606"/>
                </a:cubicBezTo>
                <a:cubicBezTo>
                  <a:pt x="7039" y="2613"/>
                  <a:pt x="7027" y="2619"/>
                  <a:pt x="7014" y="2624"/>
                </a:cubicBezTo>
                <a:cubicBezTo>
                  <a:pt x="7001" y="2629"/>
                  <a:pt x="6988" y="2633"/>
                  <a:pt x="6974" y="2636"/>
                </a:cubicBezTo>
                <a:cubicBezTo>
                  <a:pt x="6961" y="2638"/>
                  <a:pt x="6947" y="2640"/>
                  <a:pt x="6933" y="2640"/>
                </a:cubicBezTo>
                <a:lnTo>
                  <a:pt x="212" y="2640"/>
                </a:lnTo>
                <a:cubicBezTo>
                  <a:pt x="198" y="2640"/>
                  <a:pt x="184" y="2638"/>
                  <a:pt x="170" y="2636"/>
                </a:cubicBezTo>
                <a:cubicBezTo>
                  <a:pt x="157" y="2633"/>
                  <a:pt x="143" y="2629"/>
                  <a:pt x="131" y="2624"/>
                </a:cubicBezTo>
                <a:cubicBezTo>
                  <a:pt x="118" y="2619"/>
                  <a:pt x="106" y="2613"/>
                  <a:pt x="94" y="2606"/>
                </a:cubicBezTo>
                <a:cubicBezTo>
                  <a:pt x="82" y="2598"/>
                  <a:pt x="72" y="2590"/>
                  <a:pt x="62" y="2581"/>
                </a:cubicBezTo>
                <a:cubicBezTo>
                  <a:pt x="52" y="2571"/>
                  <a:pt x="43" y="2561"/>
                  <a:pt x="36" y="2550"/>
                </a:cubicBezTo>
                <a:cubicBezTo>
                  <a:pt x="28" y="2539"/>
                  <a:pt x="21" y="2528"/>
                  <a:pt x="16" y="2516"/>
                </a:cubicBezTo>
                <a:cubicBezTo>
                  <a:pt x="11" y="2503"/>
                  <a:pt x="7" y="2491"/>
                  <a:pt x="4" y="2478"/>
                </a:cubicBezTo>
                <a:cubicBezTo>
                  <a:pt x="1" y="2465"/>
                  <a:pt x="0" y="2452"/>
                  <a:pt x="0" y="2439"/>
                </a:cubicBezTo>
                <a:close/>
              </a:path>
            </a:pathLst>
          </a:custGeom>
          <a:solidFill>
            <a:srgbClr val="E3F2F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67" name="任意多边形: 形状 166"/>
          <p:cNvSpPr/>
          <p:nvPr/>
        </p:nvSpPr>
        <p:spPr>
          <a:xfrm>
            <a:off x="3524040" y="5346720"/>
            <a:ext cx="286200" cy="271800"/>
          </a:xfrm>
          <a:custGeom>
            <a:avLst/>
            <a:gdLst/>
            <a:ahLst/>
            <a:cxnLst/>
            <a:rect l="0" t="0" r="r" b="b"/>
            <a:pathLst>
              <a:path w="795" h="755">
                <a:moveTo>
                  <a:pt x="795" y="377"/>
                </a:moveTo>
                <a:cubicBezTo>
                  <a:pt x="795" y="402"/>
                  <a:pt x="792" y="427"/>
                  <a:pt x="787" y="451"/>
                </a:cubicBezTo>
                <a:cubicBezTo>
                  <a:pt x="782" y="475"/>
                  <a:pt x="775" y="499"/>
                  <a:pt x="765" y="522"/>
                </a:cubicBezTo>
                <a:cubicBezTo>
                  <a:pt x="755" y="545"/>
                  <a:pt x="742" y="566"/>
                  <a:pt x="728" y="588"/>
                </a:cubicBezTo>
                <a:cubicBezTo>
                  <a:pt x="713" y="608"/>
                  <a:pt x="697" y="628"/>
                  <a:pt x="679" y="645"/>
                </a:cubicBezTo>
                <a:cubicBezTo>
                  <a:pt x="660" y="663"/>
                  <a:pt x="640" y="678"/>
                  <a:pt x="618" y="692"/>
                </a:cubicBezTo>
                <a:cubicBezTo>
                  <a:pt x="597" y="706"/>
                  <a:pt x="574" y="717"/>
                  <a:pt x="550" y="727"/>
                </a:cubicBezTo>
                <a:cubicBezTo>
                  <a:pt x="526" y="736"/>
                  <a:pt x="501" y="743"/>
                  <a:pt x="475" y="748"/>
                </a:cubicBezTo>
                <a:cubicBezTo>
                  <a:pt x="450" y="753"/>
                  <a:pt x="424" y="755"/>
                  <a:pt x="398" y="755"/>
                </a:cubicBezTo>
                <a:cubicBezTo>
                  <a:pt x="372" y="755"/>
                  <a:pt x="346" y="753"/>
                  <a:pt x="321" y="748"/>
                </a:cubicBezTo>
                <a:cubicBezTo>
                  <a:pt x="295" y="743"/>
                  <a:pt x="270" y="736"/>
                  <a:pt x="246" y="727"/>
                </a:cubicBezTo>
                <a:cubicBezTo>
                  <a:pt x="222" y="717"/>
                  <a:pt x="199" y="706"/>
                  <a:pt x="177" y="692"/>
                </a:cubicBezTo>
                <a:cubicBezTo>
                  <a:pt x="156" y="678"/>
                  <a:pt x="136" y="663"/>
                  <a:pt x="116" y="645"/>
                </a:cubicBezTo>
                <a:cubicBezTo>
                  <a:pt x="98" y="628"/>
                  <a:pt x="81" y="608"/>
                  <a:pt x="67" y="588"/>
                </a:cubicBezTo>
                <a:cubicBezTo>
                  <a:pt x="52" y="566"/>
                  <a:pt x="40" y="545"/>
                  <a:pt x="30" y="522"/>
                </a:cubicBezTo>
                <a:cubicBezTo>
                  <a:pt x="20" y="499"/>
                  <a:pt x="13" y="475"/>
                  <a:pt x="8" y="451"/>
                </a:cubicBezTo>
                <a:cubicBezTo>
                  <a:pt x="3" y="427"/>
                  <a:pt x="0" y="402"/>
                  <a:pt x="0" y="377"/>
                </a:cubicBezTo>
                <a:cubicBezTo>
                  <a:pt x="0" y="353"/>
                  <a:pt x="3" y="328"/>
                  <a:pt x="8" y="304"/>
                </a:cubicBezTo>
                <a:cubicBezTo>
                  <a:pt x="13" y="280"/>
                  <a:pt x="20" y="256"/>
                  <a:pt x="30" y="233"/>
                </a:cubicBezTo>
                <a:cubicBezTo>
                  <a:pt x="40" y="210"/>
                  <a:pt x="52" y="189"/>
                  <a:pt x="67" y="168"/>
                </a:cubicBezTo>
                <a:cubicBezTo>
                  <a:pt x="81" y="147"/>
                  <a:pt x="98" y="128"/>
                  <a:pt x="116" y="111"/>
                </a:cubicBezTo>
                <a:cubicBezTo>
                  <a:pt x="136" y="93"/>
                  <a:pt x="156" y="78"/>
                  <a:pt x="177" y="64"/>
                </a:cubicBezTo>
                <a:cubicBezTo>
                  <a:pt x="199" y="50"/>
                  <a:pt x="222" y="39"/>
                  <a:pt x="246" y="29"/>
                </a:cubicBezTo>
                <a:cubicBezTo>
                  <a:pt x="270" y="20"/>
                  <a:pt x="295" y="13"/>
                  <a:pt x="321" y="8"/>
                </a:cubicBezTo>
                <a:cubicBezTo>
                  <a:pt x="346" y="3"/>
                  <a:pt x="372" y="0"/>
                  <a:pt x="398" y="0"/>
                </a:cubicBezTo>
                <a:cubicBezTo>
                  <a:pt x="424" y="0"/>
                  <a:pt x="450" y="3"/>
                  <a:pt x="475" y="8"/>
                </a:cubicBezTo>
                <a:cubicBezTo>
                  <a:pt x="501" y="13"/>
                  <a:pt x="526" y="20"/>
                  <a:pt x="550" y="29"/>
                </a:cubicBezTo>
                <a:cubicBezTo>
                  <a:pt x="574" y="39"/>
                  <a:pt x="597" y="50"/>
                  <a:pt x="618" y="64"/>
                </a:cubicBezTo>
                <a:cubicBezTo>
                  <a:pt x="640" y="78"/>
                  <a:pt x="660" y="93"/>
                  <a:pt x="679" y="111"/>
                </a:cubicBezTo>
                <a:cubicBezTo>
                  <a:pt x="697" y="128"/>
                  <a:pt x="713" y="147"/>
                  <a:pt x="728" y="168"/>
                </a:cubicBezTo>
                <a:cubicBezTo>
                  <a:pt x="742" y="189"/>
                  <a:pt x="755" y="210"/>
                  <a:pt x="765" y="233"/>
                </a:cubicBezTo>
                <a:cubicBezTo>
                  <a:pt x="775" y="256"/>
                  <a:pt x="782" y="280"/>
                  <a:pt x="787" y="304"/>
                </a:cubicBezTo>
                <a:cubicBezTo>
                  <a:pt x="792" y="328"/>
                  <a:pt x="795" y="353"/>
                  <a:pt x="795" y="377"/>
                </a:cubicBezTo>
                <a:close/>
              </a:path>
            </a:pathLst>
          </a:custGeom>
          <a:solidFill>
            <a:srgbClr val="FF6D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762120" y="5720760"/>
            <a:ext cx="92268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⾃我认知与反思能⼒</a:t>
            </a:r>
            <a:endParaRPr kumimoji="0" lang="en-US" sz="12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3624840" y="5397120"/>
            <a:ext cx="151920" cy="162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4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8</a:t>
            </a:r>
            <a:endParaRPr kumimoji="0" lang="en-US" sz="114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3905280" y="5387400"/>
            <a:ext cx="45792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⾃然智能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71" name="任意多边形: 形状 170"/>
          <p:cNvSpPr/>
          <p:nvPr/>
        </p:nvSpPr>
        <p:spPr>
          <a:xfrm>
            <a:off x="6286320" y="1564920"/>
            <a:ext cx="5334480" cy="18720"/>
          </a:xfrm>
          <a:custGeom>
            <a:avLst/>
            <a:gdLst/>
            <a:ahLst/>
            <a:cxnLst/>
            <a:rect l="0" t="0" r="r" b="b"/>
            <a:pathLst>
              <a:path w="14818" h="52">
                <a:moveTo>
                  <a:pt x="0" y="0"/>
                </a:moveTo>
                <a:lnTo>
                  <a:pt x="14818" y="0"/>
                </a:lnTo>
                <a:lnTo>
                  <a:pt x="14818" y="52"/>
                </a:lnTo>
                <a:lnTo>
                  <a:pt x="0" y="52"/>
                </a:lnTo>
                <a:lnTo>
                  <a:pt x="0" y="0"/>
                </a:lnTo>
                <a:close/>
              </a:path>
            </a:pathLst>
          </a:custGeom>
          <a:solidFill>
            <a:srgbClr val="FF6D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3524400" y="5720760"/>
            <a:ext cx="92268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环境观察与分类能⼒</a:t>
            </a:r>
            <a:endParaRPr kumimoji="0" lang="en-US" sz="12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73" name="任意多边形: 形状 172"/>
          <p:cNvSpPr/>
          <p:nvPr/>
        </p:nvSpPr>
        <p:spPr>
          <a:xfrm>
            <a:off x="6286320" y="1854720"/>
            <a:ext cx="1676880" cy="506880"/>
          </a:xfrm>
          <a:custGeom>
            <a:avLst/>
            <a:gdLst/>
            <a:ahLst/>
            <a:cxnLst/>
            <a:rect l="0" t="0" r="r" b="b"/>
            <a:pathLst>
              <a:path w="4658" h="1408">
                <a:moveTo>
                  <a:pt x="0" y="0"/>
                </a:moveTo>
                <a:lnTo>
                  <a:pt x="4658" y="0"/>
                </a:lnTo>
                <a:lnTo>
                  <a:pt x="4658" y="1408"/>
                </a:lnTo>
                <a:lnTo>
                  <a:pt x="0" y="1408"/>
                </a:lnTo>
                <a:lnTo>
                  <a:pt x="0" y="0"/>
                </a:lnTo>
                <a:close/>
              </a:path>
            </a:pathLst>
          </a:custGeom>
          <a:solidFill>
            <a:srgbClr val="0D47A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74" name="任意多边形: 形状 173"/>
          <p:cNvSpPr/>
          <p:nvPr/>
        </p:nvSpPr>
        <p:spPr>
          <a:xfrm>
            <a:off x="7962840" y="1854720"/>
            <a:ext cx="1686240" cy="506880"/>
          </a:xfrm>
          <a:custGeom>
            <a:avLst/>
            <a:gdLst/>
            <a:ahLst/>
            <a:cxnLst/>
            <a:rect l="0" t="0" r="r" b="b"/>
            <a:pathLst>
              <a:path w="4684" h="1408">
                <a:moveTo>
                  <a:pt x="0" y="0"/>
                </a:moveTo>
                <a:lnTo>
                  <a:pt x="4684" y="0"/>
                </a:lnTo>
                <a:lnTo>
                  <a:pt x="4684" y="1408"/>
                </a:lnTo>
                <a:lnTo>
                  <a:pt x="0" y="1408"/>
                </a:lnTo>
                <a:lnTo>
                  <a:pt x="0" y="0"/>
                </a:lnTo>
                <a:close/>
              </a:path>
            </a:pathLst>
          </a:custGeom>
          <a:solidFill>
            <a:srgbClr val="0D47A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75" name="任意多边形: 形状 174"/>
          <p:cNvSpPr/>
          <p:nvPr/>
        </p:nvSpPr>
        <p:spPr>
          <a:xfrm>
            <a:off x="9648720" y="1854720"/>
            <a:ext cx="1972080" cy="506880"/>
          </a:xfrm>
          <a:custGeom>
            <a:avLst/>
            <a:gdLst/>
            <a:ahLst/>
            <a:cxnLst/>
            <a:rect l="0" t="0" r="r" b="b"/>
            <a:pathLst>
              <a:path w="5478" h="1408">
                <a:moveTo>
                  <a:pt x="0" y="0"/>
                </a:moveTo>
                <a:lnTo>
                  <a:pt x="5478" y="0"/>
                </a:lnTo>
                <a:lnTo>
                  <a:pt x="5478" y="1408"/>
                </a:lnTo>
                <a:lnTo>
                  <a:pt x="0" y="1408"/>
                </a:lnTo>
                <a:lnTo>
                  <a:pt x="0" y="0"/>
                </a:lnTo>
                <a:close/>
              </a:path>
            </a:pathLst>
          </a:custGeom>
          <a:solidFill>
            <a:srgbClr val="0D47A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76" name="任意多边形: 形状 175"/>
          <p:cNvSpPr/>
          <p:nvPr/>
        </p:nvSpPr>
        <p:spPr>
          <a:xfrm>
            <a:off x="6286320" y="2876760"/>
            <a:ext cx="1676880" cy="516240"/>
          </a:xfrm>
          <a:custGeom>
            <a:avLst/>
            <a:gdLst/>
            <a:ahLst/>
            <a:cxnLst/>
            <a:rect l="0" t="0" r="r" b="b"/>
            <a:pathLst>
              <a:path w="4658" h="1434">
                <a:moveTo>
                  <a:pt x="0" y="0"/>
                </a:moveTo>
                <a:lnTo>
                  <a:pt x="4658" y="0"/>
                </a:lnTo>
                <a:lnTo>
                  <a:pt x="4658" y="1434"/>
                </a:lnTo>
                <a:lnTo>
                  <a:pt x="0" y="1434"/>
                </a:lnTo>
                <a:lnTo>
                  <a:pt x="0" y="0"/>
                </a:lnTo>
                <a:close/>
              </a:path>
            </a:pathLst>
          </a:custGeom>
          <a:solidFill>
            <a:srgbClr val="F5F7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77" name="任意多边形: 形状 176"/>
          <p:cNvSpPr/>
          <p:nvPr/>
        </p:nvSpPr>
        <p:spPr>
          <a:xfrm>
            <a:off x="7962840" y="2876760"/>
            <a:ext cx="1686240" cy="516240"/>
          </a:xfrm>
          <a:custGeom>
            <a:avLst/>
            <a:gdLst/>
            <a:ahLst/>
            <a:cxnLst/>
            <a:rect l="0" t="0" r="r" b="b"/>
            <a:pathLst>
              <a:path w="4684" h="1434">
                <a:moveTo>
                  <a:pt x="0" y="0"/>
                </a:moveTo>
                <a:lnTo>
                  <a:pt x="4684" y="0"/>
                </a:lnTo>
                <a:lnTo>
                  <a:pt x="4684" y="1434"/>
                </a:lnTo>
                <a:lnTo>
                  <a:pt x="0" y="1434"/>
                </a:lnTo>
                <a:lnTo>
                  <a:pt x="0" y="0"/>
                </a:lnTo>
                <a:close/>
              </a:path>
            </a:pathLst>
          </a:custGeom>
          <a:solidFill>
            <a:srgbClr val="F5F7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78" name="任意多边形: 形状 177"/>
          <p:cNvSpPr/>
          <p:nvPr/>
        </p:nvSpPr>
        <p:spPr>
          <a:xfrm>
            <a:off x="9648720" y="2876760"/>
            <a:ext cx="1972080" cy="516240"/>
          </a:xfrm>
          <a:custGeom>
            <a:avLst/>
            <a:gdLst/>
            <a:ahLst/>
            <a:cxnLst/>
            <a:rect l="0" t="0" r="r" b="b"/>
            <a:pathLst>
              <a:path w="5478" h="1434">
                <a:moveTo>
                  <a:pt x="0" y="0"/>
                </a:moveTo>
                <a:lnTo>
                  <a:pt x="5478" y="0"/>
                </a:lnTo>
                <a:lnTo>
                  <a:pt x="5478" y="1434"/>
                </a:lnTo>
                <a:lnTo>
                  <a:pt x="0" y="1434"/>
                </a:lnTo>
                <a:lnTo>
                  <a:pt x="0" y="0"/>
                </a:lnTo>
                <a:close/>
              </a:path>
            </a:pathLst>
          </a:custGeom>
          <a:solidFill>
            <a:srgbClr val="F5F7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79" name="任意多边形: 形状 178"/>
          <p:cNvSpPr/>
          <p:nvPr/>
        </p:nvSpPr>
        <p:spPr>
          <a:xfrm>
            <a:off x="6286320" y="3908160"/>
            <a:ext cx="1676880" cy="516240"/>
          </a:xfrm>
          <a:custGeom>
            <a:avLst/>
            <a:gdLst/>
            <a:ahLst/>
            <a:cxnLst/>
            <a:rect l="0" t="0" r="r" b="b"/>
            <a:pathLst>
              <a:path w="4658" h="1434">
                <a:moveTo>
                  <a:pt x="0" y="0"/>
                </a:moveTo>
                <a:lnTo>
                  <a:pt x="4658" y="0"/>
                </a:lnTo>
                <a:lnTo>
                  <a:pt x="4658" y="1434"/>
                </a:lnTo>
                <a:lnTo>
                  <a:pt x="0" y="1434"/>
                </a:lnTo>
                <a:lnTo>
                  <a:pt x="0" y="0"/>
                </a:lnTo>
                <a:close/>
              </a:path>
            </a:pathLst>
          </a:custGeom>
          <a:solidFill>
            <a:srgbClr val="F5F7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80" name="任意多边形: 形状 179"/>
          <p:cNvSpPr/>
          <p:nvPr/>
        </p:nvSpPr>
        <p:spPr>
          <a:xfrm>
            <a:off x="7962840" y="3908160"/>
            <a:ext cx="1686240" cy="516240"/>
          </a:xfrm>
          <a:custGeom>
            <a:avLst/>
            <a:gdLst/>
            <a:ahLst/>
            <a:cxnLst/>
            <a:rect l="0" t="0" r="r" b="b"/>
            <a:pathLst>
              <a:path w="4684" h="1434">
                <a:moveTo>
                  <a:pt x="0" y="0"/>
                </a:moveTo>
                <a:lnTo>
                  <a:pt x="4684" y="0"/>
                </a:lnTo>
                <a:lnTo>
                  <a:pt x="4684" y="1434"/>
                </a:lnTo>
                <a:lnTo>
                  <a:pt x="0" y="1434"/>
                </a:lnTo>
                <a:lnTo>
                  <a:pt x="0" y="0"/>
                </a:lnTo>
                <a:close/>
              </a:path>
            </a:pathLst>
          </a:custGeom>
          <a:solidFill>
            <a:srgbClr val="F5F7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81" name="任意多边形: 形状 180"/>
          <p:cNvSpPr/>
          <p:nvPr/>
        </p:nvSpPr>
        <p:spPr>
          <a:xfrm>
            <a:off x="9648720" y="3908160"/>
            <a:ext cx="1972080" cy="516240"/>
          </a:xfrm>
          <a:custGeom>
            <a:avLst/>
            <a:gdLst/>
            <a:ahLst/>
            <a:cxnLst/>
            <a:rect l="0" t="0" r="r" b="b"/>
            <a:pathLst>
              <a:path w="5478" h="1434">
                <a:moveTo>
                  <a:pt x="0" y="0"/>
                </a:moveTo>
                <a:lnTo>
                  <a:pt x="5478" y="0"/>
                </a:lnTo>
                <a:lnTo>
                  <a:pt x="5478" y="1434"/>
                </a:lnTo>
                <a:lnTo>
                  <a:pt x="0" y="1434"/>
                </a:lnTo>
                <a:lnTo>
                  <a:pt x="0" y="0"/>
                </a:lnTo>
                <a:close/>
              </a:path>
            </a:pathLst>
          </a:custGeom>
          <a:solidFill>
            <a:srgbClr val="F5F7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82" name="任意多边形: 形状 181"/>
          <p:cNvSpPr/>
          <p:nvPr/>
        </p:nvSpPr>
        <p:spPr>
          <a:xfrm>
            <a:off x="6286320" y="2867760"/>
            <a:ext cx="1676880" cy="9360"/>
          </a:xfrm>
          <a:custGeom>
            <a:avLst/>
            <a:gdLst/>
            <a:ahLst/>
            <a:cxnLst/>
            <a:rect l="0" t="0" r="r" b="b"/>
            <a:pathLst>
              <a:path w="4658" h="26">
                <a:moveTo>
                  <a:pt x="0" y="0"/>
                </a:moveTo>
                <a:lnTo>
                  <a:pt x="4658" y="0"/>
                </a:lnTo>
                <a:lnTo>
                  <a:pt x="4658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83" name="任意多边形: 形状 182"/>
          <p:cNvSpPr/>
          <p:nvPr/>
        </p:nvSpPr>
        <p:spPr>
          <a:xfrm>
            <a:off x="7962840" y="2867760"/>
            <a:ext cx="1686240" cy="9360"/>
          </a:xfrm>
          <a:custGeom>
            <a:avLst/>
            <a:gdLst/>
            <a:ahLst/>
            <a:cxnLst/>
            <a:rect l="0" t="0" r="r" b="b"/>
            <a:pathLst>
              <a:path w="4684" h="26">
                <a:moveTo>
                  <a:pt x="0" y="0"/>
                </a:moveTo>
                <a:lnTo>
                  <a:pt x="4684" y="0"/>
                </a:lnTo>
                <a:lnTo>
                  <a:pt x="4684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84" name="任意多边形: 形状 183"/>
          <p:cNvSpPr/>
          <p:nvPr/>
        </p:nvSpPr>
        <p:spPr>
          <a:xfrm>
            <a:off x="9648720" y="2867760"/>
            <a:ext cx="1972080" cy="9360"/>
          </a:xfrm>
          <a:custGeom>
            <a:avLst/>
            <a:gdLst/>
            <a:ahLst/>
            <a:cxnLst/>
            <a:rect l="0" t="0" r="r" b="b"/>
            <a:pathLst>
              <a:path w="5478" h="26">
                <a:moveTo>
                  <a:pt x="0" y="0"/>
                </a:moveTo>
                <a:lnTo>
                  <a:pt x="5478" y="0"/>
                </a:lnTo>
                <a:lnTo>
                  <a:pt x="5478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85" name="任意多边形: 形状 184"/>
          <p:cNvSpPr/>
          <p:nvPr/>
        </p:nvSpPr>
        <p:spPr>
          <a:xfrm>
            <a:off x="6286320" y="3383640"/>
            <a:ext cx="1676880" cy="9360"/>
          </a:xfrm>
          <a:custGeom>
            <a:avLst/>
            <a:gdLst/>
            <a:ahLst/>
            <a:cxnLst/>
            <a:rect l="0" t="0" r="r" b="b"/>
            <a:pathLst>
              <a:path w="4658" h="26">
                <a:moveTo>
                  <a:pt x="0" y="0"/>
                </a:moveTo>
                <a:lnTo>
                  <a:pt x="4658" y="0"/>
                </a:lnTo>
                <a:lnTo>
                  <a:pt x="4658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86" name="任意多边形: 形状 185"/>
          <p:cNvSpPr/>
          <p:nvPr/>
        </p:nvSpPr>
        <p:spPr>
          <a:xfrm>
            <a:off x="7962840" y="3383640"/>
            <a:ext cx="1686240" cy="9360"/>
          </a:xfrm>
          <a:custGeom>
            <a:avLst/>
            <a:gdLst/>
            <a:ahLst/>
            <a:cxnLst/>
            <a:rect l="0" t="0" r="r" b="b"/>
            <a:pathLst>
              <a:path w="4684" h="26">
                <a:moveTo>
                  <a:pt x="0" y="0"/>
                </a:moveTo>
                <a:lnTo>
                  <a:pt x="4684" y="0"/>
                </a:lnTo>
                <a:lnTo>
                  <a:pt x="4684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87" name="任意多边形: 形状 186"/>
          <p:cNvSpPr/>
          <p:nvPr/>
        </p:nvSpPr>
        <p:spPr>
          <a:xfrm>
            <a:off x="9648720" y="3383640"/>
            <a:ext cx="1972080" cy="9360"/>
          </a:xfrm>
          <a:custGeom>
            <a:avLst/>
            <a:gdLst/>
            <a:ahLst/>
            <a:cxnLst/>
            <a:rect l="0" t="0" r="r" b="b"/>
            <a:pathLst>
              <a:path w="5478" h="26">
                <a:moveTo>
                  <a:pt x="0" y="0"/>
                </a:moveTo>
                <a:lnTo>
                  <a:pt x="5478" y="0"/>
                </a:lnTo>
                <a:lnTo>
                  <a:pt x="5478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88" name="任意多边形: 形状 187"/>
          <p:cNvSpPr/>
          <p:nvPr/>
        </p:nvSpPr>
        <p:spPr>
          <a:xfrm>
            <a:off x="6286320" y="3899160"/>
            <a:ext cx="1676880" cy="9360"/>
          </a:xfrm>
          <a:custGeom>
            <a:avLst/>
            <a:gdLst/>
            <a:ahLst/>
            <a:cxnLst/>
            <a:rect l="0" t="0" r="r" b="b"/>
            <a:pathLst>
              <a:path w="4658" h="26">
                <a:moveTo>
                  <a:pt x="0" y="0"/>
                </a:moveTo>
                <a:lnTo>
                  <a:pt x="4658" y="0"/>
                </a:lnTo>
                <a:lnTo>
                  <a:pt x="4658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89" name="任意多边形: 形状 188"/>
          <p:cNvSpPr/>
          <p:nvPr/>
        </p:nvSpPr>
        <p:spPr>
          <a:xfrm>
            <a:off x="7962840" y="3899160"/>
            <a:ext cx="1686240" cy="9360"/>
          </a:xfrm>
          <a:custGeom>
            <a:avLst/>
            <a:gdLst/>
            <a:ahLst/>
            <a:cxnLst/>
            <a:rect l="0" t="0" r="r" b="b"/>
            <a:pathLst>
              <a:path w="4684" h="26">
                <a:moveTo>
                  <a:pt x="0" y="0"/>
                </a:moveTo>
                <a:lnTo>
                  <a:pt x="4684" y="0"/>
                </a:lnTo>
                <a:lnTo>
                  <a:pt x="4684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90" name="任意多边形: 形状 189"/>
          <p:cNvSpPr/>
          <p:nvPr/>
        </p:nvSpPr>
        <p:spPr>
          <a:xfrm>
            <a:off x="9648720" y="3899160"/>
            <a:ext cx="1972080" cy="9360"/>
          </a:xfrm>
          <a:custGeom>
            <a:avLst/>
            <a:gdLst/>
            <a:ahLst/>
            <a:cxnLst/>
            <a:rect l="0" t="0" r="r" b="b"/>
            <a:pathLst>
              <a:path w="5478" h="26">
                <a:moveTo>
                  <a:pt x="0" y="0"/>
                </a:moveTo>
                <a:lnTo>
                  <a:pt x="5478" y="0"/>
                </a:lnTo>
                <a:lnTo>
                  <a:pt x="5478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91" name="任意多边形: 形状 190"/>
          <p:cNvSpPr/>
          <p:nvPr/>
        </p:nvSpPr>
        <p:spPr>
          <a:xfrm>
            <a:off x="6286320" y="4415040"/>
            <a:ext cx="1676880" cy="9360"/>
          </a:xfrm>
          <a:custGeom>
            <a:avLst/>
            <a:gdLst/>
            <a:ahLst/>
            <a:cxnLst/>
            <a:rect l="0" t="0" r="r" b="b"/>
            <a:pathLst>
              <a:path w="4658" h="26">
                <a:moveTo>
                  <a:pt x="0" y="0"/>
                </a:moveTo>
                <a:lnTo>
                  <a:pt x="4658" y="0"/>
                </a:lnTo>
                <a:lnTo>
                  <a:pt x="4658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92" name="任意多边形: 形状 191"/>
          <p:cNvSpPr/>
          <p:nvPr/>
        </p:nvSpPr>
        <p:spPr>
          <a:xfrm>
            <a:off x="7962840" y="4415040"/>
            <a:ext cx="1686240" cy="9360"/>
          </a:xfrm>
          <a:custGeom>
            <a:avLst/>
            <a:gdLst/>
            <a:ahLst/>
            <a:cxnLst/>
            <a:rect l="0" t="0" r="r" b="b"/>
            <a:pathLst>
              <a:path w="4684" h="26">
                <a:moveTo>
                  <a:pt x="0" y="0"/>
                </a:moveTo>
                <a:lnTo>
                  <a:pt x="4684" y="0"/>
                </a:lnTo>
                <a:lnTo>
                  <a:pt x="4684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93" name="任意多边形: 形状 192"/>
          <p:cNvSpPr/>
          <p:nvPr/>
        </p:nvSpPr>
        <p:spPr>
          <a:xfrm>
            <a:off x="9648720" y="4415040"/>
            <a:ext cx="1972080" cy="9360"/>
          </a:xfrm>
          <a:custGeom>
            <a:avLst/>
            <a:gdLst/>
            <a:ahLst/>
            <a:cxnLst/>
            <a:rect l="0" t="0" r="r" b="b"/>
            <a:pathLst>
              <a:path w="5478" h="26">
                <a:moveTo>
                  <a:pt x="0" y="0"/>
                </a:moveTo>
                <a:lnTo>
                  <a:pt x="5478" y="0"/>
                </a:lnTo>
                <a:lnTo>
                  <a:pt x="5478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94" name="文本框 193"/>
          <p:cNvSpPr txBox="1"/>
          <p:nvPr/>
        </p:nvSpPr>
        <p:spPr>
          <a:xfrm>
            <a:off x="6286320" y="1167120"/>
            <a:ext cx="955440" cy="294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⼈机智能对⽐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95" name="文本框 194"/>
          <p:cNvSpPr txBox="1"/>
          <p:nvPr/>
        </p:nvSpPr>
        <p:spPr>
          <a:xfrm>
            <a:off x="6783120" y="2029320"/>
            <a:ext cx="41040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SansCJKsc"/>
                <a:ea typeface="NotoSansCJKsc"/>
              </a:rPr>
              <a:t>智能维度</a:t>
            </a:r>
            <a:endParaRPr kumimoji="0" lang="en-US" sz="12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96" name="文本框 195"/>
          <p:cNvSpPr txBox="1"/>
          <p:nvPr/>
        </p:nvSpPr>
        <p:spPr>
          <a:xfrm>
            <a:off x="8462160" y="2029320"/>
            <a:ext cx="41040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SansCJKsc"/>
                <a:ea typeface="NotoSansCJKsc"/>
              </a:rPr>
              <a:t>机器优势</a:t>
            </a:r>
            <a:endParaRPr kumimoji="0" lang="en-US" sz="12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97" name="文本框 196"/>
          <p:cNvSpPr txBox="1"/>
          <p:nvPr/>
        </p:nvSpPr>
        <p:spPr>
          <a:xfrm>
            <a:off x="10289520" y="2029320"/>
            <a:ext cx="41040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SansCJKsc"/>
                <a:ea typeface="NotoSansCJKsc"/>
              </a:rPr>
              <a:t>⼈类优势</a:t>
            </a:r>
            <a:endParaRPr kumimoji="0" lang="en-US" sz="12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98" name="文本框 197"/>
          <p:cNvSpPr txBox="1"/>
          <p:nvPr/>
        </p:nvSpPr>
        <p:spPr>
          <a:xfrm>
            <a:off x="6783120" y="2535840"/>
            <a:ext cx="41040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SansCJKsc"/>
                <a:ea typeface="NotoSansCJKsc"/>
              </a:rPr>
              <a:t>逻辑计算</a:t>
            </a:r>
            <a:endParaRPr kumimoji="0" lang="en-US" sz="12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99" name="文本框 198"/>
          <p:cNvSpPr txBox="1"/>
          <p:nvPr/>
        </p:nvSpPr>
        <p:spPr>
          <a:xfrm>
            <a:off x="8462160" y="2535840"/>
            <a:ext cx="41040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D32F2F"/>
                </a:solidFill>
                <a:effectLst/>
                <a:uLnTx/>
                <a:uFillTx/>
                <a:latin typeface="NotoSansCJKsc"/>
                <a:ea typeface="NotoSansCJKsc"/>
              </a:rPr>
              <a:t>⾼速精确</a:t>
            </a:r>
            <a:endParaRPr kumimoji="0" lang="en-US" sz="12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00" name="文本框 199"/>
          <p:cNvSpPr txBox="1"/>
          <p:nvPr/>
        </p:nvSpPr>
        <p:spPr>
          <a:xfrm>
            <a:off x="10203840" y="2535840"/>
            <a:ext cx="51300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388E3C"/>
                </a:solidFill>
                <a:effectLst/>
                <a:uLnTx/>
                <a:uFillTx/>
                <a:latin typeface="NotoSansCJKsc"/>
                <a:ea typeface="NotoSansCJKsc"/>
              </a:rPr>
              <a:t>创造性推理</a:t>
            </a:r>
            <a:endParaRPr kumimoji="0" lang="en-US" sz="12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01" name="文本框 200"/>
          <p:cNvSpPr txBox="1"/>
          <p:nvPr/>
        </p:nvSpPr>
        <p:spPr>
          <a:xfrm>
            <a:off x="6783120" y="3051720"/>
            <a:ext cx="41040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SansCJKsc"/>
                <a:ea typeface="NotoSansCJKsc"/>
              </a:rPr>
              <a:t>数据处理</a:t>
            </a:r>
            <a:endParaRPr kumimoji="0" lang="en-US" sz="12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8462160" y="3051720"/>
            <a:ext cx="41040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D32F2F"/>
                </a:solidFill>
                <a:effectLst/>
                <a:uLnTx/>
                <a:uFillTx/>
                <a:latin typeface="NotoSansCJKsc"/>
                <a:ea typeface="NotoSansCJKsc"/>
              </a:rPr>
              <a:t>海量并⾏</a:t>
            </a:r>
            <a:endParaRPr kumimoji="0" lang="en-US" sz="12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03" name="文本框 202"/>
          <p:cNvSpPr txBox="1"/>
          <p:nvPr/>
        </p:nvSpPr>
        <p:spPr>
          <a:xfrm>
            <a:off x="10289520" y="3051720"/>
            <a:ext cx="41040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388E3C"/>
                </a:solidFill>
                <a:effectLst/>
                <a:uLnTx/>
                <a:uFillTx/>
                <a:latin typeface="NotoSansCJKsc"/>
                <a:ea typeface="NotoSansCJKsc"/>
              </a:rPr>
              <a:t>关联理解</a:t>
            </a:r>
            <a:endParaRPr kumimoji="0" lang="en-US" sz="12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04" name="文本框 203"/>
          <p:cNvSpPr txBox="1"/>
          <p:nvPr/>
        </p:nvSpPr>
        <p:spPr>
          <a:xfrm>
            <a:off x="6783120" y="3567240"/>
            <a:ext cx="41040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SansCJKsc"/>
                <a:ea typeface="NotoSansCJKsc"/>
              </a:rPr>
              <a:t>模式识别</a:t>
            </a:r>
            <a:endParaRPr kumimoji="0" lang="en-US" sz="12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05" name="文本框 204"/>
          <p:cNvSpPr txBox="1"/>
          <p:nvPr/>
        </p:nvSpPr>
        <p:spPr>
          <a:xfrm>
            <a:off x="8462160" y="3567240"/>
            <a:ext cx="41040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D32F2F"/>
                </a:solidFill>
                <a:effectLst/>
                <a:uLnTx/>
                <a:uFillTx/>
                <a:latin typeface="NotoSansCJKsc"/>
                <a:ea typeface="NotoSansCJKsc"/>
              </a:rPr>
              <a:t>特征提取</a:t>
            </a:r>
            <a:endParaRPr kumimoji="0" lang="en-US" sz="12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06" name="文本框 205"/>
          <p:cNvSpPr txBox="1"/>
          <p:nvPr/>
        </p:nvSpPr>
        <p:spPr>
          <a:xfrm>
            <a:off x="10289520" y="3567240"/>
            <a:ext cx="41040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388E3C"/>
                </a:solidFill>
                <a:effectLst/>
                <a:uLnTx/>
                <a:uFillTx/>
                <a:latin typeface="NotoSansCJKsc"/>
                <a:ea typeface="NotoSansCJKsc"/>
              </a:rPr>
              <a:t>情境感知</a:t>
            </a:r>
            <a:endParaRPr kumimoji="0" lang="en-US" sz="12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07" name="文本框 206"/>
          <p:cNvSpPr txBox="1"/>
          <p:nvPr/>
        </p:nvSpPr>
        <p:spPr>
          <a:xfrm>
            <a:off x="6783120" y="4083120"/>
            <a:ext cx="41040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SansCJKsc"/>
                <a:ea typeface="NotoSansCJKsc"/>
              </a:rPr>
              <a:t>学习能⼒</a:t>
            </a:r>
            <a:endParaRPr kumimoji="0" lang="en-US" sz="12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8462160" y="4083120"/>
            <a:ext cx="41040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D32F2F"/>
                </a:solidFill>
                <a:effectLst/>
                <a:uLnTx/>
                <a:uFillTx/>
                <a:latin typeface="NotoSansCJKsc"/>
                <a:ea typeface="NotoSansCJKsc"/>
              </a:rPr>
              <a:t>数据驱动</a:t>
            </a:r>
            <a:endParaRPr kumimoji="0" lang="en-US" sz="12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09" name="任意多边形: 形状 208"/>
          <p:cNvSpPr/>
          <p:nvPr/>
        </p:nvSpPr>
        <p:spPr>
          <a:xfrm>
            <a:off x="0" y="6387480"/>
            <a:ext cx="12192120" cy="9360"/>
          </a:xfrm>
          <a:custGeom>
            <a:avLst/>
            <a:gdLst/>
            <a:ahLst/>
            <a:cxnLst/>
            <a:rect l="0" t="0" r="r" b="b"/>
            <a:pathLst>
              <a:path w="33867" h="26">
                <a:moveTo>
                  <a:pt x="0" y="0"/>
                </a:moveTo>
                <a:lnTo>
                  <a:pt x="33867" y="0"/>
                </a:lnTo>
                <a:lnTo>
                  <a:pt x="33867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10" name="文本框 209"/>
          <p:cNvSpPr txBox="1"/>
          <p:nvPr/>
        </p:nvSpPr>
        <p:spPr>
          <a:xfrm>
            <a:off x="10203840" y="4083120"/>
            <a:ext cx="51300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80" b="0" i="0" u="none" strike="noStrike" kern="1200" cap="none" spc="0" normalizeH="0" baseline="0" noProof="0">
                <a:ln>
                  <a:noFill/>
                </a:ln>
                <a:solidFill>
                  <a:srgbClr val="388E3C"/>
                </a:solidFill>
                <a:effectLst/>
                <a:uLnTx/>
                <a:uFillTx/>
                <a:latin typeface="NotoSansCJKsc"/>
                <a:ea typeface="NotoSansCJKsc"/>
              </a:rPr>
              <a:t>⼩样本学习</a:t>
            </a:r>
            <a:endParaRPr kumimoji="0" lang="en-US" sz="12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11" name="文本框 210"/>
          <p:cNvSpPr txBox="1"/>
          <p:nvPr/>
        </p:nvSpPr>
        <p:spPr>
          <a:xfrm>
            <a:off x="5943600" y="6529680"/>
            <a:ext cx="30420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80" b="0" i="0" u="none" strike="noStrike" kern="1200" cap="none" spc="0" normalizeH="0" baseline="0" noProof="0">
                <a:ln>
                  <a:noFill/>
                </a:ln>
                <a:solidFill>
                  <a:srgbClr val="546E7A"/>
                </a:solidFill>
                <a:effectLst/>
                <a:uLnTx/>
                <a:uFillTx/>
                <a:latin typeface="Arial"/>
                <a:ea typeface="Arial"/>
              </a:rPr>
              <a:t>- 3 -</a:t>
            </a:r>
            <a:endParaRPr kumimoji="0" lang="en-US" sz="12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E6A31C-EA1D-15A6-0425-7020E87E6A59}"/>
              </a:ext>
            </a:extLst>
          </p:cNvPr>
          <p:cNvSpPr txBox="1"/>
          <p:nvPr/>
        </p:nvSpPr>
        <p:spPr>
          <a:xfrm>
            <a:off x="10944919" y="139161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任意多边形 503"/>
          <p:cNvSpPr/>
          <p:nvPr/>
        </p:nvSpPr>
        <p:spPr>
          <a:xfrm>
            <a:off x="152280" y="117720"/>
            <a:ext cx="11887560" cy="744480"/>
          </a:xfrm>
          <a:custGeom>
            <a:avLst/>
            <a:gdLst/>
            <a:ahLst/>
            <a:cxnLst/>
            <a:rect l="0" t="0" r="r" b="b"/>
            <a:pathLst>
              <a:path w="33021" h="2068">
                <a:moveTo>
                  <a:pt x="0" y="0"/>
                </a:moveTo>
                <a:lnTo>
                  <a:pt x="33021" y="0"/>
                </a:lnTo>
                <a:lnTo>
                  <a:pt x="33021" y="2068"/>
                </a:lnTo>
                <a:lnTo>
                  <a:pt x="0" y="2068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05" name="文本框 504"/>
          <p:cNvSpPr txBox="1"/>
          <p:nvPr/>
        </p:nvSpPr>
        <p:spPr>
          <a:xfrm>
            <a:off x="609480" y="302040"/>
            <a:ext cx="479880" cy="360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43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当代</a:t>
            </a:r>
            <a:endParaRPr lang="en-US" sz="243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06" name="文本框 505"/>
          <p:cNvSpPr txBox="1"/>
          <p:nvPr/>
        </p:nvSpPr>
        <p:spPr>
          <a:xfrm>
            <a:off x="1307924" y="313560"/>
            <a:ext cx="421920" cy="34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430" b="0" u="none" strike="noStrike" dirty="0">
                <a:solidFill>
                  <a:srgbClr val="FFFFFF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AI</a:t>
            </a:r>
            <a:endParaRPr lang="en-US" sz="243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08" name="文本框 507"/>
          <p:cNvSpPr txBox="1"/>
          <p:nvPr/>
        </p:nvSpPr>
        <p:spPr>
          <a:xfrm>
            <a:off x="1725205" y="306234"/>
            <a:ext cx="1438560" cy="360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430" b="0" u="none" strike="noStrike" dirty="0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产业⽣态图谱</a:t>
            </a:r>
            <a:endParaRPr lang="en-US" sz="243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09" name="文本框 508"/>
          <p:cNvSpPr txBox="1"/>
          <p:nvPr/>
        </p:nvSpPr>
        <p:spPr>
          <a:xfrm>
            <a:off x="609480" y="1127160"/>
            <a:ext cx="1615827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技术栈三层架构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10" name="文本框 509"/>
          <p:cNvSpPr txBox="1"/>
          <p:nvPr/>
        </p:nvSpPr>
        <p:spPr>
          <a:xfrm>
            <a:off x="609480" y="1563120"/>
            <a:ext cx="15388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1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1.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11" name="文本框 510"/>
          <p:cNvSpPr txBox="1"/>
          <p:nvPr/>
        </p:nvSpPr>
        <p:spPr>
          <a:xfrm>
            <a:off x="799920" y="1557360"/>
            <a:ext cx="1384995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算法层（基础理论）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12" name="文本框 511"/>
          <p:cNvSpPr txBox="1"/>
          <p:nvPr/>
        </p:nvSpPr>
        <p:spPr>
          <a:xfrm>
            <a:off x="838080" y="1857600"/>
            <a:ext cx="9297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13" name="文本框 512"/>
          <p:cNvSpPr txBox="1"/>
          <p:nvPr/>
        </p:nvSpPr>
        <p:spPr>
          <a:xfrm>
            <a:off x="952560" y="1852200"/>
            <a:ext cx="2923877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核⼼算法：深度学习、强化学习、迁移学习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14" name="文本框 513"/>
          <p:cNvSpPr txBox="1"/>
          <p:nvPr/>
        </p:nvSpPr>
        <p:spPr>
          <a:xfrm>
            <a:off x="838080" y="2159640"/>
            <a:ext cx="9297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952560" y="2154240"/>
            <a:ext cx="769441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研究机构：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16" name="文本框 515"/>
          <p:cNvSpPr txBox="1"/>
          <p:nvPr/>
        </p:nvSpPr>
        <p:spPr>
          <a:xfrm>
            <a:off x="1905120" y="2159640"/>
            <a:ext cx="658835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 dirty="0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DeepMind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17" name="文本框 516"/>
          <p:cNvSpPr txBox="1"/>
          <p:nvPr/>
        </p:nvSpPr>
        <p:spPr>
          <a:xfrm>
            <a:off x="2719800" y="2154240"/>
            <a:ext cx="15388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、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18" name="文本框 517"/>
          <p:cNvSpPr txBox="1"/>
          <p:nvPr/>
        </p:nvSpPr>
        <p:spPr>
          <a:xfrm>
            <a:off x="2910240" y="2159640"/>
            <a:ext cx="338041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 dirty="0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FAIR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19" name="文本框 518"/>
          <p:cNvSpPr txBox="1"/>
          <p:nvPr/>
        </p:nvSpPr>
        <p:spPr>
          <a:xfrm>
            <a:off x="3330000" y="2154240"/>
            <a:ext cx="83997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、伯克利</a:t>
            </a:r>
            <a:r>
              <a:rPr lang="en-US" altLang="zh-CN" sz="12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  </a:t>
            </a:r>
            <a:r>
              <a:rPr lang="zh-CN" altLang="en-US" sz="12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、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20" name="文本框 519"/>
          <p:cNvSpPr txBox="1"/>
          <p:nvPr/>
        </p:nvSpPr>
        <p:spPr>
          <a:xfrm>
            <a:off x="4133062" y="2159640"/>
            <a:ext cx="16190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 dirty="0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AI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21" name="文本框 520"/>
          <p:cNvSpPr txBox="1"/>
          <p:nvPr/>
        </p:nvSpPr>
        <p:spPr>
          <a:xfrm>
            <a:off x="4333942" y="2154240"/>
            <a:ext cx="769441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研究实验室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22" name="文本框 521"/>
          <p:cNvSpPr txBox="1"/>
          <p:nvPr/>
        </p:nvSpPr>
        <p:spPr>
          <a:xfrm>
            <a:off x="609480" y="2513160"/>
            <a:ext cx="15388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1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2.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23" name="文本框 522"/>
          <p:cNvSpPr txBox="1"/>
          <p:nvPr/>
        </p:nvSpPr>
        <p:spPr>
          <a:xfrm>
            <a:off x="799920" y="2507760"/>
            <a:ext cx="1384995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框架层（开发⼯具）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24" name="文本框 523"/>
          <p:cNvSpPr txBox="1"/>
          <p:nvPr/>
        </p:nvSpPr>
        <p:spPr>
          <a:xfrm>
            <a:off x="838080" y="2815200"/>
            <a:ext cx="9297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25" name="文本框 524"/>
          <p:cNvSpPr txBox="1"/>
          <p:nvPr/>
        </p:nvSpPr>
        <p:spPr>
          <a:xfrm>
            <a:off x="952560" y="2809800"/>
            <a:ext cx="769441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通⽤框架：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26" name="文本框 525"/>
          <p:cNvSpPr txBox="1"/>
          <p:nvPr/>
        </p:nvSpPr>
        <p:spPr>
          <a:xfrm>
            <a:off x="1905120" y="2815200"/>
            <a:ext cx="733021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TensorFlow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27" name="文本框 526"/>
          <p:cNvSpPr txBox="1"/>
          <p:nvPr/>
        </p:nvSpPr>
        <p:spPr>
          <a:xfrm>
            <a:off x="2812320" y="2809800"/>
            <a:ext cx="15388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（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28" name="文本框 527"/>
          <p:cNvSpPr txBox="1"/>
          <p:nvPr/>
        </p:nvSpPr>
        <p:spPr>
          <a:xfrm>
            <a:off x="3002760" y="2815200"/>
            <a:ext cx="453650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 dirty="0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Google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29" name="文本框 528"/>
          <p:cNvSpPr txBox="1"/>
          <p:nvPr/>
        </p:nvSpPr>
        <p:spPr>
          <a:xfrm>
            <a:off x="3563640" y="2809800"/>
            <a:ext cx="307777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）、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30" name="文本框 529"/>
          <p:cNvSpPr txBox="1"/>
          <p:nvPr/>
        </p:nvSpPr>
        <p:spPr>
          <a:xfrm>
            <a:off x="3849480" y="2815200"/>
            <a:ext cx="519822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PyTorch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31" name="文本框 530"/>
          <p:cNvSpPr txBox="1"/>
          <p:nvPr/>
        </p:nvSpPr>
        <p:spPr>
          <a:xfrm>
            <a:off x="4492080" y="2809800"/>
            <a:ext cx="15388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（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32" name="文本框 531"/>
          <p:cNvSpPr txBox="1"/>
          <p:nvPr/>
        </p:nvSpPr>
        <p:spPr>
          <a:xfrm>
            <a:off x="4682880" y="2815200"/>
            <a:ext cx="317395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Meta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33" name="文本框 532"/>
          <p:cNvSpPr txBox="1"/>
          <p:nvPr/>
        </p:nvSpPr>
        <p:spPr>
          <a:xfrm>
            <a:off x="5074200" y="2809800"/>
            <a:ext cx="15388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）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34" name="文本框 533"/>
          <p:cNvSpPr txBox="1"/>
          <p:nvPr/>
        </p:nvSpPr>
        <p:spPr>
          <a:xfrm>
            <a:off x="838080" y="3110040"/>
            <a:ext cx="9297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35" name="文本框 534"/>
          <p:cNvSpPr txBox="1"/>
          <p:nvPr/>
        </p:nvSpPr>
        <p:spPr>
          <a:xfrm>
            <a:off x="952560" y="3104280"/>
            <a:ext cx="769441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专⽤⼯具：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36" name="文本框 535"/>
          <p:cNvSpPr txBox="1"/>
          <p:nvPr/>
        </p:nvSpPr>
        <p:spPr>
          <a:xfrm>
            <a:off x="1905120" y="3110040"/>
            <a:ext cx="86882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Hugging Face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37" name="文本框 536"/>
          <p:cNvSpPr txBox="1"/>
          <p:nvPr/>
        </p:nvSpPr>
        <p:spPr>
          <a:xfrm>
            <a:off x="2979000" y="3104280"/>
            <a:ext cx="15388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（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38" name="文本框 537"/>
          <p:cNvSpPr txBox="1"/>
          <p:nvPr/>
        </p:nvSpPr>
        <p:spPr>
          <a:xfrm>
            <a:off x="3169440" y="3110040"/>
            <a:ext cx="29014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NLP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39" name="文本框 538"/>
          <p:cNvSpPr txBox="1"/>
          <p:nvPr/>
        </p:nvSpPr>
        <p:spPr>
          <a:xfrm>
            <a:off x="3529440" y="3104280"/>
            <a:ext cx="307777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）、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40" name="文本框 539"/>
          <p:cNvSpPr txBox="1"/>
          <p:nvPr/>
        </p:nvSpPr>
        <p:spPr>
          <a:xfrm>
            <a:off x="3815280" y="3110040"/>
            <a:ext cx="546625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OpenCV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41" name="文本框 540"/>
          <p:cNvSpPr txBox="1"/>
          <p:nvPr/>
        </p:nvSpPr>
        <p:spPr>
          <a:xfrm>
            <a:off x="4492440" y="3104280"/>
            <a:ext cx="107721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（计算机视觉）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42" name="文本框 541"/>
          <p:cNvSpPr txBox="1"/>
          <p:nvPr/>
        </p:nvSpPr>
        <p:spPr>
          <a:xfrm>
            <a:off x="838080" y="3412080"/>
            <a:ext cx="9297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43" name="文本框 542"/>
          <p:cNvSpPr txBox="1"/>
          <p:nvPr/>
        </p:nvSpPr>
        <p:spPr>
          <a:xfrm>
            <a:off x="952560" y="3406320"/>
            <a:ext cx="923330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低代码平台：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44" name="文本框 543"/>
          <p:cNvSpPr txBox="1"/>
          <p:nvPr/>
        </p:nvSpPr>
        <p:spPr>
          <a:xfrm>
            <a:off x="2095560" y="3412080"/>
            <a:ext cx="102226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Google AutoML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45" name="文本框 544"/>
          <p:cNvSpPr txBox="1"/>
          <p:nvPr/>
        </p:nvSpPr>
        <p:spPr>
          <a:xfrm>
            <a:off x="3360240" y="3406320"/>
            <a:ext cx="461665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、百度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46" name="文本框 545"/>
          <p:cNvSpPr txBox="1"/>
          <p:nvPr/>
        </p:nvSpPr>
        <p:spPr>
          <a:xfrm>
            <a:off x="3931560" y="3412080"/>
            <a:ext cx="504946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EasyDL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47" name="文本框 546"/>
          <p:cNvSpPr txBox="1"/>
          <p:nvPr/>
        </p:nvSpPr>
        <p:spPr>
          <a:xfrm>
            <a:off x="609480" y="3765600"/>
            <a:ext cx="15388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1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3.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48" name="文本框 547"/>
          <p:cNvSpPr txBox="1"/>
          <p:nvPr/>
        </p:nvSpPr>
        <p:spPr>
          <a:xfrm>
            <a:off x="799920" y="3760200"/>
            <a:ext cx="1384995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应⽤层（⾏业落地）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49" name="文本框 548"/>
          <p:cNvSpPr txBox="1"/>
          <p:nvPr/>
        </p:nvSpPr>
        <p:spPr>
          <a:xfrm>
            <a:off x="838080" y="4067640"/>
            <a:ext cx="9297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50" name="文本框 549"/>
          <p:cNvSpPr txBox="1"/>
          <p:nvPr/>
        </p:nvSpPr>
        <p:spPr>
          <a:xfrm>
            <a:off x="952560" y="4061880"/>
            <a:ext cx="230832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计算机视觉：⼈脸识别、图像⽣成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51" name="文本框 550"/>
          <p:cNvSpPr txBox="1"/>
          <p:nvPr/>
        </p:nvSpPr>
        <p:spPr>
          <a:xfrm>
            <a:off x="838080" y="4362120"/>
            <a:ext cx="9297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52" name="文本框 551"/>
          <p:cNvSpPr txBox="1"/>
          <p:nvPr/>
        </p:nvSpPr>
        <p:spPr>
          <a:xfrm>
            <a:off x="952560" y="4356720"/>
            <a:ext cx="246221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⾃然语⾔处理：机器翻译、智能客服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53" name="文本框 552"/>
          <p:cNvSpPr txBox="1"/>
          <p:nvPr/>
        </p:nvSpPr>
        <p:spPr>
          <a:xfrm>
            <a:off x="838080" y="4664160"/>
            <a:ext cx="9297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54" name="文本框 553"/>
          <p:cNvSpPr txBox="1"/>
          <p:nvPr/>
        </p:nvSpPr>
        <p:spPr>
          <a:xfrm>
            <a:off x="952560" y="4658760"/>
            <a:ext cx="230832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推荐系统：内容推荐、个性化营销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55" name="文本框 554"/>
          <p:cNvSpPr txBox="1"/>
          <p:nvPr/>
        </p:nvSpPr>
        <p:spPr>
          <a:xfrm>
            <a:off x="609480" y="5127120"/>
            <a:ext cx="1384995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企业布局策略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56" name="文本框 555"/>
          <p:cNvSpPr txBox="1"/>
          <p:nvPr/>
        </p:nvSpPr>
        <p:spPr>
          <a:xfrm>
            <a:off x="609480" y="5562720"/>
            <a:ext cx="9297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57" name="文本框 556"/>
          <p:cNvSpPr txBox="1"/>
          <p:nvPr/>
        </p:nvSpPr>
        <p:spPr>
          <a:xfrm>
            <a:off x="723960" y="5557320"/>
            <a:ext cx="1692771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科技巨头：全栈布局（如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58" name="文本框 557"/>
          <p:cNvSpPr txBox="1"/>
          <p:nvPr/>
        </p:nvSpPr>
        <p:spPr>
          <a:xfrm>
            <a:off x="2473776" y="5562720"/>
            <a:ext cx="453650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Google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59" name="文本框 558"/>
          <p:cNvSpPr txBox="1"/>
          <p:nvPr/>
        </p:nvSpPr>
        <p:spPr>
          <a:xfrm>
            <a:off x="3034656" y="5557320"/>
            <a:ext cx="1692771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从算法研究到产品落地）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60" name="文本框 559"/>
          <p:cNvSpPr txBox="1"/>
          <p:nvPr/>
        </p:nvSpPr>
        <p:spPr>
          <a:xfrm>
            <a:off x="609480" y="5894280"/>
            <a:ext cx="9297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61" name="文本框 560"/>
          <p:cNvSpPr txBox="1"/>
          <p:nvPr/>
        </p:nvSpPr>
        <p:spPr>
          <a:xfrm>
            <a:off x="723960" y="5888880"/>
            <a:ext cx="2616101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创业公司：垂直领域突破（如专注医疗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62" name="文本框 561"/>
          <p:cNvSpPr txBox="1"/>
          <p:nvPr/>
        </p:nvSpPr>
        <p:spPr>
          <a:xfrm>
            <a:off x="3398409" y="5894280"/>
            <a:ext cx="16190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AI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63" name="文本框 562"/>
          <p:cNvSpPr txBox="1"/>
          <p:nvPr/>
        </p:nvSpPr>
        <p:spPr>
          <a:xfrm>
            <a:off x="3599289" y="5888880"/>
            <a:ext cx="923330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的推想科技）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64" name="文本框 563"/>
          <p:cNvSpPr txBox="1"/>
          <p:nvPr/>
        </p:nvSpPr>
        <p:spPr>
          <a:xfrm>
            <a:off x="609480" y="6218280"/>
            <a:ext cx="9297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65" name="文本框 564"/>
          <p:cNvSpPr txBox="1"/>
          <p:nvPr/>
        </p:nvSpPr>
        <p:spPr>
          <a:xfrm>
            <a:off x="723960" y="6212880"/>
            <a:ext cx="769441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传统⾏业：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66" name="文本框 565"/>
          <p:cNvSpPr txBox="1"/>
          <p:nvPr/>
        </p:nvSpPr>
        <p:spPr>
          <a:xfrm>
            <a:off x="1490001" y="6218280"/>
            <a:ext cx="248466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AI+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67" name="文本框 566"/>
          <p:cNvSpPr txBox="1"/>
          <p:nvPr/>
        </p:nvSpPr>
        <p:spPr>
          <a:xfrm>
            <a:off x="1798521" y="6212880"/>
            <a:ext cx="153888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转型（如⾦融机构⾃建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68" name="文本框 567"/>
          <p:cNvSpPr txBox="1"/>
          <p:nvPr/>
        </p:nvSpPr>
        <p:spPr>
          <a:xfrm>
            <a:off x="3348797" y="6218280"/>
            <a:ext cx="16190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AI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69" name="任意多边形 568"/>
          <p:cNvSpPr/>
          <p:nvPr/>
        </p:nvSpPr>
        <p:spPr>
          <a:xfrm>
            <a:off x="6838920" y="2482200"/>
            <a:ext cx="4229280" cy="2342880"/>
          </a:xfrm>
          <a:custGeom>
            <a:avLst/>
            <a:gdLst/>
            <a:ahLst/>
            <a:cxnLst/>
            <a:rect l="0" t="0" r="r" b="b"/>
            <a:pathLst>
              <a:path w="11748" h="6508" fill="none">
                <a:moveTo>
                  <a:pt x="0" y="6385"/>
                </a:moveTo>
                <a:lnTo>
                  <a:pt x="0" y="123"/>
                </a:lnTo>
                <a:cubicBezTo>
                  <a:pt x="0" y="115"/>
                  <a:pt x="1" y="107"/>
                  <a:pt x="3" y="99"/>
                </a:cubicBezTo>
                <a:cubicBezTo>
                  <a:pt x="5" y="91"/>
                  <a:pt x="8" y="83"/>
                  <a:pt x="12" y="76"/>
                </a:cubicBezTo>
                <a:cubicBezTo>
                  <a:pt x="16" y="68"/>
                  <a:pt x="21" y="61"/>
                  <a:pt x="26" y="55"/>
                </a:cubicBezTo>
                <a:cubicBezTo>
                  <a:pt x="32" y="48"/>
                  <a:pt x="39" y="42"/>
                  <a:pt x="46" y="36"/>
                </a:cubicBezTo>
                <a:cubicBezTo>
                  <a:pt x="53" y="30"/>
                  <a:pt x="61" y="25"/>
                  <a:pt x="70" y="21"/>
                </a:cubicBezTo>
                <a:cubicBezTo>
                  <a:pt x="79" y="16"/>
                  <a:pt x="88" y="13"/>
                  <a:pt x="98" y="9"/>
                </a:cubicBezTo>
                <a:cubicBezTo>
                  <a:pt x="107" y="6"/>
                  <a:pt x="117" y="4"/>
                  <a:pt x="127" y="3"/>
                </a:cubicBezTo>
                <a:cubicBezTo>
                  <a:pt x="138" y="1"/>
                  <a:pt x="148" y="0"/>
                  <a:pt x="158" y="0"/>
                </a:cubicBezTo>
                <a:lnTo>
                  <a:pt x="11589" y="0"/>
                </a:lnTo>
                <a:cubicBezTo>
                  <a:pt x="11600" y="0"/>
                  <a:pt x="11610" y="1"/>
                  <a:pt x="11620" y="3"/>
                </a:cubicBezTo>
                <a:cubicBezTo>
                  <a:pt x="11631" y="4"/>
                  <a:pt x="11640" y="6"/>
                  <a:pt x="11650" y="9"/>
                </a:cubicBezTo>
                <a:cubicBezTo>
                  <a:pt x="11660" y="13"/>
                  <a:pt x="11669" y="16"/>
                  <a:pt x="11678" y="21"/>
                </a:cubicBezTo>
                <a:cubicBezTo>
                  <a:pt x="11686" y="25"/>
                  <a:pt x="11694" y="30"/>
                  <a:pt x="11702" y="36"/>
                </a:cubicBezTo>
                <a:cubicBezTo>
                  <a:pt x="11709" y="42"/>
                  <a:pt x="11716" y="48"/>
                  <a:pt x="11721" y="55"/>
                </a:cubicBezTo>
                <a:cubicBezTo>
                  <a:pt x="11727" y="61"/>
                  <a:pt x="11732" y="68"/>
                  <a:pt x="11736" y="76"/>
                </a:cubicBezTo>
                <a:cubicBezTo>
                  <a:pt x="11740" y="83"/>
                  <a:pt x="11743" y="91"/>
                  <a:pt x="11745" y="99"/>
                </a:cubicBezTo>
                <a:cubicBezTo>
                  <a:pt x="11747" y="107"/>
                  <a:pt x="11748" y="115"/>
                  <a:pt x="11748" y="123"/>
                </a:cubicBezTo>
                <a:lnTo>
                  <a:pt x="11748" y="6385"/>
                </a:lnTo>
                <a:cubicBezTo>
                  <a:pt x="11748" y="6393"/>
                  <a:pt x="11747" y="6401"/>
                  <a:pt x="11745" y="6409"/>
                </a:cubicBezTo>
                <a:cubicBezTo>
                  <a:pt x="11743" y="6417"/>
                  <a:pt x="11740" y="6425"/>
                  <a:pt x="11736" y="6432"/>
                </a:cubicBezTo>
                <a:cubicBezTo>
                  <a:pt x="11732" y="6440"/>
                  <a:pt x="11727" y="6447"/>
                  <a:pt x="11721" y="6453"/>
                </a:cubicBezTo>
                <a:cubicBezTo>
                  <a:pt x="11716" y="6460"/>
                  <a:pt x="11709" y="6466"/>
                  <a:pt x="11702" y="6472"/>
                </a:cubicBezTo>
                <a:cubicBezTo>
                  <a:pt x="11694" y="6478"/>
                  <a:pt x="11686" y="6483"/>
                  <a:pt x="11678" y="6487"/>
                </a:cubicBezTo>
                <a:cubicBezTo>
                  <a:pt x="11669" y="6492"/>
                  <a:pt x="11660" y="6496"/>
                  <a:pt x="11650" y="6499"/>
                </a:cubicBezTo>
                <a:cubicBezTo>
                  <a:pt x="11640" y="6502"/>
                  <a:pt x="11631" y="6504"/>
                  <a:pt x="11620" y="6506"/>
                </a:cubicBezTo>
                <a:cubicBezTo>
                  <a:pt x="11610" y="6507"/>
                  <a:pt x="11600" y="6508"/>
                  <a:pt x="11589" y="6508"/>
                </a:cubicBezTo>
                <a:lnTo>
                  <a:pt x="158" y="6508"/>
                </a:lnTo>
                <a:cubicBezTo>
                  <a:pt x="148" y="6508"/>
                  <a:pt x="138" y="6507"/>
                  <a:pt x="127" y="6506"/>
                </a:cubicBezTo>
                <a:cubicBezTo>
                  <a:pt x="117" y="6504"/>
                  <a:pt x="107" y="6502"/>
                  <a:pt x="98" y="6499"/>
                </a:cubicBezTo>
                <a:cubicBezTo>
                  <a:pt x="88" y="6496"/>
                  <a:pt x="79" y="6492"/>
                  <a:pt x="70" y="6487"/>
                </a:cubicBezTo>
                <a:cubicBezTo>
                  <a:pt x="61" y="6483"/>
                  <a:pt x="53" y="6478"/>
                  <a:pt x="46" y="6472"/>
                </a:cubicBezTo>
                <a:cubicBezTo>
                  <a:pt x="39" y="6466"/>
                  <a:pt x="32" y="6460"/>
                  <a:pt x="26" y="6453"/>
                </a:cubicBezTo>
                <a:cubicBezTo>
                  <a:pt x="21" y="6447"/>
                  <a:pt x="16" y="6440"/>
                  <a:pt x="12" y="6432"/>
                </a:cubicBezTo>
                <a:cubicBezTo>
                  <a:pt x="8" y="6425"/>
                  <a:pt x="5" y="6417"/>
                  <a:pt x="3" y="6409"/>
                </a:cubicBezTo>
                <a:cubicBezTo>
                  <a:pt x="1" y="6401"/>
                  <a:pt x="0" y="6393"/>
                  <a:pt x="0" y="6385"/>
                </a:cubicBezTo>
              </a:path>
            </a:pathLst>
          </a:custGeom>
          <a:ln w="33480">
            <a:solidFill>
              <a:srgbClr val="FFFFFF"/>
            </a:solidFill>
            <a:miter/>
          </a:ln>
        </p:spPr>
        <p:txBody>
          <a:bodyPr lIns="16560" tIns="16560" rIns="16560" bIns="165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71" name="文本框 570"/>
          <p:cNvSpPr txBox="1"/>
          <p:nvPr/>
        </p:nvSpPr>
        <p:spPr>
          <a:xfrm>
            <a:off x="3549677" y="6212880"/>
            <a:ext cx="61555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实验室）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72" name="文本框 571"/>
          <p:cNvSpPr txBox="1"/>
          <p:nvPr/>
        </p:nvSpPr>
        <p:spPr>
          <a:xfrm>
            <a:off x="7768080" y="4909680"/>
            <a:ext cx="132840" cy="116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10" b="0" i="1" u="none" strike="noStrike">
                <a:solidFill>
                  <a:srgbClr val="6B728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AI</a:t>
            </a:r>
            <a:endParaRPr lang="en-US" sz="8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73" name="文本框 572"/>
          <p:cNvSpPr txBox="1"/>
          <p:nvPr/>
        </p:nvSpPr>
        <p:spPr>
          <a:xfrm>
            <a:off x="7925040" y="4906080"/>
            <a:ext cx="505440" cy="126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860" b="0" u="none" strike="noStrike">
                <a:solidFill>
                  <a:srgbClr val="6B7280"/>
                </a:solidFill>
                <a:effectLst/>
                <a:uFillTx/>
                <a:latin typeface="NotoSansCJKsc"/>
                <a:ea typeface="NotoSansCJKsc"/>
              </a:rPr>
              <a:t>产业⽣态图谱</a:t>
            </a:r>
            <a:endParaRPr lang="en-US" sz="8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74" name="文本框 573"/>
          <p:cNvSpPr txBox="1"/>
          <p:nvPr/>
        </p:nvSpPr>
        <p:spPr>
          <a:xfrm>
            <a:off x="8694360" y="4909680"/>
            <a:ext cx="132840" cy="116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10" b="0" i="1" u="none" strike="noStrike">
                <a:solidFill>
                  <a:srgbClr val="6B728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 - </a:t>
            </a:r>
            <a:endParaRPr lang="en-US" sz="8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10B81D-0FF6-D98A-3E53-709B11D2498A}"/>
              </a:ext>
            </a:extLst>
          </p:cNvPr>
          <p:cNvSpPr txBox="1"/>
          <p:nvPr/>
        </p:nvSpPr>
        <p:spPr>
          <a:xfrm>
            <a:off x="10879604" y="212961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6" name="图片 5" descr="图形用户界面&#10;&#10;AI 生成的内容可能不正确。">
            <a:extLst>
              <a:ext uri="{FF2B5EF4-FFF2-40B4-BE49-F238E27FC236}">
                <a16:creationId xmlns:a16="http://schemas.microsoft.com/office/drawing/2014/main" id="{2D84E1C5-6E4F-C6FE-691B-B5B0DD27C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571" y="2034360"/>
            <a:ext cx="4843869" cy="34516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任意多边形 8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87" name="任意多边形 86"/>
          <p:cNvSpPr/>
          <p:nvPr/>
        </p:nvSpPr>
        <p:spPr>
          <a:xfrm>
            <a:off x="152280" y="145440"/>
            <a:ext cx="11887560" cy="6712560"/>
          </a:xfrm>
          <a:custGeom>
            <a:avLst/>
            <a:gdLst/>
            <a:ahLst/>
            <a:cxnLst/>
            <a:rect l="0" t="0" r="r" b="b"/>
            <a:pathLst>
              <a:path w="33021" h="18646">
                <a:moveTo>
                  <a:pt x="0" y="0"/>
                </a:moveTo>
                <a:lnTo>
                  <a:pt x="33021" y="0"/>
                </a:lnTo>
                <a:lnTo>
                  <a:pt x="33021" y="18646"/>
                </a:lnTo>
                <a:lnTo>
                  <a:pt x="0" y="186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88" name="任意多边形 87"/>
          <p:cNvSpPr/>
          <p:nvPr/>
        </p:nvSpPr>
        <p:spPr>
          <a:xfrm>
            <a:off x="152280" y="145440"/>
            <a:ext cx="11887560" cy="919080"/>
          </a:xfrm>
          <a:custGeom>
            <a:avLst/>
            <a:gdLst/>
            <a:ahLst/>
            <a:cxnLst/>
            <a:rect l="0" t="0" r="r" b="b"/>
            <a:pathLst>
              <a:path w="33021" h="2553">
                <a:moveTo>
                  <a:pt x="0" y="0"/>
                </a:moveTo>
                <a:lnTo>
                  <a:pt x="33021" y="0"/>
                </a:lnTo>
                <a:lnTo>
                  <a:pt x="33021" y="2553"/>
                </a:lnTo>
                <a:lnTo>
                  <a:pt x="0" y="2553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609480" y="372960"/>
            <a:ext cx="1207800" cy="445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1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SansCJKsc"/>
                <a:ea typeface="NotoSansCJKsc"/>
              </a:rPr>
              <a:t>为什么学习</a:t>
            </a:r>
            <a:endParaRPr kumimoji="0" lang="en-US" sz="301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2597139" y="376803"/>
            <a:ext cx="425160" cy="424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1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Times New Roman" panose="02020603050405020304"/>
              </a:rPr>
              <a:t>AI</a:t>
            </a:r>
            <a:endParaRPr kumimoji="0" lang="en-US" sz="301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91" name="任意多边形 90"/>
          <p:cNvSpPr/>
          <p:nvPr/>
        </p:nvSpPr>
        <p:spPr>
          <a:xfrm>
            <a:off x="152280" y="1064160"/>
            <a:ext cx="11887560" cy="5548320"/>
          </a:xfrm>
          <a:custGeom>
            <a:avLst/>
            <a:gdLst/>
            <a:ahLst/>
            <a:cxnLst/>
            <a:rect l="0" t="0" r="r" b="b"/>
            <a:pathLst>
              <a:path w="33021" h="15412">
                <a:moveTo>
                  <a:pt x="0" y="0"/>
                </a:moveTo>
                <a:lnTo>
                  <a:pt x="33021" y="0"/>
                </a:lnTo>
                <a:lnTo>
                  <a:pt x="33021" y="15412"/>
                </a:lnTo>
                <a:lnTo>
                  <a:pt x="0" y="15412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3102120" y="372960"/>
            <a:ext cx="725040" cy="445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1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SansCJKsc"/>
                <a:ea typeface="NotoSansCJKsc"/>
              </a:rPr>
              <a:t>算法？</a:t>
            </a:r>
            <a:endParaRPr kumimoji="0" lang="en-US" sz="301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609480" y="1391760"/>
            <a:ext cx="640800" cy="295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NotoSansCJKsc"/>
                <a:ea typeface="NotoSansCJKsc"/>
              </a:rPr>
              <a:t>⾏业需求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609480" y="1929960"/>
            <a:ext cx="1083630" cy="2200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3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Times New Roman" panose="02020603050405020304"/>
                <a:ea typeface="Times New Roman" panose="02020603050405020304"/>
              </a:rPr>
              <a:t>LinkedIn 2025</a:t>
            </a:r>
            <a:endParaRPr kumimoji="0" lang="en-US" sz="143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1736640" y="1923120"/>
            <a:ext cx="34380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报告：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307960" y="1929960"/>
            <a:ext cx="201600" cy="201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Times New Roman" panose="02020603050405020304"/>
                <a:ea typeface="Times New Roman" panose="02020603050405020304"/>
              </a:rPr>
              <a:t>AI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2508840" y="1923120"/>
            <a:ext cx="137268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算法⼯程师岗位年增⻓率达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794840" y="1929960"/>
            <a:ext cx="349920" cy="201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Times New Roman" panose="02020603050405020304"/>
                <a:ea typeface="Times New Roman" panose="02020603050405020304"/>
              </a:rPr>
              <a:t>42%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144040" y="1923120"/>
            <a:ext cx="34380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，平均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09480" y="2214360"/>
            <a:ext cx="57240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薪资较传统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1562040" y="2220840"/>
            <a:ext cx="190080" cy="201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Times New Roman" panose="02020603050405020304"/>
                <a:ea typeface="Times New Roman" panose="02020603050405020304"/>
              </a:rPr>
              <a:t>IT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742040" y="2214360"/>
            <a:ext cx="34380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岗位⾼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2313360" y="2220840"/>
            <a:ext cx="349920" cy="201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Times New Roman" panose="02020603050405020304"/>
                <a:ea typeface="Times New Roman" panose="02020603050405020304"/>
              </a:rPr>
              <a:t>35%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609480" y="2801520"/>
            <a:ext cx="640800" cy="295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NotoSansCJKsc"/>
                <a:ea typeface="NotoSansCJKsc"/>
              </a:rPr>
              <a:t>应⽤案例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09480" y="3339720"/>
            <a:ext cx="190080" cy="201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723960" y="3332880"/>
            <a:ext cx="57240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医疗领域：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1676520" y="3339720"/>
            <a:ext cx="201600" cy="201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Times New Roman" panose="02020603050405020304"/>
                <a:ea typeface="Times New Roman" panose="02020603050405020304"/>
              </a:rPr>
              <a:t>AI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1877400" y="3332880"/>
            <a:ext cx="171540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辅助诊断系统提升早期肺癌检出率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35080" y="3339720"/>
            <a:ext cx="349920" cy="201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Times New Roman" panose="02020603050405020304"/>
                <a:ea typeface="Times New Roman" panose="02020603050405020304"/>
              </a:rPr>
              <a:t>28%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609480" y="3740040"/>
            <a:ext cx="190080" cy="201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723960" y="3733200"/>
            <a:ext cx="205848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⾦融领域：智能⻛控算法降低信贷违约率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4152960" y="3740040"/>
            <a:ext cx="603720" cy="201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Times New Roman" panose="02020603050405020304"/>
                <a:ea typeface="Times New Roman" panose="02020603050405020304"/>
              </a:rPr>
              <a:t>15-20%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609480" y="4149360"/>
            <a:ext cx="190080" cy="201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723960" y="4142520"/>
            <a:ext cx="125820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电商平台：推荐系统影响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2819520" y="4149360"/>
            <a:ext cx="349920" cy="201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Times New Roman" panose="02020603050405020304"/>
                <a:ea typeface="Times New Roman" panose="02020603050405020304"/>
              </a:rPr>
              <a:t>70%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3168720" y="4142520"/>
            <a:ext cx="57240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以上交易额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609480" y="4720680"/>
            <a:ext cx="640800" cy="295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NotoSansCJKsc"/>
                <a:ea typeface="NotoSansCJKsc"/>
              </a:rPr>
              <a:t>学习价值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609480" y="5258880"/>
            <a:ext cx="190080" cy="201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723960" y="5252040"/>
            <a:ext cx="205848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思维培养：掌握数据驱动决策的核⼼⽅法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609480" y="5668200"/>
            <a:ext cx="190080" cy="201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723960" y="5661360"/>
            <a:ext cx="57240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职业赋能：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1676520" y="5668200"/>
            <a:ext cx="201600" cy="201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Times New Roman" panose="02020603050405020304"/>
                <a:ea typeface="Times New Roman" panose="02020603050405020304"/>
              </a:rPr>
              <a:t>AI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1877400" y="5661360"/>
            <a:ext cx="114408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素养已成职场必备技能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09480" y="6068160"/>
            <a:ext cx="190080" cy="201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723960" y="6061680"/>
            <a:ext cx="80100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创新⼯具：使⽤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2057400" y="6068160"/>
            <a:ext cx="201600" cy="201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Times New Roman" panose="02020603050405020304"/>
                <a:ea typeface="Times New Roman" panose="02020603050405020304"/>
              </a:rPr>
              <a:t>AI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27" name="任意多边形 126"/>
          <p:cNvSpPr/>
          <p:nvPr/>
        </p:nvSpPr>
        <p:spPr>
          <a:xfrm>
            <a:off x="6838920" y="2391840"/>
            <a:ext cx="4229280" cy="2883600"/>
          </a:xfrm>
          <a:custGeom>
            <a:avLst/>
            <a:gdLst/>
            <a:ahLst/>
            <a:cxnLst/>
            <a:rect l="0" t="0" r="r" b="b"/>
            <a:pathLst>
              <a:path w="11748" h="8010" fill="none">
                <a:moveTo>
                  <a:pt x="0" y="7859"/>
                </a:moveTo>
                <a:lnTo>
                  <a:pt x="0" y="152"/>
                </a:lnTo>
                <a:cubicBezTo>
                  <a:pt x="0" y="142"/>
                  <a:pt x="1" y="132"/>
                  <a:pt x="3" y="122"/>
                </a:cubicBezTo>
                <a:cubicBezTo>
                  <a:pt x="5" y="113"/>
                  <a:pt x="8" y="103"/>
                  <a:pt x="12" y="94"/>
                </a:cubicBezTo>
                <a:cubicBezTo>
                  <a:pt x="16" y="85"/>
                  <a:pt x="21" y="76"/>
                  <a:pt x="26" y="68"/>
                </a:cubicBezTo>
                <a:cubicBezTo>
                  <a:pt x="32" y="59"/>
                  <a:pt x="39" y="52"/>
                  <a:pt x="46" y="45"/>
                </a:cubicBezTo>
                <a:cubicBezTo>
                  <a:pt x="53" y="38"/>
                  <a:pt x="61" y="31"/>
                  <a:pt x="70" y="26"/>
                </a:cubicBezTo>
                <a:cubicBezTo>
                  <a:pt x="79" y="20"/>
                  <a:pt x="88" y="16"/>
                  <a:pt x="98" y="12"/>
                </a:cubicBezTo>
                <a:cubicBezTo>
                  <a:pt x="107" y="8"/>
                  <a:pt x="117" y="5"/>
                  <a:pt x="127" y="3"/>
                </a:cubicBezTo>
                <a:cubicBezTo>
                  <a:pt x="138" y="1"/>
                  <a:pt x="148" y="0"/>
                  <a:pt x="158" y="0"/>
                </a:cubicBezTo>
                <a:lnTo>
                  <a:pt x="11589" y="0"/>
                </a:lnTo>
                <a:cubicBezTo>
                  <a:pt x="11600" y="0"/>
                  <a:pt x="11610" y="1"/>
                  <a:pt x="11620" y="3"/>
                </a:cubicBezTo>
                <a:cubicBezTo>
                  <a:pt x="11631" y="5"/>
                  <a:pt x="11640" y="8"/>
                  <a:pt x="11650" y="12"/>
                </a:cubicBezTo>
                <a:cubicBezTo>
                  <a:pt x="11660" y="16"/>
                  <a:pt x="11669" y="20"/>
                  <a:pt x="11678" y="26"/>
                </a:cubicBezTo>
                <a:cubicBezTo>
                  <a:pt x="11686" y="31"/>
                  <a:pt x="11694" y="38"/>
                  <a:pt x="11702" y="45"/>
                </a:cubicBezTo>
                <a:cubicBezTo>
                  <a:pt x="11709" y="52"/>
                  <a:pt x="11716" y="59"/>
                  <a:pt x="11721" y="68"/>
                </a:cubicBezTo>
                <a:cubicBezTo>
                  <a:pt x="11727" y="76"/>
                  <a:pt x="11732" y="85"/>
                  <a:pt x="11736" y="94"/>
                </a:cubicBezTo>
                <a:cubicBezTo>
                  <a:pt x="11740" y="103"/>
                  <a:pt x="11743" y="113"/>
                  <a:pt x="11745" y="122"/>
                </a:cubicBezTo>
                <a:cubicBezTo>
                  <a:pt x="11747" y="132"/>
                  <a:pt x="11748" y="142"/>
                  <a:pt x="11748" y="152"/>
                </a:cubicBezTo>
                <a:lnTo>
                  <a:pt x="11748" y="7859"/>
                </a:lnTo>
                <a:cubicBezTo>
                  <a:pt x="11748" y="7869"/>
                  <a:pt x="11747" y="7879"/>
                  <a:pt x="11745" y="7888"/>
                </a:cubicBezTo>
                <a:cubicBezTo>
                  <a:pt x="11743" y="7898"/>
                  <a:pt x="11740" y="7908"/>
                  <a:pt x="11736" y="7917"/>
                </a:cubicBezTo>
                <a:cubicBezTo>
                  <a:pt x="11732" y="7926"/>
                  <a:pt x="11727" y="7935"/>
                  <a:pt x="11721" y="7943"/>
                </a:cubicBezTo>
                <a:cubicBezTo>
                  <a:pt x="11716" y="7951"/>
                  <a:pt x="11709" y="7959"/>
                  <a:pt x="11702" y="7966"/>
                </a:cubicBezTo>
                <a:cubicBezTo>
                  <a:pt x="11694" y="7973"/>
                  <a:pt x="11686" y="7979"/>
                  <a:pt x="11678" y="7985"/>
                </a:cubicBezTo>
                <a:cubicBezTo>
                  <a:pt x="11669" y="7990"/>
                  <a:pt x="11660" y="7995"/>
                  <a:pt x="11650" y="7999"/>
                </a:cubicBezTo>
                <a:cubicBezTo>
                  <a:pt x="11640" y="8003"/>
                  <a:pt x="11631" y="8005"/>
                  <a:pt x="11620" y="8007"/>
                </a:cubicBezTo>
                <a:cubicBezTo>
                  <a:pt x="11610" y="8009"/>
                  <a:pt x="11600" y="8010"/>
                  <a:pt x="11589" y="8010"/>
                </a:cubicBezTo>
                <a:lnTo>
                  <a:pt x="158" y="8010"/>
                </a:lnTo>
                <a:cubicBezTo>
                  <a:pt x="148" y="8010"/>
                  <a:pt x="138" y="8009"/>
                  <a:pt x="127" y="8007"/>
                </a:cubicBezTo>
                <a:cubicBezTo>
                  <a:pt x="117" y="8005"/>
                  <a:pt x="107" y="8003"/>
                  <a:pt x="98" y="7999"/>
                </a:cubicBezTo>
                <a:cubicBezTo>
                  <a:pt x="88" y="7995"/>
                  <a:pt x="79" y="7990"/>
                  <a:pt x="70" y="7985"/>
                </a:cubicBezTo>
                <a:cubicBezTo>
                  <a:pt x="61" y="7979"/>
                  <a:pt x="53" y="7973"/>
                  <a:pt x="46" y="7966"/>
                </a:cubicBezTo>
                <a:cubicBezTo>
                  <a:pt x="39" y="7959"/>
                  <a:pt x="32" y="7951"/>
                  <a:pt x="26" y="7943"/>
                </a:cubicBezTo>
                <a:cubicBezTo>
                  <a:pt x="21" y="7935"/>
                  <a:pt x="16" y="7926"/>
                  <a:pt x="12" y="7917"/>
                </a:cubicBezTo>
                <a:cubicBezTo>
                  <a:pt x="8" y="7908"/>
                  <a:pt x="5" y="7898"/>
                  <a:pt x="3" y="7888"/>
                </a:cubicBezTo>
                <a:cubicBezTo>
                  <a:pt x="1" y="7879"/>
                  <a:pt x="0" y="7869"/>
                  <a:pt x="0" y="7859"/>
                </a:cubicBezTo>
              </a:path>
            </a:pathLst>
          </a:custGeom>
          <a:ln w="37080">
            <a:solidFill>
              <a:srgbClr val="FFFFFF"/>
            </a:solidFill>
            <a:miter/>
          </a:ln>
        </p:spPr>
        <p:txBody>
          <a:bodyPr lIns="18360" tIns="18360" rIns="18360" bIns="1836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2258280" y="6061680"/>
            <a:ext cx="91512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⼯具提升⼯作效率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5C6192-07B6-9E10-9E20-2BEB7BB27C2A}"/>
              </a:ext>
            </a:extLst>
          </p:cNvPr>
          <p:cNvSpPr txBox="1"/>
          <p:nvPr/>
        </p:nvSpPr>
        <p:spPr>
          <a:xfrm>
            <a:off x="10883265" y="327801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BAC48585-4C32-3C56-389B-554AB6B9F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623" y="2736691"/>
            <a:ext cx="4157316" cy="214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96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任意多边形: 形状 511"/>
          <p:cNvSpPr/>
          <p:nvPr/>
        </p:nvSpPr>
        <p:spPr>
          <a:xfrm>
            <a:off x="-466436" y="-22343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13" name="任意多边形: 形状 512"/>
          <p:cNvSpPr/>
          <p:nvPr/>
        </p:nvSpPr>
        <p:spPr>
          <a:xfrm>
            <a:off x="0" y="0"/>
            <a:ext cx="12192120" cy="462600"/>
          </a:xfrm>
          <a:custGeom>
            <a:avLst/>
            <a:gdLst/>
            <a:ahLst/>
            <a:cxnLst/>
            <a:rect l="0" t="0" r="r" b="b"/>
            <a:pathLst>
              <a:path w="33867" h="1285">
                <a:moveTo>
                  <a:pt x="0" y="0"/>
                </a:moveTo>
                <a:lnTo>
                  <a:pt x="33867" y="0"/>
                </a:lnTo>
                <a:lnTo>
                  <a:pt x="33867" y="1285"/>
                </a:lnTo>
                <a:lnTo>
                  <a:pt x="0" y="1285"/>
                </a:lnTo>
                <a:lnTo>
                  <a:pt x="0" y="0"/>
                </a:lnTo>
                <a:close/>
              </a:path>
            </a:pathLst>
          </a:custGeom>
          <a:solidFill>
            <a:srgbClr val="0D47A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14" name="任意多边形: 形状 513"/>
          <p:cNvSpPr/>
          <p:nvPr/>
        </p:nvSpPr>
        <p:spPr>
          <a:xfrm>
            <a:off x="0" y="457200"/>
            <a:ext cx="12192120" cy="5400"/>
          </a:xfrm>
          <a:custGeom>
            <a:avLst/>
            <a:gdLst/>
            <a:ahLst/>
            <a:cxnLst/>
            <a:rect l="0" t="0" r="r" b="b"/>
            <a:pathLst>
              <a:path w="33867" h="15">
                <a:moveTo>
                  <a:pt x="0" y="0"/>
                </a:moveTo>
                <a:lnTo>
                  <a:pt x="33867" y="0"/>
                </a:lnTo>
                <a:lnTo>
                  <a:pt x="33867" y="15"/>
                </a:lnTo>
                <a:lnTo>
                  <a:pt x="0" y="15"/>
                </a:lnTo>
                <a:lnTo>
                  <a:pt x="0" y="0"/>
                </a:lnTo>
                <a:close/>
              </a:path>
            </a:pathLst>
          </a:custGeom>
          <a:solidFill>
            <a:srgbClr val="B3E5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15" name="任意多边形: 形状 514"/>
          <p:cNvSpPr/>
          <p:nvPr/>
        </p:nvSpPr>
        <p:spPr>
          <a:xfrm>
            <a:off x="571320" y="860040"/>
            <a:ext cx="5334480" cy="10800"/>
          </a:xfrm>
          <a:custGeom>
            <a:avLst/>
            <a:gdLst/>
            <a:ahLst/>
            <a:cxnLst/>
            <a:rect l="0" t="0" r="r" b="b"/>
            <a:pathLst>
              <a:path w="14818" h="30">
                <a:moveTo>
                  <a:pt x="0" y="0"/>
                </a:moveTo>
                <a:lnTo>
                  <a:pt x="14818" y="0"/>
                </a:lnTo>
                <a:lnTo>
                  <a:pt x="14818" y="30"/>
                </a:lnTo>
                <a:lnTo>
                  <a:pt x="0" y="30"/>
                </a:lnTo>
                <a:lnTo>
                  <a:pt x="0" y="0"/>
                </a:lnTo>
                <a:close/>
              </a:path>
            </a:pathLst>
          </a:custGeom>
          <a:solidFill>
            <a:srgbClr val="FF6D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16" name="文本框 515"/>
          <p:cNvSpPr txBox="1"/>
          <p:nvPr/>
        </p:nvSpPr>
        <p:spPr>
          <a:xfrm>
            <a:off x="571320" y="142200"/>
            <a:ext cx="12297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1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SansCJKsc"/>
                <a:ea typeface="NotoSansCJKsc"/>
              </a:rPr>
              <a:t>⾏为主义学派</a:t>
            </a:r>
            <a:endParaRPr kumimoji="0" lang="en-US" sz="141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17" name="任意多边形: 形状 516"/>
          <p:cNvSpPr/>
          <p:nvPr/>
        </p:nvSpPr>
        <p:spPr>
          <a:xfrm>
            <a:off x="571320" y="969480"/>
            <a:ext cx="5334480" cy="1539314"/>
          </a:xfrm>
          <a:custGeom>
            <a:avLst/>
            <a:gdLst/>
            <a:ahLst/>
            <a:cxnLst/>
            <a:rect l="0" t="0" r="r" b="b"/>
            <a:pathLst>
              <a:path w="14818" h="2612">
                <a:moveTo>
                  <a:pt x="0" y="2502"/>
                </a:moveTo>
                <a:lnTo>
                  <a:pt x="0" y="111"/>
                </a:lnTo>
                <a:cubicBezTo>
                  <a:pt x="0" y="104"/>
                  <a:pt x="1" y="96"/>
                  <a:pt x="4" y="89"/>
                </a:cubicBezTo>
                <a:cubicBezTo>
                  <a:pt x="7" y="82"/>
                  <a:pt x="11" y="75"/>
                  <a:pt x="16" y="69"/>
                </a:cubicBezTo>
                <a:cubicBezTo>
                  <a:pt x="21" y="62"/>
                  <a:pt x="28" y="55"/>
                  <a:pt x="36" y="49"/>
                </a:cubicBezTo>
                <a:cubicBezTo>
                  <a:pt x="43" y="43"/>
                  <a:pt x="52" y="38"/>
                  <a:pt x="62" y="33"/>
                </a:cubicBezTo>
                <a:cubicBezTo>
                  <a:pt x="72" y="28"/>
                  <a:pt x="83" y="23"/>
                  <a:pt x="94" y="19"/>
                </a:cubicBezTo>
                <a:cubicBezTo>
                  <a:pt x="106" y="15"/>
                  <a:pt x="118" y="11"/>
                  <a:pt x="131" y="9"/>
                </a:cubicBezTo>
                <a:cubicBezTo>
                  <a:pt x="144" y="6"/>
                  <a:pt x="157" y="4"/>
                  <a:pt x="170" y="2"/>
                </a:cubicBezTo>
                <a:cubicBezTo>
                  <a:pt x="184" y="1"/>
                  <a:pt x="198" y="0"/>
                  <a:pt x="212" y="0"/>
                </a:cubicBezTo>
                <a:lnTo>
                  <a:pt x="14606" y="0"/>
                </a:lnTo>
                <a:cubicBezTo>
                  <a:pt x="14620" y="0"/>
                  <a:pt x="14634" y="1"/>
                  <a:pt x="14647" y="2"/>
                </a:cubicBezTo>
                <a:cubicBezTo>
                  <a:pt x="14661" y="4"/>
                  <a:pt x="14674" y="6"/>
                  <a:pt x="14687" y="9"/>
                </a:cubicBezTo>
                <a:cubicBezTo>
                  <a:pt x="14700" y="11"/>
                  <a:pt x="14712" y="15"/>
                  <a:pt x="14724" y="19"/>
                </a:cubicBezTo>
                <a:cubicBezTo>
                  <a:pt x="14735" y="23"/>
                  <a:pt x="14746" y="28"/>
                  <a:pt x="14756" y="33"/>
                </a:cubicBezTo>
                <a:cubicBezTo>
                  <a:pt x="14765" y="38"/>
                  <a:pt x="14774" y="43"/>
                  <a:pt x="14782" y="49"/>
                </a:cubicBezTo>
                <a:cubicBezTo>
                  <a:pt x="14790" y="55"/>
                  <a:pt x="14796" y="62"/>
                  <a:pt x="14802" y="69"/>
                </a:cubicBezTo>
                <a:cubicBezTo>
                  <a:pt x="14807" y="75"/>
                  <a:pt x="14811" y="82"/>
                  <a:pt x="14814" y="89"/>
                </a:cubicBezTo>
                <a:cubicBezTo>
                  <a:pt x="14816" y="96"/>
                  <a:pt x="14818" y="104"/>
                  <a:pt x="14818" y="111"/>
                </a:cubicBezTo>
                <a:lnTo>
                  <a:pt x="14818" y="2502"/>
                </a:lnTo>
                <a:cubicBezTo>
                  <a:pt x="14818" y="2509"/>
                  <a:pt x="14816" y="2516"/>
                  <a:pt x="14814" y="2523"/>
                </a:cubicBezTo>
                <a:cubicBezTo>
                  <a:pt x="14811" y="2530"/>
                  <a:pt x="14807" y="2537"/>
                  <a:pt x="14802" y="2544"/>
                </a:cubicBezTo>
                <a:cubicBezTo>
                  <a:pt x="14796" y="2551"/>
                  <a:pt x="14790" y="2557"/>
                  <a:pt x="14782" y="2563"/>
                </a:cubicBezTo>
                <a:cubicBezTo>
                  <a:pt x="14774" y="2569"/>
                  <a:pt x="14765" y="2575"/>
                  <a:pt x="14756" y="2580"/>
                </a:cubicBezTo>
                <a:cubicBezTo>
                  <a:pt x="14746" y="2585"/>
                  <a:pt x="14735" y="2590"/>
                  <a:pt x="14724" y="2594"/>
                </a:cubicBezTo>
                <a:cubicBezTo>
                  <a:pt x="14712" y="2598"/>
                  <a:pt x="14700" y="2601"/>
                  <a:pt x="14687" y="2604"/>
                </a:cubicBezTo>
                <a:cubicBezTo>
                  <a:pt x="14674" y="2607"/>
                  <a:pt x="14661" y="2609"/>
                  <a:pt x="14647" y="2610"/>
                </a:cubicBezTo>
                <a:cubicBezTo>
                  <a:pt x="14634" y="2612"/>
                  <a:pt x="14620" y="2612"/>
                  <a:pt x="14606" y="2612"/>
                </a:cubicBezTo>
                <a:lnTo>
                  <a:pt x="212" y="2612"/>
                </a:lnTo>
                <a:cubicBezTo>
                  <a:pt x="198" y="2612"/>
                  <a:pt x="184" y="2612"/>
                  <a:pt x="170" y="2610"/>
                </a:cubicBezTo>
                <a:cubicBezTo>
                  <a:pt x="157" y="2609"/>
                  <a:pt x="144" y="2607"/>
                  <a:pt x="131" y="2604"/>
                </a:cubicBezTo>
                <a:cubicBezTo>
                  <a:pt x="118" y="2601"/>
                  <a:pt x="106" y="2598"/>
                  <a:pt x="94" y="2594"/>
                </a:cubicBezTo>
                <a:cubicBezTo>
                  <a:pt x="83" y="2590"/>
                  <a:pt x="72" y="2585"/>
                  <a:pt x="62" y="2580"/>
                </a:cubicBezTo>
                <a:cubicBezTo>
                  <a:pt x="52" y="2575"/>
                  <a:pt x="43" y="2569"/>
                  <a:pt x="36" y="2563"/>
                </a:cubicBezTo>
                <a:cubicBezTo>
                  <a:pt x="28" y="2557"/>
                  <a:pt x="21" y="2551"/>
                  <a:pt x="16" y="2544"/>
                </a:cubicBezTo>
                <a:cubicBezTo>
                  <a:pt x="11" y="2537"/>
                  <a:pt x="7" y="2530"/>
                  <a:pt x="4" y="2523"/>
                </a:cubicBezTo>
                <a:cubicBezTo>
                  <a:pt x="1" y="2516"/>
                  <a:pt x="0" y="2509"/>
                  <a:pt x="0" y="2502"/>
                </a:cubicBezTo>
                <a:close/>
              </a:path>
            </a:pathLst>
          </a:custGeom>
          <a:solidFill>
            <a:srgbClr val="E3F2F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18" name="任意多边形: 形状 517"/>
          <p:cNvSpPr/>
          <p:nvPr/>
        </p:nvSpPr>
        <p:spPr>
          <a:xfrm>
            <a:off x="809280" y="1108800"/>
            <a:ext cx="286200" cy="149760"/>
          </a:xfrm>
          <a:custGeom>
            <a:avLst/>
            <a:gdLst/>
            <a:ahLst/>
            <a:cxnLst/>
            <a:rect l="0" t="0" r="r" b="b"/>
            <a:pathLst>
              <a:path w="795" h="416">
                <a:moveTo>
                  <a:pt x="795" y="208"/>
                </a:moveTo>
                <a:cubicBezTo>
                  <a:pt x="795" y="222"/>
                  <a:pt x="793" y="235"/>
                  <a:pt x="788" y="249"/>
                </a:cubicBezTo>
                <a:cubicBezTo>
                  <a:pt x="782" y="262"/>
                  <a:pt x="775" y="275"/>
                  <a:pt x="765" y="288"/>
                </a:cubicBezTo>
                <a:cubicBezTo>
                  <a:pt x="755" y="300"/>
                  <a:pt x="743" y="312"/>
                  <a:pt x="728" y="323"/>
                </a:cubicBezTo>
                <a:cubicBezTo>
                  <a:pt x="714" y="335"/>
                  <a:pt x="697" y="345"/>
                  <a:pt x="679" y="355"/>
                </a:cubicBezTo>
                <a:cubicBezTo>
                  <a:pt x="661" y="364"/>
                  <a:pt x="640" y="373"/>
                  <a:pt x="619" y="381"/>
                </a:cubicBezTo>
                <a:cubicBezTo>
                  <a:pt x="597" y="388"/>
                  <a:pt x="574" y="395"/>
                  <a:pt x="550" y="400"/>
                </a:cubicBezTo>
                <a:cubicBezTo>
                  <a:pt x="525" y="405"/>
                  <a:pt x="500" y="409"/>
                  <a:pt x="475" y="412"/>
                </a:cubicBezTo>
                <a:cubicBezTo>
                  <a:pt x="449" y="414"/>
                  <a:pt x="423" y="416"/>
                  <a:pt x="397" y="416"/>
                </a:cubicBezTo>
                <a:cubicBezTo>
                  <a:pt x="371" y="416"/>
                  <a:pt x="345" y="414"/>
                  <a:pt x="320" y="412"/>
                </a:cubicBezTo>
                <a:cubicBezTo>
                  <a:pt x="294" y="409"/>
                  <a:pt x="270" y="405"/>
                  <a:pt x="245" y="400"/>
                </a:cubicBezTo>
                <a:cubicBezTo>
                  <a:pt x="221" y="395"/>
                  <a:pt x="199" y="388"/>
                  <a:pt x="177" y="381"/>
                </a:cubicBezTo>
                <a:cubicBezTo>
                  <a:pt x="155" y="373"/>
                  <a:pt x="135" y="364"/>
                  <a:pt x="117" y="355"/>
                </a:cubicBezTo>
                <a:cubicBezTo>
                  <a:pt x="98" y="345"/>
                  <a:pt x="82" y="335"/>
                  <a:pt x="67" y="323"/>
                </a:cubicBezTo>
                <a:cubicBezTo>
                  <a:pt x="53" y="312"/>
                  <a:pt x="41" y="300"/>
                  <a:pt x="31" y="288"/>
                </a:cubicBezTo>
                <a:cubicBezTo>
                  <a:pt x="21" y="275"/>
                  <a:pt x="13" y="262"/>
                  <a:pt x="8" y="249"/>
                </a:cubicBezTo>
                <a:cubicBezTo>
                  <a:pt x="3" y="235"/>
                  <a:pt x="0" y="222"/>
                  <a:pt x="0" y="208"/>
                </a:cubicBezTo>
                <a:cubicBezTo>
                  <a:pt x="0" y="195"/>
                  <a:pt x="3" y="181"/>
                  <a:pt x="8" y="168"/>
                </a:cubicBezTo>
                <a:cubicBezTo>
                  <a:pt x="13" y="155"/>
                  <a:pt x="21" y="142"/>
                  <a:pt x="31" y="129"/>
                </a:cubicBezTo>
                <a:cubicBezTo>
                  <a:pt x="41" y="116"/>
                  <a:pt x="53" y="105"/>
                  <a:pt x="67" y="93"/>
                </a:cubicBezTo>
                <a:cubicBezTo>
                  <a:pt x="82" y="82"/>
                  <a:pt x="98" y="71"/>
                  <a:pt x="117" y="62"/>
                </a:cubicBezTo>
                <a:cubicBezTo>
                  <a:pt x="135" y="52"/>
                  <a:pt x="155" y="44"/>
                  <a:pt x="177" y="36"/>
                </a:cubicBezTo>
                <a:cubicBezTo>
                  <a:pt x="199" y="28"/>
                  <a:pt x="221" y="21"/>
                  <a:pt x="245" y="16"/>
                </a:cubicBezTo>
                <a:cubicBezTo>
                  <a:pt x="270" y="11"/>
                  <a:pt x="294" y="7"/>
                  <a:pt x="320" y="4"/>
                </a:cubicBezTo>
                <a:cubicBezTo>
                  <a:pt x="345" y="1"/>
                  <a:pt x="371" y="0"/>
                  <a:pt x="397" y="0"/>
                </a:cubicBezTo>
                <a:cubicBezTo>
                  <a:pt x="423" y="0"/>
                  <a:pt x="449" y="1"/>
                  <a:pt x="475" y="4"/>
                </a:cubicBezTo>
                <a:cubicBezTo>
                  <a:pt x="500" y="7"/>
                  <a:pt x="525" y="11"/>
                  <a:pt x="550" y="16"/>
                </a:cubicBezTo>
                <a:cubicBezTo>
                  <a:pt x="574" y="21"/>
                  <a:pt x="597" y="28"/>
                  <a:pt x="619" y="36"/>
                </a:cubicBezTo>
                <a:cubicBezTo>
                  <a:pt x="640" y="44"/>
                  <a:pt x="661" y="52"/>
                  <a:pt x="679" y="62"/>
                </a:cubicBezTo>
                <a:cubicBezTo>
                  <a:pt x="697" y="71"/>
                  <a:pt x="714" y="82"/>
                  <a:pt x="728" y="93"/>
                </a:cubicBezTo>
                <a:cubicBezTo>
                  <a:pt x="743" y="105"/>
                  <a:pt x="755" y="116"/>
                  <a:pt x="765" y="129"/>
                </a:cubicBezTo>
                <a:cubicBezTo>
                  <a:pt x="775" y="142"/>
                  <a:pt x="782" y="155"/>
                  <a:pt x="788" y="168"/>
                </a:cubicBezTo>
                <a:cubicBezTo>
                  <a:pt x="793" y="181"/>
                  <a:pt x="795" y="195"/>
                  <a:pt x="795" y="208"/>
                </a:cubicBezTo>
                <a:close/>
              </a:path>
            </a:pathLst>
          </a:custGeom>
          <a:solidFill>
            <a:srgbClr val="FF6D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19" name="文本框 518"/>
          <p:cNvSpPr txBox="1"/>
          <p:nvPr/>
        </p:nvSpPr>
        <p:spPr>
          <a:xfrm>
            <a:off x="571320" y="641520"/>
            <a:ext cx="1441080" cy="160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9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核⼼理论与技术⽅法</a:t>
            </a:r>
            <a:endParaRPr kumimoji="0" lang="en-US" sz="109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20" name="文本框 519"/>
          <p:cNvSpPr txBox="1"/>
          <p:nvPr/>
        </p:nvSpPr>
        <p:spPr>
          <a:xfrm>
            <a:off x="914400" y="1115280"/>
            <a:ext cx="228240" cy="134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9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!</a:t>
            </a:r>
            <a:endParaRPr kumimoji="0" lang="en-US" sz="93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21" name="文本框 520"/>
          <p:cNvSpPr txBox="1"/>
          <p:nvPr/>
        </p:nvSpPr>
        <p:spPr>
          <a:xfrm>
            <a:off x="1190520" y="1122480"/>
            <a:ext cx="54936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39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核⼼思想</a:t>
            </a:r>
            <a:endParaRPr kumimoji="0" lang="en-US" sz="93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29" name="任意多边形: 形状 528"/>
          <p:cNvSpPr/>
          <p:nvPr/>
        </p:nvSpPr>
        <p:spPr>
          <a:xfrm>
            <a:off x="585720" y="3062137"/>
            <a:ext cx="2557800" cy="1059480"/>
          </a:xfrm>
          <a:custGeom>
            <a:avLst/>
            <a:gdLst/>
            <a:ahLst/>
            <a:cxnLst/>
            <a:rect l="0" t="0" r="r" b="b"/>
            <a:pathLst>
              <a:path w="7105" h="2943">
                <a:moveTo>
                  <a:pt x="0" y="2833"/>
                </a:moveTo>
                <a:lnTo>
                  <a:pt x="0" y="110"/>
                </a:lnTo>
                <a:cubicBezTo>
                  <a:pt x="0" y="95"/>
                  <a:pt x="4" y="81"/>
                  <a:pt x="13" y="68"/>
                </a:cubicBezTo>
                <a:cubicBezTo>
                  <a:pt x="22" y="54"/>
                  <a:pt x="34" y="42"/>
                  <a:pt x="50" y="32"/>
                </a:cubicBezTo>
                <a:cubicBezTo>
                  <a:pt x="66" y="22"/>
                  <a:pt x="85" y="14"/>
                  <a:pt x="106" y="8"/>
                </a:cubicBezTo>
                <a:cubicBezTo>
                  <a:pt x="127" y="2"/>
                  <a:pt x="149" y="0"/>
                  <a:pt x="172" y="0"/>
                </a:cubicBezTo>
                <a:lnTo>
                  <a:pt x="6893" y="0"/>
                </a:lnTo>
                <a:cubicBezTo>
                  <a:pt x="6907" y="0"/>
                  <a:pt x="6921" y="0"/>
                  <a:pt x="6934" y="2"/>
                </a:cubicBezTo>
                <a:cubicBezTo>
                  <a:pt x="6948" y="3"/>
                  <a:pt x="6961" y="5"/>
                  <a:pt x="6974" y="8"/>
                </a:cubicBezTo>
                <a:cubicBezTo>
                  <a:pt x="6987" y="11"/>
                  <a:pt x="6999" y="14"/>
                  <a:pt x="7011" y="18"/>
                </a:cubicBezTo>
                <a:cubicBezTo>
                  <a:pt x="7022" y="22"/>
                  <a:pt x="7033" y="27"/>
                  <a:pt x="7043" y="32"/>
                </a:cubicBezTo>
                <a:cubicBezTo>
                  <a:pt x="7053" y="37"/>
                  <a:pt x="7061" y="43"/>
                  <a:pt x="7069" y="49"/>
                </a:cubicBezTo>
                <a:cubicBezTo>
                  <a:pt x="7077" y="55"/>
                  <a:pt x="7083" y="61"/>
                  <a:pt x="7089" y="68"/>
                </a:cubicBezTo>
                <a:cubicBezTo>
                  <a:pt x="7094" y="74"/>
                  <a:pt x="7098" y="81"/>
                  <a:pt x="7101" y="89"/>
                </a:cubicBezTo>
                <a:cubicBezTo>
                  <a:pt x="7103" y="96"/>
                  <a:pt x="7105" y="103"/>
                  <a:pt x="7105" y="110"/>
                </a:cubicBezTo>
                <a:lnTo>
                  <a:pt x="7105" y="2833"/>
                </a:lnTo>
                <a:cubicBezTo>
                  <a:pt x="7105" y="2840"/>
                  <a:pt x="7103" y="2847"/>
                  <a:pt x="7101" y="2854"/>
                </a:cubicBezTo>
                <a:cubicBezTo>
                  <a:pt x="7098" y="2861"/>
                  <a:pt x="7094" y="2868"/>
                  <a:pt x="7089" y="2875"/>
                </a:cubicBezTo>
                <a:cubicBezTo>
                  <a:pt x="7083" y="2882"/>
                  <a:pt x="7077" y="2888"/>
                  <a:pt x="7069" y="2894"/>
                </a:cubicBezTo>
                <a:cubicBezTo>
                  <a:pt x="7061" y="2900"/>
                  <a:pt x="7053" y="2906"/>
                  <a:pt x="7043" y="2911"/>
                </a:cubicBezTo>
                <a:cubicBezTo>
                  <a:pt x="7033" y="2916"/>
                  <a:pt x="7022" y="2920"/>
                  <a:pt x="7011" y="2924"/>
                </a:cubicBezTo>
                <a:cubicBezTo>
                  <a:pt x="6999" y="2928"/>
                  <a:pt x="6987" y="2932"/>
                  <a:pt x="6974" y="2935"/>
                </a:cubicBezTo>
                <a:cubicBezTo>
                  <a:pt x="6961" y="2937"/>
                  <a:pt x="6948" y="2939"/>
                  <a:pt x="6934" y="2941"/>
                </a:cubicBezTo>
                <a:cubicBezTo>
                  <a:pt x="6921" y="2942"/>
                  <a:pt x="6907" y="2943"/>
                  <a:pt x="6893" y="2943"/>
                </a:cubicBezTo>
                <a:lnTo>
                  <a:pt x="172" y="2943"/>
                </a:lnTo>
                <a:cubicBezTo>
                  <a:pt x="149" y="2943"/>
                  <a:pt x="127" y="2940"/>
                  <a:pt x="106" y="2935"/>
                </a:cubicBezTo>
                <a:cubicBezTo>
                  <a:pt x="85" y="2929"/>
                  <a:pt x="66" y="2921"/>
                  <a:pt x="50" y="2911"/>
                </a:cubicBezTo>
                <a:cubicBezTo>
                  <a:pt x="34" y="2900"/>
                  <a:pt x="22" y="2888"/>
                  <a:pt x="13" y="2875"/>
                </a:cubicBezTo>
                <a:cubicBezTo>
                  <a:pt x="4" y="2861"/>
                  <a:pt x="0" y="2847"/>
                  <a:pt x="0" y="2833"/>
                </a:cubicBezTo>
                <a:close/>
              </a:path>
            </a:pathLst>
          </a:custGeom>
          <a:solidFill>
            <a:srgbClr val="F5F7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30" name="任意多边形: 形状 529"/>
          <p:cNvSpPr/>
          <p:nvPr/>
        </p:nvSpPr>
        <p:spPr>
          <a:xfrm>
            <a:off x="571320" y="3062137"/>
            <a:ext cx="76680" cy="1059480"/>
          </a:xfrm>
          <a:custGeom>
            <a:avLst/>
            <a:gdLst/>
            <a:ahLst/>
            <a:cxnLst/>
            <a:rect l="0" t="0" r="r" b="b"/>
            <a:pathLst>
              <a:path w="213" h="2943">
                <a:moveTo>
                  <a:pt x="0" y="0"/>
                </a:moveTo>
                <a:lnTo>
                  <a:pt x="213" y="0"/>
                </a:lnTo>
                <a:lnTo>
                  <a:pt x="213" y="2943"/>
                </a:lnTo>
                <a:lnTo>
                  <a:pt x="0" y="2943"/>
                </a:lnTo>
                <a:lnTo>
                  <a:pt x="0" y="0"/>
                </a:lnTo>
                <a:close/>
              </a:path>
            </a:pathLst>
          </a:custGeom>
          <a:solidFill>
            <a:srgbClr val="0D47A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32" name="文本框 531"/>
          <p:cNvSpPr txBox="1"/>
          <p:nvPr/>
        </p:nvSpPr>
        <p:spPr>
          <a:xfrm>
            <a:off x="790560" y="3183817"/>
            <a:ext cx="673261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控制论基础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33" name="文本框 532"/>
          <p:cNvSpPr txBox="1"/>
          <p:nvPr/>
        </p:nvSpPr>
        <p:spPr>
          <a:xfrm>
            <a:off x="790560" y="3406657"/>
            <a:ext cx="1615827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反馈机制与⾃适应控制，通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34" name="文本框 533"/>
          <p:cNvSpPr txBox="1"/>
          <p:nvPr/>
        </p:nvSpPr>
        <p:spPr>
          <a:xfrm>
            <a:off x="790560" y="3540937"/>
            <a:ext cx="1615827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过环境反馈调整⾏为策略，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35" name="任意多边形: 形状 534"/>
          <p:cNvSpPr/>
          <p:nvPr/>
        </p:nvSpPr>
        <p:spPr>
          <a:xfrm>
            <a:off x="3348000" y="3062137"/>
            <a:ext cx="2557800" cy="1059480"/>
          </a:xfrm>
          <a:custGeom>
            <a:avLst/>
            <a:gdLst/>
            <a:ahLst/>
            <a:cxnLst/>
            <a:rect l="0" t="0" r="r" b="b"/>
            <a:pathLst>
              <a:path w="7105" h="2943">
                <a:moveTo>
                  <a:pt x="0" y="2833"/>
                </a:moveTo>
                <a:lnTo>
                  <a:pt x="0" y="110"/>
                </a:lnTo>
                <a:cubicBezTo>
                  <a:pt x="0" y="95"/>
                  <a:pt x="4" y="81"/>
                  <a:pt x="13" y="68"/>
                </a:cubicBezTo>
                <a:cubicBezTo>
                  <a:pt x="21" y="54"/>
                  <a:pt x="34" y="42"/>
                  <a:pt x="50" y="32"/>
                </a:cubicBezTo>
                <a:cubicBezTo>
                  <a:pt x="66" y="22"/>
                  <a:pt x="85" y="14"/>
                  <a:pt x="106" y="8"/>
                </a:cubicBezTo>
                <a:cubicBezTo>
                  <a:pt x="127" y="2"/>
                  <a:pt x="149" y="0"/>
                  <a:pt x="172" y="0"/>
                </a:cubicBezTo>
                <a:lnTo>
                  <a:pt x="6893" y="0"/>
                </a:lnTo>
                <a:cubicBezTo>
                  <a:pt x="6907" y="0"/>
                  <a:pt x="6921" y="0"/>
                  <a:pt x="6934" y="2"/>
                </a:cubicBezTo>
                <a:cubicBezTo>
                  <a:pt x="6948" y="3"/>
                  <a:pt x="6961" y="5"/>
                  <a:pt x="6974" y="8"/>
                </a:cubicBezTo>
                <a:cubicBezTo>
                  <a:pt x="6987" y="11"/>
                  <a:pt x="6999" y="14"/>
                  <a:pt x="7011" y="18"/>
                </a:cubicBezTo>
                <a:cubicBezTo>
                  <a:pt x="7022" y="22"/>
                  <a:pt x="7033" y="27"/>
                  <a:pt x="7043" y="32"/>
                </a:cubicBezTo>
                <a:cubicBezTo>
                  <a:pt x="7052" y="37"/>
                  <a:pt x="7061" y="43"/>
                  <a:pt x="7069" y="49"/>
                </a:cubicBezTo>
                <a:cubicBezTo>
                  <a:pt x="7077" y="55"/>
                  <a:pt x="7083" y="61"/>
                  <a:pt x="7089" y="68"/>
                </a:cubicBezTo>
                <a:cubicBezTo>
                  <a:pt x="7094" y="74"/>
                  <a:pt x="7098" y="81"/>
                  <a:pt x="7101" y="89"/>
                </a:cubicBezTo>
                <a:cubicBezTo>
                  <a:pt x="7103" y="96"/>
                  <a:pt x="7105" y="103"/>
                  <a:pt x="7105" y="110"/>
                </a:cubicBezTo>
                <a:lnTo>
                  <a:pt x="7105" y="2833"/>
                </a:lnTo>
                <a:cubicBezTo>
                  <a:pt x="7105" y="2840"/>
                  <a:pt x="7103" y="2847"/>
                  <a:pt x="7101" y="2854"/>
                </a:cubicBezTo>
                <a:cubicBezTo>
                  <a:pt x="7098" y="2861"/>
                  <a:pt x="7094" y="2868"/>
                  <a:pt x="7089" y="2875"/>
                </a:cubicBezTo>
                <a:cubicBezTo>
                  <a:pt x="7083" y="2882"/>
                  <a:pt x="7077" y="2888"/>
                  <a:pt x="7069" y="2894"/>
                </a:cubicBezTo>
                <a:cubicBezTo>
                  <a:pt x="7061" y="2900"/>
                  <a:pt x="7052" y="2906"/>
                  <a:pt x="7043" y="2911"/>
                </a:cubicBezTo>
                <a:cubicBezTo>
                  <a:pt x="7033" y="2916"/>
                  <a:pt x="7022" y="2920"/>
                  <a:pt x="7011" y="2924"/>
                </a:cubicBezTo>
                <a:cubicBezTo>
                  <a:pt x="6999" y="2928"/>
                  <a:pt x="6987" y="2932"/>
                  <a:pt x="6974" y="2935"/>
                </a:cubicBezTo>
                <a:cubicBezTo>
                  <a:pt x="6961" y="2937"/>
                  <a:pt x="6948" y="2939"/>
                  <a:pt x="6934" y="2941"/>
                </a:cubicBezTo>
                <a:cubicBezTo>
                  <a:pt x="6921" y="2942"/>
                  <a:pt x="6907" y="2943"/>
                  <a:pt x="6893" y="2943"/>
                </a:cubicBezTo>
                <a:lnTo>
                  <a:pt x="172" y="2943"/>
                </a:lnTo>
                <a:cubicBezTo>
                  <a:pt x="149" y="2943"/>
                  <a:pt x="127" y="2940"/>
                  <a:pt x="106" y="2935"/>
                </a:cubicBezTo>
                <a:cubicBezTo>
                  <a:pt x="85" y="2929"/>
                  <a:pt x="66" y="2921"/>
                  <a:pt x="50" y="2911"/>
                </a:cubicBezTo>
                <a:cubicBezTo>
                  <a:pt x="34" y="2900"/>
                  <a:pt x="21" y="2888"/>
                  <a:pt x="13" y="2875"/>
                </a:cubicBezTo>
                <a:cubicBezTo>
                  <a:pt x="4" y="2861"/>
                  <a:pt x="0" y="2847"/>
                  <a:pt x="0" y="2833"/>
                </a:cubicBezTo>
                <a:close/>
              </a:path>
            </a:pathLst>
          </a:custGeom>
          <a:solidFill>
            <a:srgbClr val="F5F7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36" name="任意多边形: 形状 535"/>
          <p:cNvSpPr/>
          <p:nvPr/>
        </p:nvSpPr>
        <p:spPr>
          <a:xfrm>
            <a:off x="3333600" y="3062137"/>
            <a:ext cx="76680" cy="1059480"/>
          </a:xfrm>
          <a:custGeom>
            <a:avLst/>
            <a:gdLst/>
            <a:ahLst/>
            <a:cxnLst/>
            <a:rect l="0" t="0" r="r" b="b"/>
            <a:pathLst>
              <a:path w="213" h="2943">
                <a:moveTo>
                  <a:pt x="0" y="0"/>
                </a:moveTo>
                <a:lnTo>
                  <a:pt x="213" y="0"/>
                </a:lnTo>
                <a:lnTo>
                  <a:pt x="213" y="2943"/>
                </a:lnTo>
                <a:lnTo>
                  <a:pt x="0" y="2943"/>
                </a:lnTo>
                <a:lnTo>
                  <a:pt x="0" y="0"/>
                </a:lnTo>
                <a:close/>
              </a:path>
            </a:pathLst>
          </a:custGeom>
          <a:solidFill>
            <a:srgbClr val="0D47A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37" name="文本框 536"/>
          <p:cNvSpPr txBox="1"/>
          <p:nvPr/>
        </p:nvSpPr>
        <p:spPr>
          <a:xfrm>
            <a:off x="790560" y="3675217"/>
            <a:ext cx="1615827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实现系统⾃我调节与优化。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38" name="文本框 537"/>
          <p:cNvSpPr txBox="1"/>
          <p:nvPr/>
        </p:nvSpPr>
        <p:spPr>
          <a:xfrm>
            <a:off x="3552840" y="3183817"/>
            <a:ext cx="538609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进化算法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39" name="文本框 538"/>
          <p:cNvSpPr txBox="1"/>
          <p:nvPr/>
        </p:nvSpPr>
        <p:spPr>
          <a:xfrm>
            <a:off x="3552840" y="3406657"/>
            <a:ext cx="1615827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模拟⾃然选择过程，通过选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40" name="文本框 539"/>
          <p:cNvSpPr txBox="1"/>
          <p:nvPr/>
        </p:nvSpPr>
        <p:spPr>
          <a:xfrm>
            <a:off x="3552840" y="3540937"/>
            <a:ext cx="1615827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择、交叉、变异等操作优化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41" name="文本框 540"/>
          <p:cNvSpPr txBox="1"/>
          <p:nvPr/>
        </p:nvSpPr>
        <p:spPr>
          <a:xfrm>
            <a:off x="3552840" y="3675217"/>
            <a:ext cx="1615827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解决⽅案，适⽤于复杂优化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42" name="任意多边形: 形状 541"/>
          <p:cNvSpPr/>
          <p:nvPr/>
        </p:nvSpPr>
        <p:spPr>
          <a:xfrm>
            <a:off x="585720" y="4220617"/>
            <a:ext cx="2557800" cy="925560"/>
          </a:xfrm>
          <a:custGeom>
            <a:avLst/>
            <a:gdLst/>
            <a:ahLst/>
            <a:cxnLst/>
            <a:rect l="0" t="0" r="r" b="b"/>
            <a:pathLst>
              <a:path w="7105" h="2571">
                <a:moveTo>
                  <a:pt x="0" y="2460"/>
                </a:moveTo>
                <a:lnTo>
                  <a:pt x="0" y="111"/>
                </a:lnTo>
                <a:cubicBezTo>
                  <a:pt x="0" y="96"/>
                  <a:pt x="4" y="82"/>
                  <a:pt x="13" y="69"/>
                </a:cubicBezTo>
                <a:cubicBezTo>
                  <a:pt x="22" y="55"/>
                  <a:pt x="34" y="43"/>
                  <a:pt x="50" y="33"/>
                </a:cubicBezTo>
                <a:cubicBezTo>
                  <a:pt x="66" y="22"/>
                  <a:pt x="85" y="14"/>
                  <a:pt x="106" y="9"/>
                </a:cubicBezTo>
                <a:cubicBezTo>
                  <a:pt x="127" y="3"/>
                  <a:pt x="149" y="0"/>
                  <a:pt x="172" y="0"/>
                </a:cubicBezTo>
                <a:lnTo>
                  <a:pt x="6893" y="0"/>
                </a:lnTo>
                <a:cubicBezTo>
                  <a:pt x="6907" y="0"/>
                  <a:pt x="6921" y="1"/>
                  <a:pt x="6934" y="2"/>
                </a:cubicBezTo>
                <a:cubicBezTo>
                  <a:pt x="6948" y="4"/>
                  <a:pt x="6961" y="6"/>
                  <a:pt x="6974" y="9"/>
                </a:cubicBezTo>
                <a:cubicBezTo>
                  <a:pt x="6987" y="12"/>
                  <a:pt x="6999" y="15"/>
                  <a:pt x="7011" y="19"/>
                </a:cubicBezTo>
                <a:cubicBezTo>
                  <a:pt x="7022" y="23"/>
                  <a:pt x="7033" y="28"/>
                  <a:pt x="7043" y="33"/>
                </a:cubicBezTo>
                <a:cubicBezTo>
                  <a:pt x="7053" y="38"/>
                  <a:pt x="7061" y="43"/>
                  <a:pt x="7069" y="49"/>
                </a:cubicBezTo>
                <a:cubicBezTo>
                  <a:pt x="7077" y="55"/>
                  <a:pt x="7083" y="62"/>
                  <a:pt x="7089" y="69"/>
                </a:cubicBezTo>
                <a:cubicBezTo>
                  <a:pt x="7094" y="75"/>
                  <a:pt x="7098" y="82"/>
                  <a:pt x="7101" y="89"/>
                </a:cubicBezTo>
                <a:cubicBezTo>
                  <a:pt x="7103" y="96"/>
                  <a:pt x="7105" y="104"/>
                  <a:pt x="7105" y="111"/>
                </a:cubicBezTo>
                <a:lnTo>
                  <a:pt x="7105" y="2460"/>
                </a:lnTo>
                <a:cubicBezTo>
                  <a:pt x="7105" y="2468"/>
                  <a:pt x="7103" y="2475"/>
                  <a:pt x="7101" y="2482"/>
                </a:cubicBezTo>
                <a:cubicBezTo>
                  <a:pt x="7098" y="2489"/>
                  <a:pt x="7094" y="2496"/>
                  <a:pt x="7089" y="2503"/>
                </a:cubicBezTo>
                <a:cubicBezTo>
                  <a:pt x="7083" y="2509"/>
                  <a:pt x="7077" y="2516"/>
                  <a:pt x="7069" y="2522"/>
                </a:cubicBezTo>
                <a:cubicBezTo>
                  <a:pt x="7061" y="2528"/>
                  <a:pt x="7053" y="2533"/>
                  <a:pt x="7043" y="2538"/>
                </a:cubicBezTo>
                <a:cubicBezTo>
                  <a:pt x="7033" y="2544"/>
                  <a:pt x="7022" y="2548"/>
                  <a:pt x="7011" y="2552"/>
                </a:cubicBezTo>
                <a:cubicBezTo>
                  <a:pt x="6999" y="2556"/>
                  <a:pt x="6987" y="2560"/>
                  <a:pt x="6974" y="2562"/>
                </a:cubicBezTo>
                <a:cubicBezTo>
                  <a:pt x="6961" y="2565"/>
                  <a:pt x="6948" y="2567"/>
                  <a:pt x="6934" y="2569"/>
                </a:cubicBezTo>
                <a:cubicBezTo>
                  <a:pt x="6921" y="2570"/>
                  <a:pt x="6907" y="2571"/>
                  <a:pt x="6893" y="2571"/>
                </a:cubicBezTo>
                <a:lnTo>
                  <a:pt x="172" y="2571"/>
                </a:lnTo>
                <a:cubicBezTo>
                  <a:pt x="149" y="2571"/>
                  <a:pt x="127" y="2568"/>
                  <a:pt x="106" y="2562"/>
                </a:cubicBezTo>
                <a:cubicBezTo>
                  <a:pt x="85" y="2557"/>
                  <a:pt x="66" y="2549"/>
                  <a:pt x="50" y="2538"/>
                </a:cubicBezTo>
                <a:cubicBezTo>
                  <a:pt x="34" y="2528"/>
                  <a:pt x="22" y="2516"/>
                  <a:pt x="13" y="2503"/>
                </a:cubicBezTo>
                <a:cubicBezTo>
                  <a:pt x="4" y="2489"/>
                  <a:pt x="0" y="2475"/>
                  <a:pt x="0" y="2460"/>
                </a:cubicBezTo>
                <a:close/>
              </a:path>
            </a:pathLst>
          </a:custGeom>
          <a:solidFill>
            <a:srgbClr val="F5F7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43" name="任意多边形: 形状 542"/>
          <p:cNvSpPr/>
          <p:nvPr/>
        </p:nvSpPr>
        <p:spPr>
          <a:xfrm>
            <a:off x="571320" y="4220617"/>
            <a:ext cx="76680" cy="925560"/>
          </a:xfrm>
          <a:custGeom>
            <a:avLst/>
            <a:gdLst/>
            <a:ahLst/>
            <a:cxnLst/>
            <a:rect l="0" t="0" r="r" b="b"/>
            <a:pathLst>
              <a:path w="213" h="2571">
                <a:moveTo>
                  <a:pt x="0" y="0"/>
                </a:moveTo>
                <a:lnTo>
                  <a:pt x="213" y="0"/>
                </a:lnTo>
                <a:lnTo>
                  <a:pt x="213" y="2571"/>
                </a:lnTo>
                <a:lnTo>
                  <a:pt x="0" y="2571"/>
                </a:lnTo>
                <a:lnTo>
                  <a:pt x="0" y="0"/>
                </a:lnTo>
                <a:close/>
              </a:path>
            </a:pathLst>
          </a:custGeom>
          <a:solidFill>
            <a:srgbClr val="0D47A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44" name="文本框 543"/>
          <p:cNvSpPr txBox="1"/>
          <p:nvPr/>
        </p:nvSpPr>
        <p:spPr>
          <a:xfrm>
            <a:off x="3552840" y="3809497"/>
            <a:ext cx="403957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问题。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45" name="文本框 544"/>
          <p:cNvSpPr txBox="1"/>
          <p:nvPr/>
        </p:nvSpPr>
        <p:spPr>
          <a:xfrm>
            <a:off x="790560" y="4342297"/>
            <a:ext cx="538609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强化学习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46" name="文本框 545"/>
          <p:cNvSpPr txBox="1"/>
          <p:nvPr/>
        </p:nvSpPr>
        <p:spPr>
          <a:xfrm>
            <a:off x="790560" y="4565497"/>
            <a:ext cx="1615827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智能体通过试错学习，根据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47" name="文本框 546"/>
          <p:cNvSpPr txBox="1"/>
          <p:nvPr/>
        </p:nvSpPr>
        <p:spPr>
          <a:xfrm>
            <a:off x="790560" y="4699777"/>
            <a:ext cx="1615827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环境奖励信号调整策略，最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48" name="任意多边形: 形状 547"/>
          <p:cNvSpPr/>
          <p:nvPr/>
        </p:nvSpPr>
        <p:spPr>
          <a:xfrm>
            <a:off x="3348000" y="4220617"/>
            <a:ext cx="2557800" cy="925560"/>
          </a:xfrm>
          <a:custGeom>
            <a:avLst/>
            <a:gdLst/>
            <a:ahLst/>
            <a:cxnLst/>
            <a:rect l="0" t="0" r="r" b="b"/>
            <a:pathLst>
              <a:path w="7105" h="2571">
                <a:moveTo>
                  <a:pt x="0" y="2460"/>
                </a:moveTo>
                <a:lnTo>
                  <a:pt x="0" y="111"/>
                </a:lnTo>
                <a:cubicBezTo>
                  <a:pt x="0" y="96"/>
                  <a:pt x="4" y="82"/>
                  <a:pt x="13" y="69"/>
                </a:cubicBezTo>
                <a:cubicBezTo>
                  <a:pt x="21" y="55"/>
                  <a:pt x="34" y="43"/>
                  <a:pt x="50" y="33"/>
                </a:cubicBezTo>
                <a:cubicBezTo>
                  <a:pt x="66" y="22"/>
                  <a:pt x="85" y="14"/>
                  <a:pt x="106" y="9"/>
                </a:cubicBezTo>
                <a:cubicBezTo>
                  <a:pt x="127" y="3"/>
                  <a:pt x="149" y="0"/>
                  <a:pt x="172" y="0"/>
                </a:cubicBezTo>
                <a:lnTo>
                  <a:pt x="6893" y="0"/>
                </a:lnTo>
                <a:cubicBezTo>
                  <a:pt x="6907" y="0"/>
                  <a:pt x="6921" y="1"/>
                  <a:pt x="6934" y="2"/>
                </a:cubicBezTo>
                <a:cubicBezTo>
                  <a:pt x="6948" y="4"/>
                  <a:pt x="6961" y="6"/>
                  <a:pt x="6974" y="9"/>
                </a:cubicBezTo>
                <a:cubicBezTo>
                  <a:pt x="6987" y="12"/>
                  <a:pt x="6999" y="15"/>
                  <a:pt x="7011" y="19"/>
                </a:cubicBezTo>
                <a:cubicBezTo>
                  <a:pt x="7022" y="23"/>
                  <a:pt x="7033" y="28"/>
                  <a:pt x="7043" y="33"/>
                </a:cubicBezTo>
                <a:cubicBezTo>
                  <a:pt x="7052" y="38"/>
                  <a:pt x="7061" y="43"/>
                  <a:pt x="7069" y="49"/>
                </a:cubicBezTo>
                <a:cubicBezTo>
                  <a:pt x="7077" y="55"/>
                  <a:pt x="7083" y="62"/>
                  <a:pt x="7089" y="69"/>
                </a:cubicBezTo>
                <a:cubicBezTo>
                  <a:pt x="7094" y="75"/>
                  <a:pt x="7098" y="82"/>
                  <a:pt x="7101" y="89"/>
                </a:cubicBezTo>
                <a:cubicBezTo>
                  <a:pt x="7103" y="96"/>
                  <a:pt x="7105" y="104"/>
                  <a:pt x="7105" y="111"/>
                </a:cubicBezTo>
                <a:lnTo>
                  <a:pt x="7105" y="2460"/>
                </a:lnTo>
                <a:cubicBezTo>
                  <a:pt x="7105" y="2468"/>
                  <a:pt x="7103" y="2475"/>
                  <a:pt x="7101" y="2482"/>
                </a:cubicBezTo>
                <a:cubicBezTo>
                  <a:pt x="7098" y="2489"/>
                  <a:pt x="7094" y="2496"/>
                  <a:pt x="7089" y="2503"/>
                </a:cubicBezTo>
                <a:cubicBezTo>
                  <a:pt x="7083" y="2509"/>
                  <a:pt x="7077" y="2516"/>
                  <a:pt x="7069" y="2522"/>
                </a:cubicBezTo>
                <a:cubicBezTo>
                  <a:pt x="7061" y="2528"/>
                  <a:pt x="7052" y="2533"/>
                  <a:pt x="7043" y="2538"/>
                </a:cubicBezTo>
                <a:cubicBezTo>
                  <a:pt x="7033" y="2544"/>
                  <a:pt x="7022" y="2548"/>
                  <a:pt x="7011" y="2552"/>
                </a:cubicBezTo>
                <a:cubicBezTo>
                  <a:pt x="6999" y="2556"/>
                  <a:pt x="6987" y="2560"/>
                  <a:pt x="6974" y="2562"/>
                </a:cubicBezTo>
                <a:cubicBezTo>
                  <a:pt x="6961" y="2565"/>
                  <a:pt x="6948" y="2567"/>
                  <a:pt x="6934" y="2569"/>
                </a:cubicBezTo>
                <a:cubicBezTo>
                  <a:pt x="6921" y="2570"/>
                  <a:pt x="6907" y="2571"/>
                  <a:pt x="6893" y="2571"/>
                </a:cubicBezTo>
                <a:lnTo>
                  <a:pt x="172" y="2571"/>
                </a:lnTo>
                <a:cubicBezTo>
                  <a:pt x="149" y="2571"/>
                  <a:pt x="127" y="2568"/>
                  <a:pt x="106" y="2562"/>
                </a:cubicBezTo>
                <a:cubicBezTo>
                  <a:pt x="85" y="2557"/>
                  <a:pt x="66" y="2549"/>
                  <a:pt x="50" y="2538"/>
                </a:cubicBezTo>
                <a:cubicBezTo>
                  <a:pt x="34" y="2528"/>
                  <a:pt x="21" y="2516"/>
                  <a:pt x="13" y="2503"/>
                </a:cubicBezTo>
                <a:cubicBezTo>
                  <a:pt x="4" y="2489"/>
                  <a:pt x="0" y="2475"/>
                  <a:pt x="0" y="2460"/>
                </a:cubicBezTo>
                <a:close/>
              </a:path>
            </a:pathLst>
          </a:custGeom>
          <a:solidFill>
            <a:srgbClr val="F5F7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49" name="任意多边形: 形状 548"/>
          <p:cNvSpPr/>
          <p:nvPr/>
        </p:nvSpPr>
        <p:spPr>
          <a:xfrm>
            <a:off x="3333600" y="4220617"/>
            <a:ext cx="76680" cy="925560"/>
          </a:xfrm>
          <a:custGeom>
            <a:avLst/>
            <a:gdLst/>
            <a:ahLst/>
            <a:cxnLst/>
            <a:rect l="0" t="0" r="r" b="b"/>
            <a:pathLst>
              <a:path w="213" h="2571">
                <a:moveTo>
                  <a:pt x="0" y="0"/>
                </a:moveTo>
                <a:lnTo>
                  <a:pt x="213" y="0"/>
                </a:lnTo>
                <a:lnTo>
                  <a:pt x="213" y="2571"/>
                </a:lnTo>
                <a:lnTo>
                  <a:pt x="0" y="2571"/>
                </a:lnTo>
                <a:lnTo>
                  <a:pt x="0" y="0"/>
                </a:lnTo>
                <a:close/>
              </a:path>
            </a:pathLst>
          </a:custGeom>
          <a:solidFill>
            <a:srgbClr val="0D47A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50" name="文本框 549"/>
          <p:cNvSpPr txBox="1"/>
          <p:nvPr/>
        </p:nvSpPr>
        <p:spPr>
          <a:xfrm>
            <a:off x="790560" y="4834057"/>
            <a:ext cx="1211870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⼤化⻓期累积奖励。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51" name="文本框 550"/>
          <p:cNvSpPr txBox="1"/>
          <p:nvPr/>
        </p:nvSpPr>
        <p:spPr>
          <a:xfrm>
            <a:off x="3552840" y="4342297"/>
            <a:ext cx="538609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⾏为涌现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52" name="文本框 551"/>
          <p:cNvSpPr txBox="1"/>
          <p:nvPr/>
        </p:nvSpPr>
        <p:spPr>
          <a:xfrm>
            <a:off x="3552840" y="4565497"/>
            <a:ext cx="1615827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简单⾏为规则组合产⽣复杂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53" name="文本框 552"/>
          <p:cNvSpPr txBox="1"/>
          <p:nvPr/>
        </p:nvSpPr>
        <p:spPr>
          <a:xfrm>
            <a:off x="3552840" y="4699777"/>
            <a:ext cx="1481175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智能⾏为，⽆需中央控制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54" name="任意多边形: 形状 553"/>
          <p:cNvSpPr/>
          <p:nvPr/>
        </p:nvSpPr>
        <p:spPr>
          <a:xfrm>
            <a:off x="6286320" y="860040"/>
            <a:ext cx="5334480" cy="10800"/>
          </a:xfrm>
          <a:custGeom>
            <a:avLst/>
            <a:gdLst/>
            <a:ahLst/>
            <a:cxnLst/>
            <a:rect l="0" t="0" r="r" b="b"/>
            <a:pathLst>
              <a:path w="14818" h="30">
                <a:moveTo>
                  <a:pt x="0" y="0"/>
                </a:moveTo>
                <a:lnTo>
                  <a:pt x="14818" y="0"/>
                </a:lnTo>
                <a:lnTo>
                  <a:pt x="14818" y="30"/>
                </a:lnTo>
                <a:lnTo>
                  <a:pt x="0" y="30"/>
                </a:lnTo>
                <a:lnTo>
                  <a:pt x="0" y="0"/>
                </a:lnTo>
                <a:close/>
              </a:path>
            </a:pathLst>
          </a:custGeom>
          <a:solidFill>
            <a:srgbClr val="FF6D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55" name="文本框 554"/>
          <p:cNvSpPr txBox="1"/>
          <p:nvPr/>
        </p:nvSpPr>
        <p:spPr>
          <a:xfrm>
            <a:off x="3552840" y="4834057"/>
            <a:ext cx="1346522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器，实现分布式智能。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56" name="任意多边形: 形状 555"/>
          <p:cNvSpPr/>
          <p:nvPr/>
        </p:nvSpPr>
        <p:spPr>
          <a:xfrm>
            <a:off x="6305400" y="4838760"/>
            <a:ext cx="5315400" cy="1611720"/>
          </a:xfrm>
          <a:custGeom>
            <a:avLst/>
            <a:gdLst/>
            <a:ahLst/>
            <a:cxnLst/>
            <a:rect l="0" t="0" r="r" b="b"/>
            <a:pathLst>
              <a:path w="14765" h="4477">
                <a:moveTo>
                  <a:pt x="0" y="4366"/>
                </a:moveTo>
                <a:lnTo>
                  <a:pt x="0" y="110"/>
                </a:lnTo>
                <a:cubicBezTo>
                  <a:pt x="0" y="96"/>
                  <a:pt x="4" y="82"/>
                  <a:pt x="12" y="68"/>
                </a:cubicBezTo>
                <a:cubicBezTo>
                  <a:pt x="20" y="55"/>
                  <a:pt x="32" y="43"/>
                  <a:pt x="46" y="32"/>
                </a:cubicBezTo>
                <a:cubicBezTo>
                  <a:pt x="61" y="22"/>
                  <a:pt x="78" y="14"/>
                  <a:pt x="98" y="8"/>
                </a:cubicBezTo>
                <a:cubicBezTo>
                  <a:pt x="117" y="3"/>
                  <a:pt x="138" y="0"/>
                  <a:pt x="159" y="0"/>
                </a:cubicBezTo>
                <a:lnTo>
                  <a:pt x="14553" y="0"/>
                </a:lnTo>
                <a:cubicBezTo>
                  <a:pt x="14567" y="0"/>
                  <a:pt x="14581" y="1"/>
                  <a:pt x="14594" y="2"/>
                </a:cubicBezTo>
                <a:cubicBezTo>
                  <a:pt x="14608" y="3"/>
                  <a:pt x="14621" y="6"/>
                  <a:pt x="14634" y="8"/>
                </a:cubicBezTo>
                <a:cubicBezTo>
                  <a:pt x="14647" y="11"/>
                  <a:pt x="14659" y="14"/>
                  <a:pt x="14671" y="18"/>
                </a:cubicBezTo>
                <a:cubicBezTo>
                  <a:pt x="14682" y="23"/>
                  <a:pt x="14693" y="27"/>
                  <a:pt x="14703" y="32"/>
                </a:cubicBezTo>
                <a:cubicBezTo>
                  <a:pt x="14712" y="37"/>
                  <a:pt x="14721" y="43"/>
                  <a:pt x="14729" y="49"/>
                </a:cubicBezTo>
                <a:cubicBezTo>
                  <a:pt x="14737" y="55"/>
                  <a:pt x="14743" y="61"/>
                  <a:pt x="14749" y="68"/>
                </a:cubicBezTo>
                <a:cubicBezTo>
                  <a:pt x="14754" y="75"/>
                  <a:pt x="14758" y="82"/>
                  <a:pt x="14761" y="89"/>
                </a:cubicBezTo>
                <a:cubicBezTo>
                  <a:pt x="14763" y="96"/>
                  <a:pt x="14765" y="103"/>
                  <a:pt x="14765" y="110"/>
                </a:cubicBezTo>
                <a:lnTo>
                  <a:pt x="14765" y="4366"/>
                </a:lnTo>
                <a:cubicBezTo>
                  <a:pt x="14765" y="4373"/>
                  <a:pt x="14763" y="4381"/>
                  <a:pt x="14761" y="4388"/>
                </a:cubicBezTo>
                <a:cubicBezTo>
                  <a:pt x="14758" y="4395"/>
                  <a:pt x="14754" y="4402"/>
                  <a:pt x="14749" y="4408"/>
                </a:cubicBezTo>
                <a:cubicBezTo>
                  <a:pt x="14743" y="4415"/>
                  <a:pt x="14737" y="4422"/>
                  <a:pt x="14729" y="4428"/>
                </a:cubicBezTo>
                <a:cubicBezTo>
                  <a:pt x="14721" y="4434"/>
                  <a:pt x="14712" y="4439"/>
                  <a:pt x="14703" y="4444"/>
                </a:cubicBezTo>
                <a:cubicBezTo>
                  <a:pt x="14693" y="4449"/>
                  <a:pt x="14682" y="4454"/>
                  <a:pt x="14671" y="4458"/>
                </a:cubicBezTo>
                <a:cubicBezTo>
                  <a:pt x="14659" y="4462"/>
                  <a:pt x="14647" y="4466"/>
                  <a:pt x="14634" y="4468"/>
                </a:cubicBezTo>
                <a:cubicBezTo>
                  <a:pt x="14621" y="4471"/>
                  <a:pt x="14608" y="4473"/>
                  <a:pt x="14594" y="4475"/>
                </a:cubicBezTo>
                <a:cubicBezTo>
                  <a:pt x="14581" y="4476"/>
                  <a:pt x="14567" y="4477"/>
                  <a:pt x="14553" y="4477"/>
                </a:cubicBezTo>
                <a:lnTo>
                  <a:pt x="159" y="4477"/>
                </a:lnTo>
                <a:cubicBezTo>
                  <a:pt x="138" y="4477"/>
                  <a:pt x="117" y="4474"/>
                  <a:pt x="98" y="4468"/>
                </a:cubicBezTo>
                <a:cubicBezTo>
                  <a:pt x="78" y="4463"/>
                  <a:pt x="61" y="4455"/>
                  <a:pt x="46" y="4444"/>
                </a:cubicBezTo>
                <a:cubicBezTo>
                  <a:pt x="32" y="4434"/>
                  <a:pt x="20" y="4422"/>
                  <a:pt x="12" y="4408"/>
                </a:cubicBezTo>
                <a:cubicBezTo>
                  <a:pt x="4" y="4395"/>
                  <a:pt x="0" y="4381"/>
                  <a:pt x="0" y="4366"/>
                </a:cubicBezTo>
                <a:close/>
              </a:path>
            </a:pathLst>
          </a:custGeom>
          <a:solidFill>
            <a:srgbClr val="F5F7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57" name="任意多边形: 形状 556"/>
          <p:cNvSpPr/>
          <p:nvPr/>
        </p:nvSpPr>
        <p:spPr>
          <a:xfrm>
            <a:off x="6286320" y="4838760"/>
            <a:ext cx="76680" cy="1611720"/>
          </a:xfrm>
          <a:custGeom>
            <a:avLst/>
            <a:gdLst/>
            <a:ahLst/>
            <a:cxnLst/>
            <a:rect l="0" t="0" r="r" b="b"/>
            <a:pathLst>
              <a:path w="213" h="4477">
                <a:moveTo>
                  <a:pt x="0" y="0"/>
                </a:moveTo>
                <a:lnTo>
                  <a:pt x="213" y="0"/>
                </a:lnTo>
                <a:lnTo>
                  <a:pt x="213" y="4477"/>
                </a:lnTo>
                <a:lnTo>
                  <a:pt x="0" y="4477"/>
                </a:lnTo>
                <a:lnTo>
                  <a:pt x="0" y="0"/>
                </a:lnTo>
                <a:close/>
              </a:path>
            </a:pathLst>
          </a:custGeom>
          <a:solidFill>
            <a:srgbClr val="388E3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58" name="任意多边形: 形状 557"/>
          <p:cNvSpPr/>
          <p:nvPr/>
        </p:nvSpPr>
        <p:spPr>
          <a:xfrm>
            <a:off x="6562440" y="5729040"/>
            <a:ext cx="4820040" cy="596880"/>
          </a:xfrm>
          <a:custGeom>
            <a:avLst/>
            <a:gdLst/>
            <a:ahLst/>
            <a:cxnLst/>
            <a:rect l="0" t="0" r="r" b="b"/>
            <a:pathLst>
              <a:path w="13389" h="1658">
                <a:moveTo>
                  <a:pt x="0" y="1548"/>
                </a:moveTo>
                <a:lnTo>
                  <a:pt x="0" y="110"/>
                </a:lnTo>
                <a:cubicBezTo>
                  <a:pt x="0" y="103"/>
                  <a:pt x="2" y="96"/>
                  <a:pt x="4" y="89"/>
                </a:cubicBezTo>
                <a:cubicBezTo>
                  <a:pt x="7" y="81"/>
                  <a:pt x="11" y="75"/>
                  <a:pt x="16" y="68"/>
                </a:cubicBezTo>
                <a:cubicBezTo>
                  <a:pt x="22" y="61"/>
                  <a:pt x="28" y="55"/>
                  <a:pt x="36" y="49"/>
                </a:cubicBezTo>
                <a:cubicBezTo>
                  <a:pt x="44" y="43"/>
                  <a:pt x="52" y="37"/>
                  <a:pt x="62" y="32"/>
                </a:cubicBezTo>
                <a:cubicBezTo>
                  <a:pt x="72" y="27"/>
                  <a:pt x="83" y="22"/>
                  <a:pt x="94" y="18"/>
                </a:cubicBezTo>
                <a:cubicBezTo>
                  <a:pt x="106" y="14"/>
                  <a:pt x="118" y="11"/>
                  <a:pt x="131" y="8"/>
                </a:cubicBezTo>
                <a:cubicBezTo>
                  <a:pt x="144" y="5"/>
                  <a:pt x="157" y="3"/>
                  <a:pt x="171" y="2"/>
                </a:cubicBezTo>
                <a:cubicBezTo>
                  <a:pt x="184" y="0"/>
                  <a:pt x="198" y="0"/>
                  <a:pt x="212" y="0"/>
                </a:cubicBezTo>
                <a:lnTo>
                  <a:pt x="13178" y="0"/>
                </a:lnTo>
                <a:cubicBezTo>
                  <a:pt x="13191" y="0"/>
                  <a:pt x="13205" y="0"/>
                  <a:pt x="13219" y="2"/>
                </a:cubicBezTo>
                <a:cubicBezTo>
                  <a:pt x="13232" y="3"/>
                  <a:pt x="13246" y="5"/>
                  <a:pt x="13259" y="8"/>
                </a:cubicBezTo>
                <a:cubicBezTo>
                  <a:pt x="13271" y="11"/>
                  <a:pt x="13284" y="14"/>
                  <a:pt x="13295" y="18"/>
                </a:cubicBezTo>
                <a:cubicBezTo>
                  <a:pt x="13307" y="22"/>
                  <a:pt x="13317" y="27"/>
                  <a:pt x="13327" y="32"/>
                </a:cubicBezTo>
                <a:cubicBezTo>
                  <a:pt x="13337" y="37"/>
                  <a:pt x="13346" y="43"/>
                  <a:pt x="13354" y="49"/>
                </a:cubicBezTo>
                <a:cubicBezTo>
                  <a:pt x="13361" y="55"/>
                  <a:pt x="13368" y="61"/>
                  <a:pt x="13373" y="68"/>
                </a:cubicBezTo>
                <a:cubicBezTo>
                  <a:pt x="13378" y="75"/>
                  <a:pt x="13382" y="81"/>
                  <a:pt x="13385" y="89"/>
                </a:cubicBezTo>
                <a:cubicBezTo>
                  <a:pt x="13388" y="96"/>
                  <a:pt x="13389" y="103"/>
                  <a:pt x="13389" y="110"/>
                </a:cubicBezTo>
                <a:lnTo>
                  <a:pt x="13389" y="1548"/>
                </a:lnTo>
                <a:cubicBezTo>
                  <a:pt x="13389" y="1555"/>
                  <a:pt x="13388" y="1562"/>
                  <a:pt x="13385" y="1569"/>
                </a:cubicBezTo>
                <a:cubicBezTo>
                  <a:pt x="13382" y="1577"/>
                  <a:pt x="13378" y="1583"/>
                  <a:pt x="13373" y="1590"/>
                </a:cubicBezTo>
                <a:cubicBezTo>
                  <a:pt x="13368" y="1597"/>
                  <a:pt x="13361" y="1603"/>
                  <a:pt x="13354" y="1609"/>
                </a:cubicBezTo>
                <a:cubicBezTo>
                  <a:pt x="13346" y="1615"/>
                  <a:pt x="13337" y="1621"/>
                  <a:pt x="13327" y="1626"/>
                </a:cubicBezTo>
                <a:cubicBezTo>
                  <a:pt x="13317" y="1631"/>
                  <a:pt x="13307" y="1636"/>
                  <a:pt x="13295" y="1640"/>
                </a:cubicBezTo>
                <a:cubicBezTo>
                  <a:pt x="13284" y="1644"/>
                  <a:pt x="13271" y="1647"/>
                  <a:pt x="13259" y="1650"/>
                </a:cubicBezTo>
                <a:cubicBezTo>
                  <a:pt x="13246" y="1653"/>
                  <a:pt x="13232" y="1655"/>
                  <a:pt x="13219" y="1656"/>
                </a:cubicBezTo>
                <a:cubicBezTo>
                  <a:pt x="13205" y="1658"/>
                  <a:pt x="13191" y="1658"/>
                  <a:pt x="13178" y="1658"/>
                </a:cubicBezTo>
                <a:lnTo>
                  <a:pt x="212" y="1658"/>
                </a:lnTo>
                <a:cubicBezTo>
                  <a:pt x="198" y="1658"/>
                  <a:pt x="184" y="1658"/>
                  <a:pt x="171" y="1656"/>
                </a:cubicBezTo>
                <a:cubicBezTo>
                  <a:pt x="157" y="1655"/>
                  <a:pt x="144" y="1653"/>
                  <a:pt x="131" y="1650"/>
                </a:cubicBezTo>
                <a:cubicBezTo>
                  <a:pt x="118" y="1647"/>
                  <a:pt x="106" y="1644"/>
                  <a:pt x="94" y="1640"/>
                </a:cubicBezTo>
                <a:cubicBezTo>
                  <a:pt x="83" y="1636"/>
                  <a:pt x="72" y="1631"/>
                  <a:pt x="62" y="1626"/>
                </a:cubicBezTo>
                <a:cubicBezTo>
                  <a:pt x="52" y="1621"/>
                  <a:pt x="44" y="1615"/>
                  <a:pt x="36" y="1609"/>
                </a:cubicBezTo>
                <a:cubicBezTo>
                  <a:pt x="28" y="1603"/>
                  <a:pt x="22" y="1597"/>
                  <a:pt x="16" y="1590"/>
                </a:cubicBezTo>
                <a:cubicBezTo>
                  <a:pt x="11" y="1583"/>
                  <a:pt x="7" y="1577"/>
                  <a:pt x="4" y="1569"/>
                </a:cubicBezTo>
                <a:cubicBezTo>
                  <a:pt x="2" y="1562"/>
                  <a:pt x="0" y="1555"/>
                  <a:pt x="0" y="1548"/>
                </a:cubicBezTo>
                <a:close/>
              </a:path>
            </a:pathLst>
          </a:custGeom>
          <a:solidFill>
            <a:srgbClr val="E8F5E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59" name="文本框 558"/>
          <p:cNvSpPr txBox="1"/>
          <p:nvPr/>
        </p:nvSpPr>
        <p:spPr>
          <a:xfrm>
            <a:off x="6286320" y="641520"/>
            <a:ext cx="960840" cy="160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9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典型应⽤案例</a:t>
            </a:r>
            <a:endParaRPr kumimoji="0" lang="en-US" sz="109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60" name="文本框 559"/>
          <p:cNvSpPr txBox="1"/>
          <p:nvPr/>
        </p:nvSpPr>
        <p:spPr>
          <a:xfrm>
            <a:off x="6562800" y="4991040"/>
            <a:ext cx="923330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88E3C"/>
                </a:solidFill>
                <a:effectLst/>
                <a:uLnTx/>
                <a:uFillTx/>
                <a:latin typeface="NotoSansCJKsc"/>
                <a:ea typeface="NotoSansCJKsc"/>
              </a:rPr>
              <a:t>强化学习框架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61" name="文本框 560"/>
          <p:cNvSpPr txBox="1"/>
          <p:nvPr/>
        </p:nvSpPr>
        <p:spPr>
          <a:xfrm>
            <a:off x="6562800" y="5228280"/>
            <a:ext cx="423193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智能体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62" name="文本框 561"/>
          <p:cNvSpPr txBox="1"/>
          <p:nvPr/>
        </p:nvSpPr>
        <p:spPr>
          <a:xfrm>
            <a:off x="7077240" y="5230440"/>
            <a:ext cx="461665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(Agent)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63" name="文本框 562"/>
          <p:cNvSpPr txBox="1"/>
          <p:nvPr/>
        </p:nvSpPr>
        <p:spPr>
          <a:xfrm>
            <a:off x="7639200" y="5228280"/>
            <a:ext cx="423193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在环境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64" name="文本框 563"/>
          <p:cNvSpPr txBox="1"/>
          <p:nvPr/>
        </p:nvSpPr>
        <p:spPr>
          <a:xfrm>
            <a:off x="8153640" y="5230440"/>
            <a:ext cx="884858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(Environment)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65" name="文本框 564"/>
          <p:cNvSpPr txBox="1"/>
          <p:nvPr/>
        </p:nvSpPr>
        <p:spPr>
          <a:xfrm>
            <a:off x="9230400" y="5228280"/>
            <a:ext cx="705321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中执⾏动作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66" name="文本框 565"/>
          <p:cNvSpPr txBox="1"/>
          <p:nvPr/>
        </p:nvSpPr>
        <p:spPr>
          <a:xfrm>
            <a:off x="10087560" y="5230440"/>
            <a:ext cx="48571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(Action)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67" name="文本框 566"/>
          <p:cNvSpPr txBox="1"/>
          <p:nvPr/>
        </p:nvSpPr>
        <p:spPr>
          <a:xfrm>
            <a:off x="10678320" y="5228280"/>
            <a:ext cx="564257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，获得奖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68" name="文本框 567"/>
          <p:cNvSpPr txBox="1"/>
          <p:nvPr/>
        </p:nvSpPr>
        <p:spPr>
          <a:xfrm>
            <a:off x="6562800" y="5372640"/>
            <a:ext cx="141064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励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69" name="文本框 568"/>
          <p:cNvSpPr txBox="1"/>
          <p:nvPr/>
        </p:nvSpPr>
        <p:spPr>
          <a:xfrm>
            <a:off x="6734160" y="5374440"/>
            <a:ext cx="580287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(Reward)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70" name="文本框 569"/>
          <p:cNvSpPr txBox="1"/>
          <p:nvPr/>
        </p:nvSpPr>
        <p:spPr>
          <a:xfrm>
            <a:off x="7439040" y="5372640"/>
            <a:ext cx="846386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并观察新状态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71" name="文本框 570"/>
          <p:cNvSpPr txBox="1"/>
          <p:nvPr/>
        </p:nvSpPr>
        <p:spPr>
          <a:xfrm>
            <a:off x="8467920" y="5374440"/>
            <a:ext cx="42159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(State)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72" name="文本框 571"/>
          <p:cNvSpPr txBox="1"/>
          <p:nvPr/>
        </p:nvSpPr>
        <p:spPr>
          <a:xfrm>
            <a:off x="8982360" y="5372640"/>
            <a:ext cx="705321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，通过策略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73" name="文本框 572"/>
          <p:cNvSpPr txBox="1"/>
          <p:nvPr/>
        </p:nvSpPr>
        <p:spPr>
          <a:xfrm>
            <a:off x="9839520" y="5374440"/>
            <a:ext cx="471283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(Policy)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74" name="文本框 573"/>
          <p:cNvSpPr txBox="1"/>
          <p:nvPr/>
        </p:nvSpPr>
        <p:spPr>
          <a:xfrm>
            <a:off x="10411200" y="5372640"/>
            <a:ext cx="705321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优化⻓期回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75" name="文本框 574"/>
          <p:cNvSpPr txBox="1"/>
          <p:nvPr/>
        </p:nvSpPr>
        <p:spPr>
          <a:xfrm>
            <a:off x="6562800" y="5511600"/>
            <a:ext cx="282129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报。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76" name="文本框 575"/>
          <p:cNvSpPr txBox="1"/>
          <p:nvPr/>
        </p:nvSpPr>
        <p:spPr>
          <a:xfrm>
            <a:off x="7033680" y="5988600"/>
            <a:ext cx="403957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388E3C"/>
                </a:solidFill>
                <a:effectLst/>
                <a:uLnTx/>
                <a:uFillTx/>
                <a:latin typeface="NotoSansCJKsc"/>
                <a:ea typeface="NotoSansCJKsc"/>
              </a:rPr>
              <a:t>智能体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77" name="文本框 576"/>
          <p:cNvSpPr txBox="1"/>
          <p:nvPr/>
        </p:nvSpPr>
        <p:spPr>
          <a:xfrm>
            <a:off x="7490880" y="5990400"/>
            <a:ext cx="208390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88E3C"/>
                </a:solidFill>
                <a:effectLst/>
                <a:uLnTx/>
                <a:uFillTx/>
                <a:latin typeface="Arial"/>
                <a:ea typeface="Arial"/>
              </a:rPr>
              <a:t> → 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78" name="文本框 577"/>
          <p:cNvSpPr txBox="1"/>
          <p:nvPr/>
        </p:nvSpPr>
        <p:spPr>
          <a:xfrm>
            <a:off x="7727760" y="5988600"/>
            <a:ext cx="269304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388E3C"/>
                </a:solidFill>
                <a:effectLst/>
                <a:uLnTx/>
                <a:uFillTx/>
                <a:latin typeface="NotoSansCJKsc"/>
                <a:ea typeface="NotoSansCJKsc"/>
              </a:rPr>
              <a:t>动作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79" name="文本框 578"/>
          <p:cNvSpPr txBox="1"/>
          <p:nvPr/>
        </p:nvSpPr>
        <p:spPr>
          <a:xfrm>
            <a:off x="8032680" y="5990400"/>
            <a:ext cx="208390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88E3C"/>
                </a:solidFill>
                <a:effectLst/>
                <a:uLnTx/>
                <a:uFillTx/>
                <a:latin typeface="Arial"/>
                <a:ea typeface="Arial"/>
              </a:rPr>
              <a:t> → 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80" name="文本框 579"/>
          <p:cNvSpPr txBox="1"/>
          <p:nvPr/>
        </p:nvSpPr>
        <p:spPr>
          <a:xfrm>
            <a:off x="8269920" y="5988600"/>
            <a:ext cx="269304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388E3C"/>
                </a:solidFill>
                <a:effectLst/>
                <a:uLnTx/>
                <a:uFillTx/>
                <a:latin typeface="NotoSansCJKsc"/>
                <a:ea typeface="NotoSansCJKsc"/>
              </a:rPr>
              <a:t>环境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81" name="文本框 580"/>
          <p:cNvSpPr txBox="1"/>
          <p:nvPr/>
        </p:nvSpPr>
        <p:spPr>
          <a:xfrm>
            <a:off x="8574480" y="5990400"/>
            <a:ext cx="208390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88E3C"/>
                </a:solidFill>
                <a:effectLst/>
                <a:uLnTx/>
                <a:uFillTx/>
                <a:latin typeface="Arial"/>
                <a:ea typeface="Arial"/>
              </a:rPr>
              <a:t> → 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82" name="文本框 581"/>
          <p:cNvSpPr txBox="1"/>
          <p:nvPr/>
        </p:nvSpPr>
        <p:spPr>
          <a:xfrm>
            <a:off x="8811720" y="5988600"/>
            <a:ext cx="269304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388E3C"/>
                </a:solidFill>
                <a:effectLst/>
                <a:uLnTx/>
                <a:uFillTx/>
                <a:latin typeface="NotoSansCJKsc"/>
                <a:ea typeface="NotoSansCJKsc"/>
              </a:rPr>
              <a:t>状态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83" name="文本框 582"/>
          <p:cNvSpPr txBox="1"/>
          <p:nvPr/>
        </p:nvSpPr>
        <p:spPr>
          <a:xfrm>
            <a:off x="9116640" y="5990400"/>
            <a:ext cx="36870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88E3C"/>
                </a:solidFill>
                <a:effectLst/>
                <a:uLnTx/>
                <a:uFillTx/>
                <a:latin typeface="Arial"/>
                <a:ea typeface="Arial"/>
              </a:rPr>
              <a:t>/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84" name="文本框 583"/>
          <p:cNvSpPr txBox="1"/>
          <p:nvPr/>
        </p:nvSpPr>
        <p:spPr>
          <a:xfrm>
            <a:off x="9158760" y="5988600"/>
            <a:ext cx="269304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388E3C"/>
                </a:solidFill>
                <a:effectLst/>
                <a:uLnTx/>
                <a:uFillTx/>
                <a:latin typeface="NotoSansCJKsc"/>
                <a:ea typeface="NotoSansCJKsc"/>
              </a:rPr>
              <a:t>奖励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85" name="文本框 584"/>
          <p:cNvSpPr txBox="1"/>
          <p:nvPr/>
        </p:nvSpPr>
        <p:spPr>
          <a:xfrm>
            <a:off x="9463680" y="5990400"/>
            <a:ext cx="208390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88E3C"/>
                </a:solidFill>
                <a:effectLst/>
                <a:uLnTx/>
                <a:uFillTx/>
                <a:latin typeface="Arial"/>
                <a:ea typeface="Arial"/>
              </a:rPr>
              <a:t> → 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86" name="文本框 585"/>
          <p:cNvSpPr txBox="1"/>
          <p:nvPr/>
        </p:nvSpPr>
        <p:spPr>
          <a:xfrm>
            <a:off x="9700560" y="5988600"/>
            <a:ext cx="403957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388E3C"/>
                </a:solidFill>
                <a:effectLst/>
                <a:uLnTx/>
                <a:uFillTx/>
                <a:latin typeface="NotoSansCJKsc"/>
                <a:ea typeface="NotoSansCJKsc"/>
              </a:rPr>
              <a:t>智能体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87" name="文本框 586"/>
          <p:cNvSpPr txBox="1"/>
          <p:nvPr/>
        </p:nvSpPr>
        <p:spPr>
          <a:xfrm>
            <a:off x="10157760" y="5990400"/>
            <a:ext cx="81754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88E3C"/>
                </a:solidFill>
                <a:effectLst/>
                <a:uLnTx/>
                <a:uFillTx/>
                <a:latin typeface="Arial"/>
                <a:ea typeface="Arial"/>
              </a:rPr>
              <a:t> (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88" name="文本框 587"/>
          <p:cNvSpPr txBox="1"/>
          <p:nvPr/>
        </p:nvSpPr>
        <p:spPr>
          <a:xfrm>
            <a:off x="10251000" y="5988600"/>
            <a:ext cx="538609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388E3C"/>
                </a:solidFill>
                <a:effectLst/>
                <a:uLnTx/>
                <a:uFillTx/>
                <a:latin typeface="NotoSansCJKsc"/>
                <a:ea typeface="NotoSansCJKsc"/>
              </a:rPr>
              <a:t>闭环学习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89" name="任意多边形: 形状 588"/>
          <p:cNvSpPr/>
          <p:nvPr/>
        </p:nvSpPr>
        <p:spPr>
          <a:xfrm>
            <a:off x="0" y="6599160"/>
            <a:ext cx="12192120" cy="5400"/>
          </a:xfrm>
          <a:custGeom>
            <a:avLst/>
            <a:gdLst/>
            <a:ahLst/>
            <a:cxnLst/>
            <a:rect l="0" t="0" r="r" b="b"/>
            <a:pathLst>
              <a:path w="33867" h="15">
                <a:moveTo>
                  <a:pt x="0" y="0"/>
                </a:moveTo>
                <a:lnTo>
                  <a:pt x="33867" y="0"/>
                </a:lnTo>
                <a:lnTo>
                  <a:pt x="33867" y="15"/>
                </a:lnTo>
                <a:lnTo>
                  <a:pt x="0" y="15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90" name="文本框 589"/>
          <p:cNvSpPr txBox="1"/>
          <p:nvPr/>
        </p:nvSpPr>
        <p:spPr>
          <a:xfrm>
            <a:off x="10860480" y="5990400"/>
            <a:ext cx="44884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88E3C"/>
                </a:solidFill>
                <a:effectLst/>
                <a:uLnTx/>
                <a:uFillTx/>
                <a:latin typeface="Arial"/>
                <a:ea typeface="Arial"/>
              </a:rPr>
              <a:t>)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91" name="任意多边形: 形状 590"/>
          <p:cNvSpPr/>
          <p:nvPr/>
        </p:nvSpPr>
        <p:spPr>
          <a:xfrm>
            <a:off x="6286320" y="969480"/>
            <a:ext cx="5334480" cy="1780920"/>
          </a:xfrm>
          <a:custGeom>
            <a:avLst/>
            <a:gdLst/>
            <a:ahLst/>
            <a:cxnLst/>
            <a:rect l="0" t="0" r="r" b="b"/>
            <a:pathLst>
              <a:path w="14818" h="4947">
                <a:moveTo>
                  <a:pt x="0" y="4836"/>
                </a:moveTo>
                <a:lnTo>
                  <a:pt x="0" y="111"/>
                </a:lnTo>
                <a:cubicBezTo>
                  <a:pt x="0" y="104"/>
                  <a:pt x="1" y="96"/>
                  <a:pt x="4" y="89"/>
                </a:cubicBezTo>
                <a:cubicBezTo>
                  <a:pt x="7" y="82"/>
                  <a:pt x="11" y="75"/>
                  <a:pt x="16" y="69"/>
                </a:cubicBezTo>
                <a:cubicBezTo>
                  <a:pt x="21" y="62"/>
                  <a:pt x="28" y="55"/>
                  <a:pt x="36" y="49"/>
                </a:cubicBezTo>
                <a:cubicBezTo>
                  <a:pt x="43" y="43"/>
                  <a:pt x="52" y="38"/>
                  <a:pt x="62" y="33"/>
                </a:cubicBezTo>
                <a:cubicBezTo>
                  <a:pt x="72" y="28"/>
                  <a:pt x="83" y="23"/>
                  <a:pt x="94" y="19"/>
                </a:cubicBezTo>
                <a:cubicBezTo>
                  <a:pt x="106" y="15"/>
                  <a:pt x="118" y="11"/>
                  <a:pt x="131" y="9"/>
                </a:cubicBezTo>
                <a:cubicBezTo>
                  <a:pt x="144" y="6"/>
                  <a:pt x="157" y="4"/>
                  <a:pt x="170" y="2"/>
                </a:cubicBezTo>
                <a:cubicBezTo>
                  <a:pt x="184" y="1"/>
                  <a:pt x="198" y="0"/>
                  <a:pt x="212" y="0"/>
                </a:cubicBezTo>
                <a:lnTo>
                  <a:pt x="14606" y="0"/>
                </a:lnTo>
                <a:cubicBezTo>
                  <a:pt x="14620" y="0"/>
                  <a:pt x="14634" y="1"/>
                  <a:pt x="14647" y="2"/>
                </a:cubicBezTo>
                <a:cubicBezTo>
                  <a:pt x="14661" y="4"/>
                  <a:pt x="14674" y="6"/>
                  <a:pt x="14687" y="9"/>
                </a:cubicBezTo>
                <a:cubicBezTo>
                  <a:pt x="14700" y="11"/>
                  <a:pt x="14712" y="15"/>
                  <a:pt x="14724" y="19"/>
                </a:cubicBezTo>
                <a:cubicBezTo>
                  <a:pt x="14735" y="23"/>
                  <a:pt x="14746" y="28"/>
                  <a:pt x="14756" y="33"/>
                </a:cubicBezTo>
                <a:cubicBezTo>
                  <a:pt x="14765" y="38"/>
                  <a:pt x="14774" y="43"/>
                  <a:pt x="14782" y="49"/>
                </a:cubicBezTo>
                <a:cubicBezTo>
                  <a:pt x="14790" y="55"/>
                  <a:pt x="14796" y="62"/>
                  <a:pt x="14802" y="69"/>
                </a:cubicBezTo>
                <a:cubicBezTo>
                  <a:pt x="14807" y="75"/>
                  <a:pt x="14811" y="82"/>
                  <a:pt x="14814" y="89"/>
                </a:cubicBezTo>
                <a:cubicBezTo>
                  <a:pt x="14816" y="96"/>
                  <a:pt x="14818" y="104"/>
                  <a:pt x="14818" y="111"/>
                </a:cubicBezTo>
                <a:lnTo>
                  <a:pt x="14818" y="4836"/>
                </a:lnTo>
                <a:cubicBezTo>
                  <a:pt x="14818" y="4844"/>
                  <a:pt x="14816" y="4851"/>
                  <a:pt x="14814" y="4858"/>
                </a:cubicBezTo>
                <a:cubicBezTo>
                  <a:pt x="14811" y="4865"/>
                  <a:pt x="14807" y="4872"/>
                  <a:pt x="14802" y="4879"/>
                </a:cubicBezTo>
                <a:cubicBezTo>
                  <a:pt x="14796" y="4885"/>
                  <a:pt x="14790" y="4892"/>
                  <a:pt x="14782" y="4898"/>
                </a:cubicBezTo>
                <a:cubicBezTo>
                  <a:pt x="14774" y="4904"/>
                  <a:pt x="14765" y="4909"/>
                  <a:pt x="14756" y="4914"/>
                </a:cubicBezTo>
                <a:cubicBezTo>
                  <a:pt x="14746" y="4920"/>
                  <a:pt x="14735" y="4924"/>
                  <a:pt x="14724" y="4928"/>
                </a:cubicBezTo>
                <a:cubicBezTo>
                  <a:pt x="14712" y="4932"/>
                  <a:pt x="14700" y="4936"/>
                  <a:pt x="14687" y="4938"/>
                </a:cubicBezTo>
                <a:cubicBezTo>
                  <a:pt x="14674" y="4941"/>
                  <a:pt x="14661" y="4943"/>
                  <a:pt x="14647" y="4945"/>
                </a:cubicBezTo>
                <a:cubicBezTo>
                  <a:pt x="14634" y="4946"/>
                  <a:pt x="14620" y="4947"/>
                  <a:pt x="14606" y="4947"/>
                </a:cubicBezTo>
                <a:lnTo>
                  <a:pt x="212" y="4947"/>
                </a:lnTo>
                <a:cubicBezTo>
                  <a:pt x="198" y="4947"/>
                  <a:pt x="184" y="4946"/>
                  <a:pt x="170" y="4945"/>
                </a:cubicBezTo>
                <a:cubicBezTo>
                  <a:pt x="157" y="4943"/>
                  <a:pt x="144" y="4941"/>
                  <a:pt x="131" y="4938"/>
                </a:cubicBezTo>
                <a:cubicBezTo>
                  <a:pt x="118" y="4936"/>
                  <a:pt x="106" y="4932"/>
                  <a:pt x="94" y="4928"/>
                </a:cubicBezTo>
                <a:cubicBezTo>
                  <a:pt x="83" y="4924"/>
                  <a:pt x="72" y="4920"/>
                  <a:pt x="62" y="4914"/>
                </a:cubicBezTo>
                <a:cubicBezTo>
                  <a:pt x="52" y="4909"/>
                  <a:pt x="43" y="4904"/>
                  <a:pt x="36" y="4898"/>
                </a:cubicBezTo>
                <a:cubicBezTo>
                  <a:pt x="28" y="4892"/>
                  <a:pt x="21" y="4885"/>
                  <a:pt x="16" y="4879"/>
                </a:cubicBezTo>
                <a:cubicBezTo>
                  <a:pt x="11" y="4872"/>
                  <a:pt x="7" y="4865"/>
                  <a:pt x="4" y="4858"/>
                </a:cubicBezTo>
                <a:cubicBezTo>
                  <a:pt x="1" y="4851"/>
                  <a:pt x="0" y="4844"/>
                  <a:pt x="0" y="4836"/>
                </a:cubicBezTo>
                <a:close/>
              </a:path>
            </a:pathLst>
          </a:custGeom>
          <a:solidFill>
            <a:srgbClr val="E3F2F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92" name="任意多边形: 形状 591"/>
          <p:cNvSpPr/>
          <p:nvPr/>
        </p:nvSpPr>
        <p:spPr>
          <a:xfrm>
            <a:off x="6524280" y="1730520"/>
            <a:ext cx="4858200" cy="895320"/>
          </a:xfrm>
          <a:custGeom>
            <a:avLst/>
            <a:gdLst/>
            <a:ahLst/>
            <a:cxnLst/>
            <a:rect l="0" t="0" r="r" b="b"/>
            <a:pathLst>
              <a:path w="13495" h="2487">
                <a:moveTo>
                  <a:pt x="0" y="2377"/>
                </a:moveTo>
                <a:lnTo>
                  <a:pt x="0" y="110"/>
                </a:lnTo>
                <a:cubicBezTo>
                  <a:pt x="0" y="103"/>
                  <a:pt x="2" y="96"/>
                  <a:pt x="5" y="89"/>
                </a:cubicBezTo>
                <a:cubicBezTo>
                  <a:pt x="7" y="82"/>
                  <a:pt x="11" y="75"/>
                  <a:pt x="17" y="68"/>
                </a:cubicBezTo>
                <a:cubicBezTo>
                  <a:pt x="22" y="61"/>
                  <a:pt x="28" y="55"/>
                  <a:pt x="36" y="49"/>
                </a:cubicBezTo>
                <a:cubicBezTo>
                  <a:pt x="44" y="43"/>
                  <a:pt x="53" y="37"/>
                  <a:pt x="62" y="32"/>
                </a:cubicBezTo>
                <a:cubicBezTo>
                  <a:pt x="72" y="27"/>
                  <a:pt x="83" y="23"/>
                  <a:pt x="95" y="19"/>
                </a:cubicBezTo>
                <a:cubicBezTo>
                  <a:pt x="106" y="14"/>
                  <a:pt x="118" y="11"/>
                  <a:pt x="131" y="8"/>
                </a:cubicBezTo>
                <a:cubicBezTo>
                  <a:pt x="144" y="6"/>
                  <a:pt x="157" y="3"/>
                  <a:pt x="171" y="2"/>
                </a:cubicBezTo>
                <a:cubicBezTo>
                  <a:pt x="184" y="1"/>
                  <a:pt x="198" y="0"/>
                  <a:pt x="212" y="0"/>
                </a:cubicBezTo>
                <a:lnTo>
                  <a:pt x="13284" y="0"/>
                </a:lnTo>
                <a:cubicBezTo>
                  <a:pt x="13297" y="0"/>
                  <a:pt x="13311" y="1"/>
                  <a:pt x="13325" y="2"/>
                </a:cubicBezTo>
                <a:cubicBezTo>
                  <a:pt x="13338" y="3"/>
                  <a:pt x="13352" y="6"/>
                  <a:pt x="13365" y="8"/>
                </a:cubicBezTo>
                <a:cubicBezTo>
                  <a:pt x="13377" y="11"/>
                  <a:pt x="13390" y="14"/>
                  <a:pt x="13401" y="19"/>
                </a:cubicBezTo>
                <a:cubicBezTo>
                  <a:pt x="13413" y="23"/>
                  <a:pt x="13423" y="27"/>
                  <a:pt x="13433" y="32"/>
                </a:cubicBezTo>
                <a:cubicBezTo>
                  <a:pt x="13443" y="37"/>
                  <a:pt x="13452" y="43"/>
                  <a:pt x="13460" y="49"/>
                </a:cubicBezTo>
                <a:cubicBezTo>
                  <a:pt x="13467" y="55"/>
                  <a:pt x="13474" y="61"/>
                  <a:pt x="13479" y="68"/>
                </a:cubicBezTo>
                <a:cubicBezTo>
                  <a:pt x="13484" y="75"/>
                  <a:pt x="13488" y="82"/>
                  <a:pt x="13491" y="89"/>
                </a:cubicBezTo>
                <a:cubicBezTo>
                  <a:pt x="13494" y="96"/>
                  <a:pt x="13495" y="103"/>
                  <a:pt x="13495" y="110"/>
                </a:cubicBezTo>
                <a:lnTo>
                  <a:pt x="13495" y="2377"/>
                </a:lnTo>
                <a:cubicBezTo>
                  <a:pt x="13495" y="2384"/>
                  <a:pt x="13494" y="2391"/>
                  <a:pt x="13491" y="2399"/>
                </a:cubicBezTo>
                <a:cubicBezTo>
                  <a:pt x="13488" y="2406"/>
                  <a:pt x="13484" y="2413"/>
                  <a:pt x="13479" y="2419"/>
                </a:cubicBezTo>
                <a:cubicBezTo>
                  <a:pt x="13474" y="2426"/>
                  <a:pt x="13467" y="2432"/>
                  <a:pt x="13460" y="2438"/>
                </a:cubicBezTo>
                <a:cubicBezTo>
                  <a:pt x="13452" y="2444"/>
                  <a:pt x="13443" y="2450"/>
                  <a:pt x="13433" y="2455"/>
                </a:cubicBezTo>
                <a:cubicBezTo>
                  <a:pt x="13423" y="2460"/>
                  <a:pt x="13413" y="2465"/>
                  <a:pt x="13401" y="2469"/>
                </a:cubicBezTo>
                <a:cubicBezTo>
                  <a:pt x="13390" y="2473"/>
                  <a:pt x="13377" y="2476"/>
                  <a:pt x="13365" y="2479"/>
                </a:cubicBezTo>
                <a:cubicBezTo>
                  <a:pt x="13352" y="2482"/>
                  <a:pt x="13338" y="2484"/>
                  <a:pt x="13325" y="2485"/>
                </a:cubicBezTo>
                <a:cubicBezTo>
                  <a:pt x="13311" y="2487"/>
                  <a:pt x="13297" y="2487"/>
                  <a:pt x="13284" y="2487"/>
                </a:cubicBezTo>
                <a:lnTo>
                  <a:pt x="212" y="2487"/>
                </a:lnTo>
                <a:cubicBezTo>
                  <a:pt x="198" y="2487"/>
                  <a:pt x="184" y="2487"/>
                  <a:pt x="171" y="2485"/>
                </a:cubicBezTo>
                <a:cubicBezTo>
                  <a:pt x="157" y="2484"/>
                  <a:pt x="144" y="2482"/>
                  <a:pt x="131" y="2479"/>
                </a:cubicBezTo>
                <a:cubicBezTo>
                  <a:pt x="118" y="2476"/>
                  <a:pt x="106" y="2473"/>
                  <a:pt x="95" y="2469"/>
                </a:cubicBezTo>
                <a:cubicBezTo>
                  <a:pt x="83" y="2465"/>
                  <a:pt x="72" y="2460"/>
                  <a:pt x="62" y="2455"/>
                </a:cubicBezTo>
                <a:cubicBezTo>
                  <a:pt x="53" y="2450"/>
                  <a:pt x="44" y="2444"/>
                  <a:pt x="36" y="2438"/>
                </a:cubicBezTo>
                <a:cubicBezTo>
                  <a:pt x="28" y="2432"/>
                  <a:pt x="22" y="2426"/>
                  <a:pt x="17" y="2419"/>
                </a:cubicBezTo>
                <a:cubicBezTo>
                  <a:pt x="11" y="2413"/>
                  <a:pt x="7" y="2406"/>
                  <a:pt x="5" y="2399"/>
                </a:cubicBezTo>
                <a:cubicBezTo>
                  <a:pt x="2" y="2391"/>
                  <a:pt x="0" y="2384"/>
                  <a:pt x="0" y="2377"/>
                </a:cubicBezTo>
                <a:close/>
              </a:path>
            </a:pathLst>
          </a:custGeom>
          <a:solidFill>
            <a:srgbClr val="F5F7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93" name="任意多边形: 形状 592"/>
          <p:cNvSpPr/>
          <p:nvPr/>
        </p:nvSpPr>
        <p:spPr>
          <a:xfrm>
            <a:off x="6524280" y="1094040"/>
            <a:ext cx="381600" cy="199080"/>
          </a:xfrm>
          <a:custGeom>
            <a:avLst/>
            <a:gdLst/>
            <a:ahLst/>
            <a:cxnLst/>
            <a:rect l="0" t="0" r="r" b="b"/>
            <a:pathLst>
              <a:path w="1060" h="553">
                <a:moveTo>
                  <a:pt x="1060" y="276"/>
                </a:moveTo>
                <a:cubicBezTo>
                  <a:pt x="1060" y="294"/>
                  <a:pt x="1056" y="312"/>
                  <a:pt x="1050" y="330"/>
                </a:cubicBezTo>
                <a:cubicBezTo>
                  <a:pt x="1043" y="348"/>
                  <a:pt x="1033" y="365"/>
                  <a:pt x="1020" y="382"/>
                </a:cubicBezTo>
                <a:cubicBezTo>
                  <a:pt x="1006" y="398"/>
                  <a:pt x="990" y="414"/>
                  <a:pt x="971" y="429"/>
                </a:cubicBezTo>
                <a:cubicBezTo>
                  <a:pt x="951" y="445"/>
                  <a:pt x="929" y="458"/>
                  <a:pt x="905" y="471"/>
                </a:cubicBezTo>
                <a:cubicBezTo>
                  <a:pt x="880" y="484"/>
                  <a:pt x="853" y="496"/>
                  <a:pt x="825" y="506"/>
                </a:cubicBezTo>
                <a:cubicBezTo>
                  <a:pt x="796" y="516"/>
                  <a:pt x="765" y="524"/>
                  <a:pt x="733" y="531"/>
                </a:cubicBezTo>
                <a:cubicBezTo>
                  <a:pt x="701" y="538"/>
                  <a:pt x="668" y="543"/>
                  <a:pt x="634" y="547"/>
                </a:cubicBezTo>
                <a:cubicBezTo>
                  <a:pt x="600" y="551"/>
                  <a:pt x="565" y="553"/>
                  <a:pt x="531" y="553"/>
                </a:cubicBezTo>
                <a:cubicBezTo>
                  <a:pt x="496" y="553"/>
                  <a:pt x="461" y="551"/>
                  <a:pt x="427" y="547"/>
                </a:cubicBezTo>
                <a:cubicBezTo>
                  <a:pt x="393" y="543"/>
                  <a:pt x="359" y="538"/>
                  <a:pt x="327" y="531"/>
                </a:cubicBezTo>
                <a:cubicBezTo>
                  <a:pt x="295" y="524"/>
                  <a:pt x="265" y="516"/>
                  <a:pt x="236" y="506"/>
                </a:cubicBezTo>
                <a:cubicBezTo>
                  <a:pt x="207" y="496"/>
                  <a:pt x="180" y="484"/>
                  <a:pt x="155" y="471"/>
                </a:cubicBezTo>
                <a:cubicBezTo>
                  <a:pt x="131" y="458"/>
                  <a:pt x="109" y="445"/>
                  <a:pt x="90" y="429"/>
                </a:cubicBezTo>
                <a:cubicBezTo>
                  <a:pt x="70" y="414"/>
                  <a:pt x="54" y="398"/>
                  <a:pt x="41" y="382"/>
                </a:cubicBezTo>
                <a:cubicBezTo>
                  <a:pt x="27" y="365"/>
                  <a:pt x="17" y="348"/>
                  <a:pt x="11" y="330"/>
                </a:cubicBezTo>
                <a:cubicBezTo>
                  <a:pt x="4" y="312"/>
                  <a:pt x="0" y="294"/>
                  <a:pt x="0" y="276"/>
                </a:cubicBezTo>
                <a:cubicBezTo>
                  <a:pt x="0" y="258"/>
                  <a:pt x="4" y="240"/>
                  <a:pt x="11" y="222"/>
                </a:cubicBezTo>
                <a:cubicBezTo>
                  <a:pt x="17" y="204"/>
                  <a:pt x="27" y="187"/>
                  <a:pt x="41" y="170"/>
                </a:cubicBezTo>
                <a:cubicBezTo>
                  <a:pt x="54" y="153"/>
                  <a:pt x="70" y="138"/>
                  <a:pt x="90" y="122"/>
                </a:cubicBezTo>
                <a:cubicBezTo>
                  <a:pt x="109" y="107"/>
                  <a:pt x="131" y="93"/>
                  <a:pt x="155" y="81"/>
                </a:cubicBezTo>
                <a:cubicBezTo>
                  <a:pt x="180" y="68"/>
                  <a:pt x="207" y="56"/>
                  <a:pt x="236" y="46"/>
                </a:cubicBezTo>
                <a:cubicBezTo>
                  <a:pt x="265" y="36"/>
                  <a:pt x="295" y="28"/>
                  <a:pt x="327" y="21"/>
                </a:cubicBezTo>
                <a:cubicBezTo>
                  <a:pt x="359" y="14"/>
                  <a:pt x="393" y="9"/>
                  <a:pt x="427" y="5"/>
                </a:cubicBezTo>
                <a:cubicBezTo>
                  <a:pt x="461" y="1"/>
                  <a:pt x="496" y="0"/>
                  <a:pt x="531" y="0"/>
                </a:cubicBezTo>
                <a:cubicBezTo>
                  <a:pt x="565" y="0"/>
                  <a:pt x="600" y="1"/>
                  <a:pt x="634" y="5"/>
                </a:cubicBezTo>
                <a:cubicBezTo>
                  <a:pt x="668" y="9"/>
                  <a:pt x="701" y="14"/>
                  <a:pt x="733" y="21"/>
                </a:cubicBezTo>
                <a:cubicBezTo>
                  <a:pt x="765" y="28"/>
                  <a:pt x="796" y="36"/>
                  <a:pt x="825" y="46"/>
                </a:cubicBezTo>
                <a:cubicBezTo>
                  <a:pt x="853" y="56"/>
                  <a:pt x="880" y="68"/>
                  <a:pt x="905" y="81"/>
                </a:cubicBezTo>
                <a:cubicBezTo>
                  <a:pt x="929" y="93"/>
                  <a:pt x="951" y="107"/>
                  <a:pt x="971" y="122"/>
                </a:cubicBezTo>
                <a:cubicBezTo>
                  <a:pt x="990" y="138"/>
                  <a:pt x="1006" y="153"/>
                  <a:pt x="1020" y="170"/>
                </a:cubicBezTo>
                <a:cubicBezTo>
                  <a:pt x="1033" y="187"/>
                  <a:pt x="1043" y="204"/>
                  <a:pt x="1050" y="222"/>
                </a:cubicBezTo>
                <a:cubicBezTo>
                  <a:pt x="1056" y="240"/>
                  <a:pt x="1060" y="258"/>
                  <a:pt x="1060" y="276"/>
                </a:cubicBezTo>
                <a:close/>
              </a:path>
            </a:pathLst>
          </a:custGeom>
          <a:solidFill>
            <a:srgbClr val="FF6D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94" name="文本框 593"/>
          <p:cNvSpPr txBox="1"/>
          <p:nvPr/>
        </p:nvSpPr>
        <p:spPr>
          <a:xfrm>
            <a:off x="5943600" y="6677640"/>
            <a:ext cx="306720" cy="100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0" b="0" i="0" u="none" strike="noStrike" kern="1200" cap="none" spc="0" normalizeH="0" baseline="0" noProof="0">
                <a:ln>
                  <a:noFill/>
                </a:ln>
                <a:solidFill>
                  <a:srgbClr val="546E7A"/>
                </a:solidFill>
                <a:effectLst/>
                <a:uLnTx/>
                <a:uFillTx/>
                <a:latin typeface="Arial"/>
                <a:ea typeface="Arial"/>
              </a:rPr>
              <a:t>- 8 -</a:t>
            </a:r>
            <a:endParaRPr kumimoji="0" lang="en-US" sz="71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95" name="文本框 594"/>
          <p:cNvSpPr txBox="1"/>
          <p:nvPr/>
        </p:nvSpPr>
        <p:spPr>
          <a:xfrm>
            <a:off x="6662160" y="1138320"/>
            <a:ext cx="190080" cy="111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1</a:t>
            </a:r>
            <a:endParaRPr kumimoji="0" lang="en-US" sz="79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96" name="文本框 595"/>
          <p:cNvSpPr txBox="1"/>
          <p:nvPr/>
        </p:nvSpPr>
        <p:spPr>
          <a:xfrm>
            <a:off x="7048440" y="1141920"/>
            <a:ext cx="1136520" cy="128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6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布鲁克斯六⾜机器⼈</a:t>
            </a:r>
            <a:endParaRPr kumimoji="0" lang="en-US" sz="86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pic>
        <p:nvPicPr>
          <p:cNvPr id="600" name="图片 599"/>
          <p:cNvPicPr/>
          <p:nvPr/>
        </p:nvPicPr>
        <p:blipFill>
          <a:blip r:embed="rId3"/>
          <a:stretch/>
        </p:blipFill>
        <p:spPr>
          <a:xfrm>
            <a:off x="6524640" y="1729800"/>
            <a:ext cx="4857480" cy="8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1" name="任意多边形: 形状 600"/>
          <p:cNvSpPr/>
          <p:nvPr/>
        </p:nvSpPr>
        <p:spPr>
          <a:xfrm>
            <a:off x="6286320" y="2874240"/>
            <a:ext cx="5334480" cy="806040"/>
          </a:xfrm>
          <a:custGeom>
            <a:avLst/>
            <a:gdLst/>
            <a:ahLst/>
            <a:cxnLst/>
            <a:rect l="0" t="0" r="r" b="b"/>
            <a:pathLst>
              <a:path w="14818" h="2239">
                <a:moveTo>
                  <a:pt x="0" y="2129"/>
                </a:moveTo>
                <a:lnTo>
                  <a:pt x="0" y="111"/>
                </a:lnTo>
                <a:cubicBezTo>
                  <a:pt x="0" y="103"/>
                  <a:pt x="1" y="96"/>
                  <a:pt x="4" y="89"/>
                </a:cubicBezTo>
                <a:cubicBezTo>
                  <a:pt x="7" y="82"/>
                  <a:pt x="11" y="75"/>
                  <a:pt x="16" y="68"/>
                </a:cubicBezTo>
                <a:cubicBezTo>
                  <a:pt x="21" y="62"/>
                  <a:pt x="28" y="55"/>
                  <a:pt x="36" y="49"/>
                </a:cubicBezTo>
                <a:cubicBezTo>
                  <a:pt x="43" y="43"/>
                  <a:pt x="52" y="38"/>
                  <a:pt x="62" y="33"/>
                </a:cubicBezTo>
                <a:cubicBezTo>
                  <a:pt x="72" y="27"/>
                  <a:pt x="83" y="23"/>
                  <a:pt x="94" y="19"/>
                </a:cubicBezTo>
                <a:cubicBezTo>
                  <a:pt x="106" y="15"/>
                  <a:pt x="118" y="11"/>
                  <a:pt x="131" y="9"/>
                </a:cubicBezTo>
                <a:cubicBezTo>
                  <a:pt x="144" y="6"/>
                  <a:pt x="157" y="4"/>
                  <a:pt x="170" y="2"/>
                </a:cubicBezTo>
                <a:cubicBezTo>
                  <a:pt x="184" y="1"/>
                  <a:pt x="198" y="0"/>
                  <a:pt x="212" y="0"/>
                </a:cubicBezTo>
                <a:lnTo>
                  <a:pt x="14606" y="0"/>
                </a:lnTo>
                <a:cubicBezTo>
                  <a:pt x="14620" y="0"/>
                  <a:pt x="14634" y="1"/>
                  <a:pt x="14647" y="2"/>
                </a:cubicBezTo>
                <a:cubicBezTo>
                  <a:pt x="14661" y="4"/>
                  <a:pt x="14674" y="6"/>
                  <a:pt x="14687" y="9"/>
                </a:cubicBezTo>
                <a:cubicBezTo>
                  <a:pt x="14700" y="11"/>
                  <a:pt x="14712" y="15"/>
                  <a:pt x="14724" y="19"/>
                </a:cubicBezTo>
                <a:cubicBezTo>
                  <a:pt x="14735" y="23"/>
                  <a:pt x="14746" y="27"/>
                  <a:pt x="14756" y="33"/>
                </a:cubicBezTo>
                <a:cubicBezTo>
                  <a:pt x="14765" y="38"/>
                  <a:pt x="14774" y="43"/>
                  <a:pt x="14782" y="49"/>
                </a:cubicBezTo>
                <a:cubicBezTo>
                  <a:pt x="14790" y="55"/>
                  <a:pt x="14796" y="62"/>
                  <a:pt x="14802" y="68"/>
                </a:cubicBezTo>
                <a:cubicBezTo>
                  <a:pt x="14807" y="75"/>
                  <a:pt x="14811" y="82"/>
                  <a:pt x="14814" y="89"/>
                </a:cubicBezTo>
                <a:cubicBezTo>
                  <a:pt x="14816" y="96"/>
                  <a:pt x="14818" y="103"/>
                  <a:pt x="14818" y="111"/>
                </a:cubicBezTo>
                <a:lnTo>
                  <a:pt x="14818" y="2129"/>
                </a:lnTo>
                <a:cubicBezTo>
                  <a:pt x="14818" y="2136"/>
                  <a:pt x="14816" y="2143"/>
                  <a:pt x="14814" y="2150"/>
                </a:cubicBezTo>
                <a:cubicBezTo>
                  <a:pt x="14811" y="2157"/>
                  <a:pt x="14807" y="2164"/>
                  <a:pt x="14802" y="2171"/>
                </a:cubicBezTo>
                <a:cubicBezTo>
                  <a:pt x="14796" y="2178"/>
                  <a:pt x="14790" y="2184"/>
                  <a:pt x="14782" y="2190"/>
                </a:cubicBezTo>
                <a:cubicBezTo>
                  <a:pt x="14774" y="2196"/>
                  <a:pt x="14765" y="2202"/>
                  <a:pt x="14756" y="2207"/>
                </a:cubicBezTo>
                <a:cubicBezTo>
                  <a:pt x="14746" y="2212"/>
                  <a:pt x="14735" y="2216"/>
                  <a:pt x="14724" y="2220"/>
                </a:cubicBezTo>
                <a:cubicBezTo>
                  <a:pt x="14712" y="2225"/>
                  <a:pt x="14700" y="2228"/>
                  <a:pt x="14687" y="2231"/>
                </a:cubicBezTo>
                <a:cubicBezTo>
                  <a:pt x="14674" y="2233"/>
                  <a:pt x="14661" y="2236"/>
                  <a:pt x="14647" y="2237"/>
                </a:cubicBezTo>
                <a:cubicBezTo>
                  <a:pt x="14634" y="2238"/>
                  <a:pt x="14620" y="2239"/>
                  <a:pt x="14606" y="2239"/>
                </a:cubicBezTo>
                <a:lnTo>
                  <a:pt x="212" y="2239"/>
                </a:lnTo>
                <a:cubicBezTo>
                  <a:pt x="198" y="2239"/>
                  <a:pt x="184" y="2238"/>
                  <a:pt x="170" y="2237"/>
                </a:cubicBezTo>
                <a:cubicBezTo>
                  <a:pt x="157" y="2236"/>
                  <a:pt x="144" y="2233"/>
                  <a:pt x="131" y="2231"/>
                </a:cubicBezTo>
                <a:cubicBezTo>
                  <a:pt x="118" y="2228"/>
                  <a:pt x="106" y="2225"/>
                  <a:pt x="94" y="2220"/>
                </a:cubicBezTo>
                <a:cubicBezTo>
                  <a:pt x="83" y="2216"/>
                  <a:pt x="72" y="2212"/>
                  <a:pt x="62" y="2207"/>
                </a:cubicBezTo>
                <a:cubicBezTo>
                  <a:pt x="52" y="2202"/>
                  <a:pt x="43" y="2196"/>
                  <a:pt x="36" y="2190"/>
                </a:cubicBezTo>
                <a:cubicBezTo>
                  <a:pt x="28" y="2184"/>
                  <a:pt x="21" y="2178"/>
                  <a:pt x="16" y="2171"/>
                </a:cubicBezTo>
                <a:cubicBezTo>
                  <a:pt x="11" y="2164"/>
                  <a:pt x="7" y="2157"/>
                  <a:pt x="4" y="2150"/>
                </a:cubicBezTo>
                <a:cubicBezTo>
                  <a:pt x="1" y="2143"/>
                  <a:pt x="0" y="2136"/>
                  <a:pt x="0" y="2129"/>
                </a:cubicBezTo>
                <a:close/>
              </a:path>
            </a:pathLst>
          </a:custGeom>
          <a:solidFill>
            <a:srgbClr val="E3F2F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02" name="任意多边形: 形状 601"/>
          <p:cNvSpPr/>
          <p:nvPr/>
        </p:nvSpPr>
        <p:spPr>
          <a:xfrm>
            <a:off x="6524280" y="2998800"/>
            <a:ext cx="381600" cy="199080"/>
          </a:xfrm>
          <a:custGeom>
            <a:avLst/>
            <a:gdLst/>
            <a:ahLst/>
            <a:cxnLst/>
            <a:rect l="0" t="0" r="r" b="b"/>
            <a:pathLst>
              <a:path w="1060" h="553">
                <a:moveTo>
                  <a:pt x="1060" y="277"/>
                </a:moveTo>
                <a:cubicBezTo>
                  <a:pt x="1060" y="295"/>
                  <a:pt x="1056" y="313"/>
                  <a:pt x="1050" y="331"/>
                </a:cubicBezTo>
                <a:cubicBezTo>
                  <a:pt x="1043" y="349"/>
                  <a:pt x="1033" y="366"/>
                  <a:pt x="1020" y="383"/>
                </a:cubicBezTo>
                <a:cubicBezTo>
                  <a:pt x="1006" y="399"/>
                  <a:pt x="990" y="415"/>
                  <a:pt x="971" y="430"/>
                </a:cubicBezTo>
                <a:cubicBezTo>
                  <a:pt x="951" y="445"/>
                  <a:pt x="929" y="459"/>
                  <a:pt x="905" y="472"/>
                </a:cubicBezTo>
                <a:cubicBezTo>
                  <a:pt x="880" y="485"/>
                  <a:pt x="853" y="496"/>
                  <a:pt x="825" y="507"/>
                </a:cubicBezTo>
                <a:cubicBezTo>
                  <a:pt x="796" y="517"/>
                  <a:pt x="765" y="525"/>
                  <a:pt x="733" y="532"/>
                </a:cubicBezTo>
                <a:cubicBezTo>
                  <a:pt x="701" y="539"/>
                  <a:pt x="668" y="544"/>
                  <a:pt x="634" y="548"/>
                </a:cubicBezTo>
                <a:cubicBezTo>
                  <a:pt x="600" y="551"/>
                  <a:pt x="565" y="553"/>
                  <a:pt x="531" y="553"/>
                </a:cubicBezTo>
                <a:cubicBezTo>
                  <a:pt x="496" y="553"/>
                  <a:pt x="461" y="551"/>
                  <a:pt x="427" y="548"/>
                </a:cubicBezTo>
                <a:cubicBezTo>
                  <a:pt x="393" y="544"/>
                  <a:pt x="359" y="539"/>
                  <a:pt x="327" y="532"/>
                </a:cubicBezTo>
                <a:cubicBezTo>
                  <a:pt x="295" y="525"/>
                  <a:pt x="265" y="517"/>
                  <a:pt x="236" y="507"/>
                </a:cubicBezTo>
                <a:cubicBezTo>
                  <a:pt x="207" y="496"/>
                  <a:pt x="180" y="485"/>
                  <a:pt x="155" y="472"/>
                </a:cubicBezTo>
                <a:cubicBezTo>
                  <a:pt x="131" y="459"/>
                  <a:pt x="109" y="445"/>
                  <a:pt x="90" y="430"/>
                </a:cubicBezTo>
                <a:cubicBezTo>
                  <a:pt x="70" y="415"/>
                  <a:pt x="54" y="399"/>
                  <a:pt x="41" y="383"/>
                </a:cubicBezTo>
                <a:cubicBezTo>
                  <a:pt x="27" y="366"/>
                  <a:pt x="17" y="349"/>
                  <a:pt x="11" y="331"/>
                </a:cubicBezTo>
                <a:cubicBezTo>
                  <a:pt x="4" y="313"/>
                  <a:pt x="0" y="295"/>
                  <a:pt x="0" y="277"/>
                </a:cubicBezTo>
                <a:cubicBezTo>
                  <a:pt x="0" y="259"/>
                  <a:pt x="4" y="241"/>
                  <a:pt x="11" y="222"/>
                </a:cubicBezTo>
                <a:cubicBezTo>
                  <a:pt x="17" y="204"/>
                  <a:pt x="27" y="187"/>
                  <a:pt x="41" y="170"/>
                </a:cubicBezTo>
                <a:cubicBezTo>
                  <a:pt x="54" y="153"/>
                  <a:pt x="70" y="137"/>
                  <a:pt x="90" y="122"/>
                </a:cubicBezTo>
                <a:cubicBezTo>
                  <a:pt x="109" y="107"/>
                  <a:pt x="131" y="93"/>
                  <a:pt x="155" y="80"/>
                </a:cubicBezTo>
                <a:cubicBezTo>
                  <a:pt x="180" y="68"/>
                  <a:pt x="207" y="56"/>
                  <a:pt x="236" y="46"/>
                </a:cubicBezTo>
                <a:cubicBezTo>
                  <a:pt x="265" y="36"/>
                  <a:pt x="295" y="28"/>
                  <a:pt x="327" y="21"/>
                </a:cubicBezTo>
                <a:cubicBezTo>
                  <a:pt x="359" y="14"/>
                  <a:pt x="393" y="8"/>
                  <a:pt x="427" y="5"/>
                </a:cubicBezTo>
                <a:cubicBezTo>
                  <a:pt x="461" y="1"/>
                  <a:pt x="496" y="0"/>
                  <a:pt x="531" y="0"/>
                </a:cubicBezTo>
                <a:cubicBezTo>
                  <a:pt x="565" y="0"/>
                  <a:pt x="600" y="1"/>
                  <a:pt x="634" y="5"/>
                </a:cubicBezTo>
                <a:cubicBezTo>
                  <a:pt x="668" y="8"/>
                  <a:pt x="701" y="14"/>
                  <a:pt x="733" y="21"/>
                </a:cubicBezTo>
                <a:cubicBezTo>
                  <a:pt x="765" y="28"/>
                  <a:pt x="796" y="36"/>
                  <a:pt x="825" y="46"/>
                </a:cubicBezTo>
                <a:cubicBezTo>
                  <a:pt x="853" y="56"/>
                  <a:pt x="880" y="68"/>
                  <a:pt x="905" y="80"/>
                </a:cubicBezTo>
                <a:cubicBezTo>
                  <a:pt x="929" y="93"/>
                  <a:pt x="951" y="107"/>
                  <a:pt x="971" y="122"/>
                </a:cubicBezTo>
                <a:cubicBezTo>
                  <a:pt x="990" y="137"/>
                  <a:pt x="1006" y="153"/>
                  <a:pt x="1020" y="170"/>
                </a:cubicBezTo>
                <a:cubicBezTo>
                  <a:pt x="1033" y="187"/>
                  <a:pt x="1043" y="204"/>
                  <a:pt x="1050" y="222"/>
                </a:cubicBezTo>
                <a:cubicBezTo>
                  <a:pt x="1056" y="241"/>
                  <a:pt x="1060" y="259"/>
                  <a:pt x="1060" y="277"/>
                </a:cubicBezTo>
                <a:close/>
              </a:path>
            </a:pathLst>
          </a:custGeom>
          <a:solidFill>
            <a:srgbClr val="FF6D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04" name="文本框 603"/>
          <p:cNvSpPr txBox="1"/>
          <p:nvPr/>
        </p:nvSpPr>
        <p:spPr>
          <a:xfrm>
            <a:off x="6662160" y="3038040"/>
            <a:ext cx="190080" cy="111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2</a:t>
            </a:r>
            <a:endParaRPr kumimoji="0" lang="en-US" sz="79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05" name="文本框 604"/>
          <p:cNvSpPr txBox="1"/>
          <p:nvPr/>
        </p:nvSpPr>
        <p:spPr>
          <a:xfrm>
            <a:off x="7048440" y="3034080"/>
            <a:ext cx="876960" cy="122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60" b="1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Arial"/>
                <a:ea typeface="Arial"/>
              </a:rPr>
              <a:t>AlphaGo</a:t>
            </a:r>
            <a:endParaRPr kumimoji="0" lang="en-US" sz="86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07" name="任意多边形: 形状 606"/>
          <p:cNvSpPr/>
          <p:nvPr/>
        </p:nvSpPr>
        <p:spPr>
          <a:xfrm>
            <a:off x="6286320" y="3804120"/>
            <a:ext cx="5334480" cy="811080"/>
          </a:xfrm>
          <a:custGeom>
            <a:avLst/>
            <a:gdLst/>
            <a:ahLst/>
            <a:cxnLst/>
            <a:rect l="0" t="0" r="r" b="b"/>
            <a:pathLst>
              <a:path w="14818" h="2253">
                <a:moveTo>
                  <a:pt x="0" y="2143"/>
                </a:moveTo>
                <a:lnTo>
                  <a:pt x="0" y="111"/>
                </a:lnTo>
                <a:cubicBezTo>
                  <a:pt x="0" y="104"/>
                  <a:pt x="1" y="97"/>
                  <a:pt x="4" y="89"/>
                </a:cubicBezTo>
                <a:cubicBezTo>
                  <a:pt x="7" y="82"/>
                  <a:pt x="11" y="75"/>
                  <a:pt x="16" y="69"/>
                </a:cubicBezTo>
                <a:cubicBezTo>
                  <a:pt x="21" y="62"/>
                  <a:pt x="28" y="56"/>
                  <a:pt x="36" y="50"/>
                </a:cubicBezTo>
                <a:cubicBezTo>
                  <a:pt x="43" y="44"/>
                  <a:pt x="52" y="38"/>
                  <a:pt x="62" y="33"/>
                </a:cubicBezTo>
                <a:cubicBezTo>
                  <a:pt x="72" y="28"/>
                  <a:pt x="83" y="23"/>
                  <a:pt x="94" y="19"/>
                </a:cubicBezTo>
                <a:cubicBezTo>
                  <a:pt x="106" y="15"/>
                  <a:pt x="118" y="12"/>
                  <a:pt x="131" y="9"/>
                </a:cubicBezTo>
                <a:cubicBezTo>
                  <a:pt x="144" y="6"/>
                  <a:pt x="157" y="4"/>
                  <a:pt x="170" y="3"/>
                </a:cubicBezTo>
                <a:cubicBezTo>
                  <a:pt x="184" y="1"/>
                  <a:pt x="198" y="0"/>
                  <a:pt x="212" y="0"/>
                </a:cubicBezTo>
                <a:lnTo>
                  <a:pt x="14606" y="0"/>
                </a:lnTo>
                <a:cubicBezTo>
                  <a:pt x="14620" y="0"/>
                  <a:pt x="14634" y="1"/>
                  <a:pt x="14647" y="3"/>
                </a:cubicBezTo>
                <a:cubicBezTo>
                  <a:pt x="14661" y="4"/>
                  <a:pt x="14674" y="6"/>
                  <a:pt x="14687" y="9"/>
                </a:cubicBezTo>
                <a:cubicBezTo>
                  <a:pt x="14700" y="12"/>
                  <a:pt x="14712" y="15"/>
                  <a:pt x="14724" y="19"/>
                </a:cubicBezTo>
                <a:cubicBezTo>
                  <a:pt x="14735" y="23"/>
                  <a:pt x="14746" y="28"/>
                  <a:pt x="14756" y="33"/>
                </a:cubicBezTo>
                <a:cubicBezTo>
                  <a:pt x="14765" y="38"/>
                  <a:pt x="14774" y="44"/>
                  <a:pt x="14782" y="50"/>
                </a:cubicBezTo>
                <a:cubicBezTo>
                  <a:pt x="14790" y="56"/>
                  <a:pt x="14796" y="62"/>
                  <a:pt x="14802" y="69"/>
                </a:cubicBezTo>
                <a:cubicBezTo>
                  <a:pt x="14807" y="75"/>
                  <a:pt x="14811" y="82"/>
                  <a:pt x="14814" y="89"/>
                </a:cubicBezTo>
                <a:cubicBezTo>
                  <a:pt x="14816" y="97"/>
                  <a:pt x="14818" y="104"/>
                  <a:pt x="14818" y="111"/>
                </a:cubicBezTo>
                <a:lnTo>
                  <a:pt x="14818" y="2143"/>
                </a:lnTo>
                <a:cubicBezTo>
                  <a:pt x="14818" y="2150"/>
                  <a:pt x="14816" y="2157"/>
                  <a:pt x="14814" y="2164"/>
                </a:cubicBezTo>
                <a:cubicBezTo>
                  <a:pt x="14811" y="2171"/>
                  <a:pt x="14807" y="2178"/>
                  <a:pt x="14802" y="2185"/>
                </a:cubicBezTo>
                <a:cubicBezTo>
                  <a:pt x="14796" y="2192"/>
                  <a:pt x="14790" y="2198"/>
                  <a:pt x="14782" y="2204"/>
                </a:cubicBezTo>
                <a:cubicBezTo>
                  <a:pt x="14774" y="2210"/>
                  <a:pt x="14765" y="2216"/>
                  <a:pt x="14756" y="2221"/>
                </a:cubicBezTo>
                <a:cubicBezTo>
                  <a:pt x="14746" y="2226"/>
                  <a:pt x="14735" y="2231"/>
                  <a:pt x="14724" y="2235"/>
                </a:cubicBezTo>
                <a:cubicBezTo>
                  <a:pt x="14712" y="2239"/>
                  <a:pt x="14700" y="2242"/>
                  <a:pt x="14687" y="2245"/>
                </a:cubicBezTo>
                <a:cubicBezTo>
                  <a:pt x="14674" y="2248"/>
                  <a:pt x="14661" y="2250"/>
                  <a:pt x="14647" y="2251"/>
                </a:cubicBezTo>
                <a:cubicBezTo>
                  <a:pt x="14634" y="2253"/>
                  <a:pt x="14620" y="2253"/>
                  <a:pt x="14606" y="2253"/>
                </a:cubicBezTo>
                <a:lnTo>
                  <a:pt x="212" y="2253"/>
                </a:lnTo>
                <a:cubicBezTo>
                  <a:pt x="198" y="2253"/>
                  <a:pt x="184" y="2253"/>
                  <a:pt x="170" y="2251"/>
                </a:cubicBezTo>
                <a:cubicBezTo>
                  <a:pt x="157" y="2250"/>
                  <a:pt x="144" y="2248"/>
                  <a:pt x="131" y="2245"/>
                </a:cubicBezTo>
                <a:cubicBezTo>
                  <a:pt x="118" y="2242"/>
                  <a:pt x="106" y="2239"/>
                  <a:pt x="94" y="2235"/>
                </a:cubicBezTo>
                <a:cubicBezTo>
                  <a:pt x="83" y="2231"/>
                  <a:pt x="72" y="2226"/>
                  <a:pt x="62" y="2221"/>
                </a:cubicBezTo>
                <a:cubicBezTo>
                  <a:pt x="52" y="2216"/>
                  <a:pt x="43" y="2210"/>
                  <a:pt x="36" y="2204"/>
                </a:cubicBezTo>
                <a:cubicBezTo>
                  <a:pt x="28" y="2198"/>
                  <a:pt x="21" y="2192"/>
                  <a:pt x="16" y="2185"/>
                </a:cubicBezTo>
                <a:cubicBezTo>
                  <a:pt x="11" y="2178"/>
                  <a:pt x="7" y="2171"/>
                  <a:pt x="4" y="2164"/>
                </a:cubicBezTo>
                <a:cubicBezTo>
                  <a:pt x="1" y="2157"/>
                  <a:pt x="0" y="2150"/>
                  <a:pt x="0" y="2143"/>
                </a:cubicBezTo>
                <a:close/>
              </a:path>
            </a:pathLst>
          </a:custGeom>
          <a:solidFill>
            <a:srgbClr val="E3F2F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08" name="任意多边形: 形状 607"/>
          <p:cNvSpPr/>
          <p:nvPr/>
        </p:nvSpPr>
        <p:spPr>
          <a:xfrm>
            <a:off x="6524280" y="3928680"/>
            <a:ext cx="381600" cy="199080"/>
          </a:xfrm>
          <a:custGeom>
            <a:avLst/>
            <a:gdLst/>
            <a:ahLst/>
            <a:cxnLst/>
            <a:rect l="0" t="0" r="r" b="b"/>
            <a:pathLst>
              <a:path w="1060" h="553">
                <a:moveTo>
                  <a:pt x="1060" y="276"/>
                </a:moveTo>
                <a:cubicBezTo>
                  <a:pt x="1060" y="294"/>
                  <a:pt x="1056" y="312"/>
                  <a:pt x="1050" y="330"/>
                </a:cubicBezTo>
                <a:cubicBezTo>
                  <a:pt x="1043" y="348"/>
                  <a:pt x="1033" y="365"/>
                  <a:pt x="1020" y="382"/>
                </a:cubicBezTo>
                <a:cubicBezTo>
                  <a:pt x="1006" y="399"/>
                  <a:pt x="990" y="416"/>
                  <a:pt x="971" y="431"/>
                </a:cubicBezTo>
                <a:cubicBezTo>
                  <a:pt x="951" y="446"/>
                  <a:pt x="929" y="460"/>
                  <a:pt x="905" y="472"/>
                </a:cubicBezTo>
                <a:cubicBezTo>
                  <a:pt x="880" y="485"/>
                  <a:pt x="853" y="497"/>
                  <a:pt x="825" y="507"/>
                </a:cubicBezTo>
                <a:cubicBezTo>
                  <a:pt x="796" y="517"/>
                  <a:pt x="765" y="525"/>
                  <a:pt x="733" y="532"/>
                </a:cubicBezTo>
                <a:cubicBezTo>
                  <a:pt x="701" y="539"/>
                  <a:pt x="668" y="545"/>
                  <a:pt x="634" y="548"/>
                </a:cubicBezTo>
                <a:cubicBezTo>
                  <a:pt x="600" y="552"/>
                  <a:pt x="565" y="553"/>
                  <a:pt x="531" y="553"/>
                </a:cubicBezTo>
                <a:cubicBezTo>
                  <a:pt x="496" y="553"/>
                  <a:pt x="461" y="552"/>
                  <a:pt x="427" y="548"/>
                </a:cubicBezTo>
                <a:cubicBezTo>
                  <a:pt x="393" y="545"/>
                  <a:pt x="359" y="539"/>
                  <a:pt x="327" y="532"/>
                </a:cubicBezTo>
                <a:cubicBezTo>
                  <a:pt x="295" y="525"/>
                  <a:pt x="265" y="517"/>
                  <a:pt x="236" y="507"/>
                </a:cubicBezTo>
                <a:cubicBezTo>
                  <a:pt x="207" y="497"/>
                  <a:pt x="180" y="485"/>
                  <a:pt x="155" y="472"/>
                </a:cubicBezTo>
                <a:cubicBezTo>
                  <a:pt x="131" y="460"/>
                  <a:pt x="109" y="446"/>
                  <a:pt x="90" y="431"/>
                </a:cubicBezTo>
                <a:cubicBezTo>
                  <a:pt x="70" y="416"/>
                  <a:pt x="54" y="399"/>
                  <a:pt x="41" y="382"/>
                </a:cubicBezTo>
                <a:cubicBezTo>
                  <a:pt x="27" y="365"/>
                  <a:pt x="17" y="348"/>
                  <a:pt x="11" y="330"/>
                </a:cubicBezTo>
                <a:cubicBezTo>
                  <a:pt x="4" y="312"/>
                  <a:pt x="0" y="294"/>
                  <a:pt x="0" y="276"/>
                </a:cubicBezTo>
                <a:cubicBezTo>
                  <a:pt x="0" y="258"/>
                  <a:pt x="4" y="240"/>
                  <a:pt x="11" y="222"/>
                </a:cubicBezTo>
                <a:cubicBezTo>
                  <a:pt x="17" y="204"/>
                  <a:pt x="27" y="187"/>
                  <a:pt x="41" y="170"/>
                </a:cubicBezTo>
                <a:cubicBezTo>
                  <a:pt x="54" y="154"/>
                  <a:pt x="70" y="138"/>
                  <a:pt x="90" y="123"/>
                </a:cubicBezTo>
                <a:cubicBezTo>
                  <a:pt x="109" y="108"/>
                  <a:pt x="131" y="94"/>
                  <a:pt x="155" y="81"/>
                </a:cubicBezTo>
                <a:cubicBezTo>
                  <a:pt x="180" y="68"/>
                  <a:pt x="207" y="56"/>
                  <a:pt x="236" y="46"/>
                </a:cubicBezTo>
                <a:cubicBezTo>
                  <a:pt x="265" y="36"/>
                  <a:pt x="295" y="28"/>
                  <a:pt x="327" y="21"/>
                </a:cubicBezTo>
                <a:cubicBezTo>
                  <a:pt x="359" y="14"/>
                  <a:pt x="393" y="9"/>
                  <a:pt x="427" y="5"/>
                </a:cubicBezTo>
                <a:cubicBezTo>
                  <a:pt x="461" y="2"/>
                  <a:pt x="496" y="0"/>
                  <a:pt x="531" y="0"/>
                </a:cubicBezTo>
                <a:cubicBezTo>
                  <a:pt x="565" y="0"/>
                  <a:pt x="600" y="2"/>
                  <a:pt x="634" y="5"/>
                </a:cubicBezTo>
                <a:cubicBezTo>
                  <a:pt x="668" y="9"/>
                  <a:pt x="701" y="14"/>
                  <a:pt x="733" y="21"/>
                </a:cubicBezTo>
                <a:cubicBezTo>
                  <a:pt x="765" y="28"/>
                  <a:pt x="796" y="36"/>
                  <a:pt x="825" y="46"/>
                </a:cubicBezTo>
                <a:cubicBezTo>
                  <a:pt x="853" y="56"/>
                  <a:pt x="880" y="68"/>
                  <a:pt x="905" y="81"/>
                </a:cubicBezTo>
                <a:cubicBezTo>
                  <a:pt x="929" y="94"/>
                  <a:pt x="951" y="108"/>
                  <a:pt x="971" y="123"/>
                </a:cubicBezTo>
                <a:cubicBezTo>
                  <a:pt x="990" y="138"/>
                  <a:pt x="1006" y="154"/>
                  <a:pt x="1020" y="170"/>
                </a:cubicBezTo>
                <a:cubicBezTo>
                  <a:pt x="1033" y="187"/>
                  <a:pt x="1043" y="204"/>
                  <a:pt x="1050" y="222"/>
                </a:cubicBezTo>
                <a:cubicBezTo>
                  <a:pt x="1056" y="240"/>
                  <a:pt x="1060" y="258"/>
                  <a:pt x="1060" y="276"/>
                </a:cubicBezTo>
                <a:close/>
              </a:path>
            </a:pathLst>
          </a:custGeom>
          <a:solidFill>
            <a:srgbClr val="FF6D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F5243A-3E66-F8BA-D925-9929E465B6F6}"/>
              </a:ext>
            </a:extLst>
          </p:cNvPr>
          <p:cNvSpPr txBox="1"/>
          <p:nvPr/>
        </p:nvSpPr>
        <p:spPr>
          <a:xfrm>
            <a:off x="908797" y="132363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1200" dirty="0"/>
          </a:p>
          <a:p>
            <a:r>
              <a:rPr lang="zh-CN" altLang="en-US" sz="1200" dirty="0"/>
              <a:t>核⼼思想</a:t>
            </a:r>
          </a:p>
          <a:p>
            <a:r>
              <a:rPr lang="zh-CN" altLang="en-US" sz="1200" dirty="0"/>
              <a:t>智能产⽣于感知</a:t>
            </a:r>
            <a:r>
              <a:rPr lang="en-US" altLang="zh-CN" sz="1200" dirty="0"/>
              <a:t>-⾏</a:t>
            </a:r>
            <a:r>
              <a:rPr lang="zh-CN" altLang="en-US" sz="1200" dirty="0"/>
              <a:t>动循环，通过与环境交互学习优化⾏</a:t>
            </a:r>
          </a:p>
          <a:p>
            <a:r>
              <a:rPr lang="zh-CN" altLang="en-US" sz="1200" dirty="0"/>
              <a:t>为。强调</a:t>
            </a:r>
            <a:r>
              <a:rPr lang="en-US" altLang="zh-CN" sz="1200" dirty="0"/>
              <a:t>"</a:t>
            </a:r>
            <a:r>
              <a:rPr lang="zh-CN" altLang="en-US" sz="1200" dirty="0"/>
              <a:t>智能即⾏为</a:t>
            </a:r>
            <a:r>
              <a:rPr lang="en-US" altLang="zh-CN" sz="1200" dirty="0"/>
              <a:t>"</a:t>
            </a:r>
            <a:r>
              <a:rPr lang="zh-CN" altLang="en-US" sz="1200" dirty="0"/>
              <a:t>，⽽⾮内在表征或符号操作。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CBCD77-0E2D-AEB2-054E-44374BA37944}"/>
              </a:ext>
            </a:extLst>
          </p:cNvPr>
          <p:cNvSpPr txBox="1"/>
          <p:nvPr/>
        </p:nvSpPr>
        <p:spPr>
          <a:xfrm>
            <a:off x="6421511" y="1094040"/>
            <a:ext cx="547449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1100" dirty="0"/>
          </a:p>
          <a:p>
            <a:r>
              <a:rPr lang="zh-CN" altLang="en-US" sz="1100" dirty="0"/>
              <a:t>基于⾏为主义理念设计的机器⼈，⽆中央处理器，通过</a:t>
            </a:r>
            <a:r>
              <a:rPr lang="en-US" altLang="zh-CN" sz="1100" dirty="0"/>
              <a:t>12</a:t>
            </a:r>
            <a:r>
              <a:rPr lang="zh-CN" altLang="en-US" sz="1100" dirty="0"/>
              <a:t>个简单⾏为模块（如⾏⾛、避障）的交互实现复杂移动能⼒。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EB9F3A-BEA7-EE82-0AE5-410EC67D9C4D}"/>
              </a:ext>
            </a:extLst>
          </p:cNvPr>
          <p:cNvSpPr txBox="1"/>
          <p:nvPr/>
        </p:nvSpPr>
        <p:spPr>
          <a:xfrm>
            <a:off x="6524280" y="3027375"/>
            <a:ext cx="632921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1100" dirty="0"/>
          </a:p>
          <a:p>
            <a:r>
              <a:rPr lang="zh-CN" altLang="en-US" sz="1100" dirty="0"/>
              <a:t>结合强化学习与蒙特卡洛树搜索，通过⾃我对弈学习围棋策略，</a:t>
            </a:r>
          </a:p>
          <a:p>
            <a:r>
              <a:rPr lang="zh-CN" altLang="en-US" sz="1100" dirty="0"/>
              <a:t>击败⼈类顶尖棋⼿，展⽰⾏为主义在复杂决策中的优势。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A0BAA5-D5C9-A6B0-5831-4282AA1939AB}"/>
              </a:ext>
            </a:extLst>
          </p:cNvPr>
          <p:cNvSpPr txBox="1"/>
          <p:nvPr/>
        </p:nvSpPr>
        <p:spPr>
          <a:xfrm>
            <a:off x="6508371" y="3951187"/>
            <a:ext cx="665941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1100" dirty="0"/>
          </a:p>
          <a:p>
            <a:r>
              <a:rPr lang="zh-CN" altLang="en-US" sz="1100" dirty="0"/>
              <a:t>感知</a:t>
            </a:r>
            <a:r>
              <a:rPr lang="en-US" altLang="zh-CN" sz="1100" dirty="0"/>
              <a:t>-</a:t>
            </a:r>
            <a:r>
              <a:rPr lang="zh-CN" altLang="en-US" sz="1100" dirty="0"/>
              <a:t>决策</a:t>
            </a:r>
            <a:r>
              <a:rPr lang="en-US" altLang="zh-CN" sz="1100" dirty="0"/>
              <a:t>-</a:t>
            </a:r>
          </a:p>
          <a:p>
            <a:r>
              <a:rPr lang="zh-CN" altLang="en-US" sz="1100" dirty="0"/>
              <a:t>控制闭环系统：环境感知  →  ⾏为决策→⻋辆控制，通过强化学习优化驾驶策略。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94B7BB-7B2B-E35E-9292-38C00428F552}"/>
              </a:ext>
            </a:extLst>
          </p:cNvPr>
          <p:cNvSpPr txBox="1"/>
          <p:nvPr/>
        </p:nvSpPr>
        <p:spPr>
          <a:xfrm>
            <a:off x="6662160" y="3961902"/>
            <a:ext cx="56106" cy="12157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90" b="1" dirty="0">
                <a:solidFill>
                  <a:srgbClr val="FFFFFF"/>
                </a:solidFill>
                <a:latin typeface="Arial"/>
              </a:rPr>
              <a:t>3</a:t>
            </a:r>
            <a:endParaRPr kumimoji="0" lang="en-US" sz="79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A52903-D6FC-62E5-5B0B-C53543CFC1EF}"/>
              </a:ext>
            </a:extLst>
          </p:cNvPr>
          <p:cNvSpPr txBox="1"/>
          <p:nvPr/>
        </p:nvSpPr>
        <p:spPr>
          <a:xfrm>
            <a:off x="11179684" y="41437"/>
            <a:ext cx="949822" cy="369332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zh-CN" altLang="en-US" sz="1200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1200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sz="1200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sz="1200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任意多边形 588"/>
          <p:cNvSpPr/>
          <p:nvPr/>
        </p:nvSpPr>
        <p:spPr>
          <a:xfrm>
            <a:off x="152280" y="125640"/>
            <a:ext cx="11887560" cy="793800"/>
          </a:xfrm>
          <a:custGeom>
            <a:avLst/>
            <a:gdLst/>
            <a:ahLst/>
            <a:cxnLst/>
            <a:rect l="0" t="0" r="r" b="b"/>
            <a:pathLst>
              <a:path w="33021" h="2205">
                <a:moveTo>
                  <a:pt x="0" y="0"/>
                </a:moveTo>
                <a:lnTo>
                  <a:pt x="33021" y="0"/>
                </a:lnTo>
                <a:lnTo>
                  <a:pt x="33021" y="2205"/>
                </a:lnTo>
                <a:lnTo>
                  <a:pt x="0" y="2205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90" name="文本框 589"/>
          <p:cNvSpPr txBox="1"/>
          <p:nvPr/>
        </p:nvSpPr>
        <p:spPr>
          <a:xfrm>
            <a:off x="609480" y="334440"/>
            <a:ext cx="754920" cy="366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600" b="0" u="none" strike="noStrike">
                <a:solidFill>
                  <a:srgbClr val="FFFFFF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NLP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92" name="文本框 591"/>
          <p:cNvSpPr txBox="1"/>
          <p:nvPr/>
        </p:nvSpPr>
        <p:spPr>
          <a:xfrm>
            <a:off x="1399554" y="330588"/>
            <a:ext cx="3334246" cy="40011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2600" dirty="0">
                <a:solidFill>
                  <a:srgbClr val="FFFFFF"/>
                </a:solidFill>
                <a:latin typeface="NotoSansCJKsc"/>
                <a:ea typeface="NotoSansCJKsc"/>
              </a:rPr>
              <a:t>：</a:t>
            </a:r>
            <a:r>
              <a:rPr lang="zh-CN" sz="2600" b="0" u="none" strike="noStrike" dirty="0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让机器理解</a:t>
            </a:r>
            <a:r>
              <a:rPr lang="zh-CN" altLang="en-US" sz="2600" b="0" u="none" strike="noStrike" dirty="0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自然</a:t>
            </a:r>
            <a:r>
              <a:rPr lang="zh-CN" sz="2600" b="0" u="none" strike="noStrike" dirty="0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语⾔</a:t>
            </a:r>
            <a:endParaRPr lang="en-US" sz="26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93" name="文本框 592"/>
          <p:cNvSpPr txBox="1"/>
          <p:nvPr/>
        </p:nvSpPr>
        <p:spPr>
          <a:xfrm>
            <a:off x="609480" y="1199880"/>
            <a:ext cx="549360" cy="219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9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核⼼⽬标</a:t>
            </a:r>
            <a:endParaRPr lang="en-US" sz="149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94" name="文本框 593"/>
          <p:cNvSpPr txBox="1"/>
          <p:nvPr/>
        </p:nvSpPr>
        <p:spPr>
          <a:xfrm>
            <a:off x="609480" y="1550880"/>
            <a:ext cx="204192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使计算机能够理解、解释和⽣成⼈类语⾔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95" name="文本框 594"/>
          <p:cNvSpPr txBox="1"/>
          <p:nvPr/>
        </p:nvSpPr>
        <p:spPr>
          <a:xfrm>
            <a:off x="609480" y="1985400"/>
            <a:ext cx="686520" cy="219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9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⽣活化类⽐</a:t>
            </a:r>
            <a:endParaRPr lang="en-US" sz="149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96" name="文本框 595"/>
          <p:cNvSpPr txBox="1"/>
          <p:nvPr/>
        </p:nvSpPr>
        <p:spPr>
          <a:xfrm>
            <a:off x="838080" y="2342520"/>
            <a:ext cx="19008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97" name="文本框 596"/>
          <p:cNvSpPr txBox="1"/>
          <p:nvPr/>
        </p:nvSpPr>
        <p:spPr>
          <a:xfrm>
            <a:off x="952560" y="2336760"/>
            <a:ext cx="102132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⼉童学语⾔过程：听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98" name="文本框 597"/>
          <p:cNvSpPr txBox="1"/>
          <p:nvPr/>
        </p:nvSpPr>
        <p:spPr>
          <a:xfrm>
            <a:off x="2443965" y="2342520"/>
            <a:ext cx="19008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→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99" name="文本框 598"/>
          <p:cNvSpPr txBox="1"/>
          <p:nvPr/>
        </p:nvSpPr>
        <p:spPr>
          <a:xfrm>
            <a:off x="2634765" y="2336760"/>
            <a:ext cx="22752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模仿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00" name="文本框 599"/>
          <p:cNvSpPr txBox="1"/>
          <p:nvPr/>
        </p:nvSpPr>
        <p:spPr>
          <a:xfrm>
            <a:off x="3015645" y="2342520"/>
            <a:ext cx="19008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→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01" name="文本框 600"/>
          <p:cNvSpPr txBox="1"/>
          <p:nvPr/>
        </p:nvSpPr>
        <p:spPr>
          <a:xfrm>
            <a:off x="3206085" y="2336760"/>
            <a:ext cx="22752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理解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02" name="文本框 601"/>
          <p:cNvSpPr txBox="1"/>
          <p:nvPr/>
        </p:nvSpPr>
        <p:spPr>
          <a:xfrm>
            <a:off x="3586965" y="2342520"/>
            <a:ext cx="19008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→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03" name="文本框 602"/>
          <p:cNvSpPr txBox="1"/>
          <p:nvPr/>
        </p:nvSpPr>
        <p:spPr>
          <a:xfrm>
            <a:off x="3777765" y="2336760"/>
            <a:ext cx="22752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创造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04" name="文本框 603"/>
          <p:cNvSpPr txBox="1"/>
          <p:nvPr/>
        </p:nvSpPr>
        <p:spPr>
          <a:xfrm>
            <a:off x="838080" y="2696040"/>
            <a:ext cx="47124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NLP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05" name="文本框 604"/>
          <p:cNvSpPr txBox="1"/>
          <p:nvPr/>
        </p:nvSpPr>
        <p:spPr>
          <a:xfrm>
            <a:off x="1312560" y="2689920"/>
            <a:ext cx="102132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系统类似：数据输⼊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06" name="文本框 605"/>
          <p:cNvSpPr txBox="1"/>
          <p:nvPr/>
        </p:nvSpPr>
        <p:spPr>
          <a:xfrm>
            <a:off x="2817614" y="2696040"/>
            <a:ext cx="19008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→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07" name="文本框 606"/>
          <p:cNvSpPr txBox="1"/>
          <p:nvPr/>
        </p:nvSpPr>
        <p:spPr>
          <a:xfrm>
            <a:off x="3008054" y="2689920"/>
            <a:ext cx="45432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模式学习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08" name="文本框 607"/>
          <p:cNvSpPr txBox="1"/>
          <p:nvPr/>
        </p:nvSpPr>
        <p:spPr>
          <a:xfrm>
            <a:off x="3770174" y="2696040"/>
            <a:ext cx="19008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→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09" name="文本框 608"/>
          <p:cNvSpPr txBox="1"/>
          <p:nvPr/>
        </p:nvSpPr>
        <p:spPr>
          <a:xfrm>
            <a:off x="3960614" y="2689920"/>
            <a:ext cx="45432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语义理解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10" name="文本框 609"/>
          <p:cNvSpPr txBox="1"/>
          <p:nvPr/>
        </p:nvSpPr>
        <p:spPr>
          <a:xfrm>
            <a:off x="4722734" y="2696040"/>
            <a:ext cx="19008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→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11" name="文本框 610"/>
          <p:cNvSpPr txBox="1"/>
          <p:nvPr/>
        </p:nvSpPr>
        <p:spPr>
          <a:xfrm>
            <a:off x="4913174" y="2689920"/>
            <a:ext cx="634789" cy="1908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⽂本⽣</a:t>
            </a:r>
            <a:r>
              <a:rPr lang="zh-CN" altLang="en-US" sz="1240" dirty="0">
                <a:solidFill>
                  <a:srgbClr val="1F2937"/>
                </a:solidFill>
                <a:latin typeface="NotoSansCJKsc"/>
                <a:ea typeface="NotoSansCJKsc"/>
              </a:rPr>
              <a:t>成</a:t>
            </a:r>
            <a:endParaRPr lang="en-US" sz="124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13" name="文本框 612"/>
          <p:cNvSpPr txBox="1"/>
          <p:nvPr/>
        </p:nvSpPr>
        <p:spPr>
          <a:xfrm>
            <a:off x="609480" y="3383640"/>
            <a:ext cx="549360" cy="219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9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技术挑战</a:t>
            </a:r>
            <a:endParaRPr lang="en-US" sz="149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14" name="文本框 613"/>
          <p:cNvSpPr txBox="1"/>
          <p:nvPr/>
        </p:nvSpPr>
        <p:spPr>
          <a:xfrm>
            <a:off x="838080" y="3740760"/>
            <a:ext cx="19008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15" name="文本框 614"/>
          <p:cNvSpPr txBox="1"/>
          <p:nvPr/>
        </p:nvSpPr>
        <p:spPr>
          <a:xfrm>
            <a:off x="952560" y="3735000"/>
            <a:ext cx="102132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歧义性：⼀词多义（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16" name="文本框 615"/>
          <p:cNvSpPr txBox="1"/>
          <p:nvPr/>
        </p:nvSpPr>
        <p:spPr>
          <a:xfrm>
            <a:off x="2457974" y="3740760"/>
            <a:ext cx="19008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0" u="none" strike="noStrike" dirty="0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24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17" name="文本框 616"/>
          <p:cNvSpPr txBox="1"/>
          <p:nvPr/>
        </p:nvSpPr>
        <p:spPr>
          <a:xfrm>
            <a:off x="2535734" y="3735000"/>
            <a:ext cx="22752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苹果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18" name="文本框 617"/>
          <p:cNvSpPr txBox="1"/>
          <p:nvPr/>
        </p:nvSpPr>
        <p:spPr>
          <a:xfrm>
            <a:off x="2916614" y="3740760"/>
            <a:ext cx="19008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19" name="文本框 618"/>
          <p:cNvSpPr txBox="1"/>
          <p:nvPr/>
        </p:nvSpPr>
        <p:spPr>
          <a:xfrm>
            <a:off x="2994374" y="3735000"/>
            <a:ext cx="79452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）、句法歧义（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20" name="文本框 619"/>
          <p:cNvSpPr txBox="1"/>
          <p:nvPr/>
        </p:nvSpPr>
        <p:spPr>
          <a:xfrm>
            <a:off x="4187284" y="3740760"/>
            <a:ext cx="19008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21" name="文本框 620"/>
          <p:cNvSpPr txBox="1"/>
          <p:nvPr/>
        </p:nvSpPr>
        <p:spPr>
          <a:xfrm>
            <a:off x="4265044" y="3735000"/>
            <a:ext cx="1296830" cy="1908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咬死了猎⼈的</a:t>
            </a:r>
            <a:r>
              <a:rPr lang="zh-CN" altLang="en-US" sz="124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狗</a:t>
            </a:r>
            <a:r>
              <a:rPr lang="en-US" altLang="zh-CN" sz="124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”  )</a:t>
            </a:r>
            <a:endParaRPr lang="en-US" sz="124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25" name="文本框 624"/>
          <p:cNvSpPr txBox="1"/>
          <p:nvPr/>
        </p:nvSpPr>
        <p:spPr>
          <a:xfrm>
            <a:off x="838080" y="4090804"/>
            <a:ext cx="19008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26" name="文本框 625"/>
          <p:cNvSpPr txBox="1"/>
          <p:nvPr/>
        </p:nvSpPr>
        <p:spPr>
          <a:xfrm>
            <a:off x="952560" y="4085044"/>
            <a:ext cx="124812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上下⽂依赖：指代关系（</a:t>
            </a:r>
            <a:endParaRPr lang="en-US" sz="124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27" name="文本框 626"/>
          <p:cNvSpPr txBox="1"/>
          <p:nvPr/>
        </p:nvSpPr>
        <p:spPr>
          <a:xfrm>
            <a:off x="2852503" y="4090804"/>
            <a:ext cx="19008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28" name="文本框 627"/>
          <p:cNvSpPr txBox="1"/>
          <p:nvPr/>
        </p:nvSpPr>
        <p:spPr>
          <a:xfrm>
            <a:off x="2930263" y="4085044"/>
            <a:ext cx="136152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他喜欢打篮球，他打得很好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29" name="文本框 628"/>
          <p:cNvSpPr txBox="1"/>
          <p:nvPr/>
        </p:nvSpPr>
        <p:spPr>
          <a:xfrm>
            <a:off x="4897815" y="4090804"/>
            <a:ext cx="19008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30" name="文本框 629"/>
          <p:cNvSpPr txBox="1"/>
          <p:nvPr/>
        </p:nvSpPr>
        <p:spPr>
          <a:xfrm>
            <a:off x="5075657" y="4085044"/>
            <a:ext cx="19008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）</a:t>
            </a:r>
            <a:endParaRPr lang="en-US" sz="124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31" name="文本框 630"/>
          <p:cNvSpPr txBox="1"/>
          <p:nvPr/>
        </p:nvSpPr>
        <p:spPr>
          <a:xfrm>
            <a:off x="838080" y="4436404"/>
            <a:ext cx="19008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32" name="文本框 631"/>
          <p:cNvSpPr txBox="1"/>
          <p:nvPr/>
        </p:nvSpPr>
        <p:spPr>
          <a:xfrm>
            <a:off x="952560" y="4430644"/>
            <a:ext cx="113472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⽂化差异：谚语理解（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33" name="文本框 632"/>
          <p:cNvSpPr txBox="1"/>
          <p:nvPr/>
        </p:nvSpPr>
        <p:spPr>
          <a:xfrm>
            <a:off x="2616572" y="4436404"/>
            <a:ext cx="19008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34" name="文本框 633"/>
          <p:cNvSpPr txBox="1"/>
          <p:nvPr/>
        </p:nvSpPr>
        <p:spPr>
          <a:xfrm>
            <a:off x="2694332" y="4430644"/>
            <a:ext cx="45432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画蛇添⾜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35" name="文本框 634"/>
          <p:cNvSpPr txBox="1"/>
          <p:nvPr/>
        </p:nvSpPr>
        <p:spPr>
          <a:xfrm>
            <a:off x="3456452" y="4436404"/>
            <a:ext cx="19008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36" name="文本框 635"/>
          <p:cNvSpPr txBox="1"/>
          <p:nvPr/>
        </p:nvSpPr>
        <p:spPr>
          <a:xfrm>
            <a:off x="3534212" y="4430644"/>
            <a:ext cx="90792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）、情感表达差异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37" name="文本框 636"/>
          <p:cNvSpPr txBox="1"/>
          <p:nvPr/>
        </p:nvSpPr>
        <p:spPr>
          <a:xfrm>
            <a:off x="609480" y="5134680"/>
            <a:ext cx="45792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90" b="1" u="none" strike="noStrike">
                <a:solidFill>
                  <a:srgbClr val="2630A5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NLP</a:t>
            </a:r>
            <a:endParaRPr lang="en-US" sz="149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38" name="文本框 637"/>
          <p:cNvSpPr txBox="1"/>
          <p:nvPr/>
        </p:nvSpPr>
        <p:spPr>
          <a:xfrm>
            <a:off x="1066680" y="5127480"/>
            <a:ext cx="549360" cy="219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9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发展阶段</a:t>
            </a:r>
            <a:endParaRPr lang="en-US" sz="149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39" name="文本框 638"/>
          <p:cNvSpPr txBox="1"/>
          <p:nvPr/>
        </p:nvSpPr>
        <p:spPr>
          <a:xfrm>
            <a:off x="838080" y="5484600"/>
            <a:ext cx="19008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40" name="文本框 639"/>
          <p:cNvSpPr txBox="1"/>
          <p:nvPr/>
        </p:nvSpPr>
        <p:spPr>
          <a:xfrm>
            <a:off x="952560" y="5478840"/>
            <a:ext cx="45432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规则式（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41" name="文本框 640"/>
          <p:cNvSpPr txBox="1"/>
          <p:nvPr/>
        </p:nvSpPr>
        <p:spPr>
          <a:xfrm>
            <a:off x="1714680" y="5484600"/>
            <a:ext cx="96660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1950s-1980s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42" name="文本框 641"/>
          <p:cNvSpPr txBox="1"/>
          <p:nvPr/>
        </p:nvSpPr>
        <p:spPr>
          <a:xfrm>
            <a:off x="2688120" y="5478840"/>
            <a:ext cx="90792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）：基于语法规则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43" name="文本框 642"/>
          <p:cNvSpPr txBox="1"/>
          <p:nvPr/>
        </p:nvSpPr>
        <p:spPr>
          <a:xfrm>
            <a:off x="838080" y="5830200"/>
            <a:ext cx="19008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44" name="文本框 643"/>
          <p:cNvSpPr txBox="1"/>
          <p:nvPr/>
        </p:nvSpPr>
        <p:spPr>
          <a:xfrm>
            <a:off x="952560" y="5824440"/>
            <a:ext cx="45432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统计式（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45" name="文本框 644"/>
          <p:cNvSpPr txBox="1"/>
          <p:nvPr/>
        </p:nvSpPr>
        <p:spPr>
          <a:xfrm>
            <a:off x="1714680" y="5830200"/>
            <a:ext cx="96660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1990s-2010s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46" name="文本框 645"/>
          <p:cNvSpPr txBox="1"/>
          <p:nvPr/>
        </p:nvSpPr>
        <p:spPr>
          <a:xfrm>
            <a:off x="2688120" y="5824440"/>
            <a:ext cx="90792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）：基于机器学习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47" name="文本框 646"/>
          <p:cNvSpPr txBox="1"/>
          <p:nvPr/>
        </p:nvSpPr>
        <p:spPr>
          <a:xfrm>
            <a:off x="838080" y="6183720"/>
            <a:ext cx="19008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48" name="文本框 647"/>
          <p:cNvSpPr txBox="1"/>
          <p:nvPr/>
        </p:nvSpPr>
        <p:spPr>
          <a:xfrm>
            <a:off x="952560" y="6177960"/>
            <a:ext cx="45432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神经式（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49" name="文本框 648"/>
          <p:cNvSpPr txBox="1"/>
          <p:nvPr/>
        </p:nvSpPr>
        <p:spPr>
          <a:xfrm>
            <a:off x="1714680" y="6183720"/>
            <a:ext cx="51516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2010s-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50" name="文本框 649"/>
          <p:cNvSpPr txBox="1"/>
          <p:nvPr/>
        </p:nvSpPr>
        <p:spPr>
          <a:xfrm>
            <a:off x="2233080" y="6177960"/>
            <a:ext cx="136152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⾄今）：基于深度学习（如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51" name="文本框 650"/>
          <p:cNvSpPr txBox="1"/>
          <p:nvPr/>
        </p:nvSpPr>
        <p:spPr>
          <a:xfrm>
            <a:off x="4228067" y="6183720"/>
            <a:ext cx="94500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Transformer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52" name="任意多边形 651"/>
          <p:cNvSpPr/>
          <p:nvPr/>
        </p:nvSpPr>
        <p:spPr>
          <a:xfrm>
            <a:off x="6838920" y="1869480"/>
            <a:ext cx="4229280" cy="3606120"/>
          </a:xfrm>
          <a:custGeom>
            <a:avLst/>
            <a:gdLst/>
            <a:ahLst/>
            <a:cxnLst/>
            <a:rect l="0" t="0" r="r" b="b"/>
            <a:pathLst>
              <a:path w="11748" h="10017" fill="none">
                <a:moveTo>
                  <a:pt x="0" y="9886"/>
                </a:moveTo>
                <a:lnTo>
                  <a:pt x="0" y="131"/>
                </a:lnTo>
                <a:cubicBezTo>
                  <a:pt x="0" y="122"/>
                  <a:pt x="1" y="114"/>
                  <a:pt x="3" y="105"/>
                </a:cubicBezTo>
                <a:cubicBezTo>
                  <a:pt x="5" y="97"/>
                  <a:pt x="8" y="89"/>
                  <a:pt x="12" y="81"/>
                </a:cubicBezTo>
                <a:cubicBezTo>
                  <a:pt x="16" y="73"/>
                  <a:pt x="21" y="65"/>
                  <a:pt x="26" y="58"/>
                </a:cubicBezTo>
                <a:cubicBezTo>
                  <a:pt x="32" y="51"/>
                  <a:pt x="39" y="44"/>
                  <a:pt x="46" y="38"/>
                </a:cubicBezTo>
                <a:cubicBezTo>
                  <a:pt x="53" y="32"/>
                  <a:pt x="61" y="27"/>
                  <a:pt x="70" y="22"/>
                </a:cubicBezTo>
                <a:cubicBezTo>
                  <a:pt x="79" y="17"/>
                  <a:pt x="88" y="13"/>
                  <a:pt x="98" y="10"/>
                </a:cubicBezTo>
                <a:cubicBezTo>
                  <a:pt x="107" y="7"/>
                  <a:pt x="117" y="4"/>
                  <a:pt x="127" y="2"/>
                </a:cubicBezTo>
                <a:cubicBezTo>
                  <a:pt x="138" y="1"/>
                  <a:pt x="148" y="0"/>
                  <a:pt x="158" y="0"/>
                </a:cubicBezTo>
                <a:lnTo>
                  <a:pt x="11589" y="0"/>
                </a:lnTo>
                <a:cubicBezTo>
                  <a:pt x="11600" y="0"/>
                  <a:pt x="11610" y="1"/>
                  <a:pt x="11620" y="2"/>
                </a:cubicBezTo>
                <a:cubicBezTo>
                  <a:pt x="11631" y="4"/>
                  <a:pt x="11640" y="7"/>
                  <a:pt x="11650" y="10"/>
                </a:cubicBezTo>
                <a:cubicBezTo>
                  <a:pt x="11660" y="13"/>
                  <a:pt x="11669" y="17"/>
                  <a:pt x="11678" y="22"/>
                </a:cubicBezTo>
                <a:cubicBezTo>
                  <a:pt x="11686" y="27"/>
                  <a:pt x="11694" y="32"/>
                  <a:pt x="11702" y="38"/>
                </a:cubicBezTo>
                <a:cubicBezTo>
                  <a:pt x="11709" y="44"/>
                  <a:pt x="11716" y="51"/>
                  <a:pt x="11721" y="58"/>
                </a:cubicBezTo>
                <a:cubicBezTo>
                  <a:pt x="11727" y="65"/>
                  <a:pt x="11732" y="73"/>
                  <a:pt x="11736" y="81"/>
                </a:cubicBezTo>
                <a:cubicBezTo>
                  <a:pt x="11740" y="89"/>
                  <a:pt x="11743" y="97"/>
                  <a:pt x="11745" y="105"/>
                </a:cubicBezTo>
                <a:cubicBezTo>
                  <a:pt x="11747" y="114"/>
                  <a:pt x="11748" y="122"/>
                  <a:pt x="11748" y="131"/>
                </a:cubicBezTo>
                <a:lnTo>
                  <a:pt x="11748" y="9886"/>
                </a:lnTo>
                <a:cubicBezTo>
                  <a:pt x="11748" y="9895"/>
                  <a:pt x="11747" y="9903"/>
                  <a:pt x="11745" y="9912"/>
                </a:cubicBezTo>
                <a:cubicBezTo>
                  <a:pt x="11743" y="9920"/>
                  <a:pt x="11740" y="9928"/>
                  <a:pt x="11736" y="9936"/>
                </a:cubicBezTo>
                <a:cubicBezTo>
                  <a:pt x="11732" y="9944"/>
                  <a:pt x="11727" y="9952"/>
                  <a:pt x="11721" y="9959"/>
                </a:cubicBezTo>
                <a:cubicBezTo>
                  <a:pt x="11716" y="9966"/>
                  <a:pt x="11709" y="9973"/>
                  <a:pt x="11702" y="9979"/>
                </a:cubicBezTo>
                <a:cubicBezTo>
                  <a:pt x="11694" y="9985"/>
                  <a:pt x="11686" y="9990"/>
                  <a:pt x="11678" y="9995"/>
                </a:cubicBezTo>
                <a:cubicBezTo>
                  <a:pt x="11669" y="10000"/>
                  <a:pt x="11660" y="10004"/>
                  <a:pt x="11650" y="10007"/>
                </a:cubicBezTo>
                <a:cubicBezTo>
                  <a:pt x="11640" y="10010"/>
                  <a:pt x="11631" y="10013"/>
                  <a:pt x="11620" y="10014"/>
                </a:cubicBezTo>
                <a:cubicBezTo>
                  <a:pt x="11610" y="10016"/>
                  <a:pt x="11600" y="10017"/>
                  <a:pt x="11589" y="10017"/>
                </a:cubicBezTo>
                <a:lnTo>
                  <a:pt x="158" y="10017"/>
                </a:lnTo>
                <a:cubicBezTo>
                  <a:pt x="148" y="10017"/>
                  <a:pt x="138" y="10016"/>
                  <a:pt x="127" y="10014"/>
                </a:cubicBezTo>
                <a:cubicBezTo>
                  <a:pt x="117" y="10013"/>
                  <a:pt x="107" y="10010"/>
                  <a:pt x="98" y="10007"/>
                </a:cubicBezTo>
                <a:cubicBezTo>
                  <a:pt x="88" y="10004"/>
                  <a:pt x="79" y="10000"/>
                  <a:pt x="70" y="9995"/>
                </a:cubicBezTo>
                <a:cubicBezTo>
                  <a:pt x="61" y="9990"/>
                  <a:pt x="53" y="9985"/>
                  <a:pt x="46" y="9979"/>
                </a:cubicBezTo>
                <a:cubicBezTo>
                  <a:pt x="39" y="9973"/>
                  <a:pt x="32" y="9966"/>
                  <a:pt x="26" y="9959"/>
                </a:cubicBezTo>
                <a:cubicBezTo>
                  <a:pt x="21" y="9952"/>
                  <a:pt x="16" y="9944"/>
                  <a:pt x="12" y="9936"/>
                </a:cubicBezTo>
                <a:cubicBezTo>
                  <a:pt x="8" y="9928"/>
                  <a:pt x="5" y="9920"/>
                  <a:pt x="3" y="9912"/>
                </a:cubicBezTo>
                <a:cubicBezTo>
                  <a:pt x="1" y="9903"/>
                  <a:pt x="0" y="9895"/>
                  <a:pt x="0" y="9886"/>
                </a:cubicBezTo>
              </a:path>
            </a:pathLst>
          </a:custGeom>
          <a:ln w="34560">
            <a:solidFill>
              <a:srgbClr val="FFFFFF"/>
            </a:solidFill>
            <a:miter/>
          </a:ln>
        </p:spPr>
        <p:txBody>
          <a:bodyPr lIns="17280" tIns="17280" rIns="17280" bIns="1728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54" name="文本框 653"/>
          <p:cNvSpPr txBox="1"/>
          <p:nvPr/>
        </p:nvSpPr>
        <p:spPr>
          <a:xfrm>
            <a:off x="5173427" y="6177960"/>
            <a:ext cx="19008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）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0A0A4F-B1F8-5FFF-5B58-A07CA51124A8}"/>
              </a:ext>
            </a:extLst>
          </p:cNvPr>
          <p:cNvSpPr txBox="1"/>
          <p:nvPr/>
        </p:nvSpPr>
        <p:spPr>
          <a:xfrm>
            <a:off x="10879604" y="212961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3" name="图片 2" descr="手机屏幕的截图&#10;&#10;AI 生成的内容可能不正确。">
            <a:extLst>
              <a:ext uri="{FF2B5EF4-FFF2-40B4-BE49-F238E27FC236}">
                <a16:creationId xmlns:a16="http://schemas.microsoft.com/office/drawing/2014/main" id="{A33B078D-8650-8FBB-149C-7B30D04F9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228" y="1952365"/>
            <a:ext cx="4143387" cy="2129013"/>
          </a:xfrm>
          <a:prstGeom prst="rect">
            <a:avLst/>
          </a:prstGeom>
        </p:spPr>
      </p:pic>
      <p:pic>
        <p:nvPicPr>
          <p:cNvPr id="6" name="图片 5" descr="图形用户界面&#10;&#10;AI 生成的内容可能不正确。">
            <a:extLst>
              <a:ext uri="{FF2B5EF4-FFF2-40B4-BE49-F238E27FC236}">
                <a16:creationId xmlns:a16="http://schemas.microsoft.com/office/drawing/2014/main" id="{F475FCC7-ABAA-A67C-57BC-8D727F796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269" y="4164263"/>
            <a:ext cx="4136051" cy="197951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任意多边形 668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70" name="任意多边形 669"/>
          <p:cNvSpPr/>
          <p:nvPr/>
        </p:nvSpPr>
        <p:spPr>
          <a:xfrm>
            <a:off x="152280" y="128160"/>
            <a:ext cx="11887560" cy="6729840"/>
          </a:xfrm>
          <a:custGeom>
            <a:avLst/>
            <a:gdLst/>
            <a:ahLst/>
            <a:cxnLst/>
            <a:rect l="0" t="0" r="r" b="b"/>
            <a:pathLst>
              <a:path w="33021" h="18694">
                <a:moveTo>
                  <a:pt x="0" y="0"/>
                </a:moveTo>
                <a:lnTo>
                  <a:pt x="33021" y="0"/>
                </a:lnTo>
                <a:lnTo>
                  <a:pt x="33021" y="18694"/>
                </a:lnTo>
                <a:lnTo>
                  <a:pt x="0" y="1869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71" name="任意多边形 670"/>
          <p:cNvSpPr/>
          <p:nvPr/>
        </p:nvSpPr>
        <p:spPr>
          <a:xfrm>
            <a:off x="152280" y="128160"/>
            <a:ext cx="11887560" cy="811440"/>
          </a:xfrm>
          <a:custGeom>
            <a:avLst/>
            <a:gdLst/>
            <a:ahLst/>
            <a:cxnLst/>
            <a:rect l="0" t="0" r="r" b="b"/>
            <a:pathLst>
              <a:path w="33021" h="2254">
                <a:moveTo>
                  <a:pt x="0" y="0"/>
                </a:moveTo>
                <a:lnTo>
                  <a:pt x="33021" y="0"/>
                </a:lnTo>
                <a:lnTo>
                  <a:pt x="33021" y="2254"/>
                </a:lnTo>
                <a:lnTo>
                  <a:pt x="0" y="2254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72" name="文本框 671"/>
          <p:cNvSpPr txBox="1"/>
          <p:nvPr/>
        </p:nvSpPr>
        <p:spPr>
          <a:xfrm>
            <a:off x="609480" y="329400"/>
            <a:ext cx="1684440" cy="39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660" b="0" u="none" strike="noStrike" dirty="0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语⾔的歧义性：</a:t>
            </a:r>
            <a:endParaRPr lang="en-US" sz="266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73" name="文本框 672"/>
          <p:cNvSpPr txBox="1"/>
          <p:nvPr/>
        </p:nvSpPr>
        <p:spPr>
          <a:xfrm>
            <a:off x="2896138" y="347760"/>
            <a:ext cx="757800" cy="373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660" b="0" u="none" strike="noStrike" dirty="0">
                <a:solidFill>
                  <a:srgbClr val="FFFFFF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NLP</a:t>
            </a:r>
            <a:endParaRPr lang="en-US" sz="266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74" name="任意多边形 673"/>
          <p:cNvSpPr/>
          <p:nvPr/>
        </p:nvSpPr>
        <p:spPr>
          <a:xfrm>
            <a:off x="152280" y="939240"/>
            <a:ext cx="11887560" cy="5702040"/>
          </a:xfrm>
          <a:custGeom>
            <a:avLst/>
            <a:gdLst/>
            <a:ahLst/>
            <a:cxnLst/>
            <a:rect l="0" t="0" r="r" b="b"/>
            <a:pathLst>
              <a:path w="33021" h="15839">
                <a:moveTo>
                  <a:pt x="0" y="0"/>
                </a:moveTo>
                <a:lnTo>
                  <a:pt x="33021" y="0"/>
                </a:lnTo>
                <a:lnTo>
                  <a:pt x="33021" y="15839"/>
                </a:lnTo>
                <a:lnTo>
                  <a:pt x="0" y="15839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75" name="文本框 674"/>
          <p:cNvSpPr txBox="1"/>
          <p:nvPr/>
        </p:nvSpPr>
        <p:spPr>
          <a:xfrm>
            <a:off x="3653938" y="337860"/>
            <a:ext cx="1203480" cy="39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660" b="0" u="none" strike="noStrike" dirty="0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的核⼼难题</a:t>
            </a:r>
            <a:endParaRPr lang="en-US" sz="266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76" name="文本框 675"/>
          <p:cNvSpPr txBox="1"/>
          <p:nvPr/>
        </p:nvSpPr>
        <p:spPr>
          <a:xfrm>
            <a:off x="609480" y="1226520"/>
            <a:ext cx="1231106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60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歧义类型解析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77" name="文本框 676"/>
          <p:cNvSpPr txBox="1"/>
          <p:nvPr/>
        </p:nvSpPr>
        <p:spPr>
          <a:xfrm>
            <a:off x="609480" y="1591560"/>
            <a:ext cx="179536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1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1.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78" name="文本框 677"/>
          <p:cNvSpPr txBox="1"/>
          <p:nvPr/>
        </p:nvSpPr>
        <p:spPr>
          <a:xfrm>
            <a:off x="799920" y="1585440"/>
            <a:ext cx="897682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词汇歧义（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79" name="文本框 678"/>
          <p:cNvSpPr txBox="1"/>
          <p:nvPr/>
        </p:nvSpPr>
        <p:spPr>
          <a:xfrm>
            <a:off x="1752480" y="1591560"/>
            <a:ext cx="359073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1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70%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80" name="文本框 679"/>
          <p:cNvSpPr txBox="1"/>
          <p:nvPr/>
        </p:nvSpPr>
        <p:spPr>
          <a:xfrm>
            <a:off x="2133720" y="1585440"/>
            <a:ext cx="1256754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⾃然语⾔歧义）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81" name="文本框 680"/>
          <p:cNvSpPr txBox="1"/>
          <p:nvPr/>
        </p:nvSpPr>
        <p:spPr>
          <a:xfrm>
            <a:off x="838080" y="1912680"/>
            <a:ext cx="107402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82" name="文本框 681"/>
          <p:cNvSpPr txBox="1"/>
          <p:nvPr/>
        </p:nvSpPr>
        <p:spPr>
          <a:xfrm>
            <a:off x="952560" y="1906920"/>
            <a:ext cx="718145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多义词：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83" name="文本框 682"/>
          <p:cNvSpPr txBox="1"/>
          <p:nvPr/>
        </p:nvSpPr>
        <p:spPr>
          <a:xfrm>
            <a:off x="1714680" y="1912680"/>
            <a:ext cx="73738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84" name="文本框 683"/>
          <p:cNvSpPr txBox="1"/>
          <p:nvPr/>
        </p:nvSpPr>
        <p:spPr>
          <a:xfrm>
            <a:off x="1792440" y="1906920"/>
            <a:ext cx="359073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银⾏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85" name="文本框 684"/>
          <p:cNvSpPr txBox="1"/>
          <p:nvPr/>
        </p:nvSpPr>
        <p:spPr>
          <a:xfrm>
            <a:off x="2173320" y="1912680"/>
            <a:ext cx="73738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86" name="文本框 685"/>
          <p:cNvSpPr txBox="1"/>
          <p:nvPr/>
        </p:nvSpPr>
        <p:spPr>
          <a:xfrm>
            <a:off x="2251080" y="1906920"/>
            <a:ext cx="897682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（⾦融机构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87" name="文本框 686"/>
          <p:cNvSpPr txBox="1"/>
          <p:nvPr/>
        </p:nvSpPr>
        <p:spPr>
          <a:xfrm>
            <a:off x="3203640" y="1912680"/>
            <a:ext cx="49694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/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88" name="文本框 687"/>
          <p:cNvSpPr txBox="1"/>
          <p:nvPr/>
        </p:nvSpPr>
        <p:spPr>
          <a:xfrm>
            <a:off x="3256560" y="1906920"/>
            <a:ext cx="538609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河岸）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89" name="文本框 688"/>
          <p:cNvSpPr txBox="1"/>
          <p:nvPr/>
        </p:nvSpPr>
        <p:spPr>
          <a:xfrm>
            <a:off x="838080" y="2242080"/>
            <a:ext cx="107402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90" name="文本框 689"/>
          <p:cNvSpPr txBox="1"/>
          <p:nvPr/>
        </p:nvSpPr>
        <p:spPr>
          <a:xfrm>
            <a:off x="952560" y="2235960"/>
            <a:ext cx="1077218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同⾳异义词：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91" name="文本框 690"/>
          <p:cNvSpPr txBox="1"/>
          <p:nvPr/>
        </p:nvSpPr>
        <p:spPr>
          <a:xfrm>
            <a:off x="2095560" y="2242080"/>
            <a:ext cx="73738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92" name="文本框 691"/>
          <p:cNvSpPr txBox="1"/>
          <p:nvPr/>
        </p:nvSpPr>
        <p:spPr>
          <a:xfrm>
            <a:off x="2173320" y="2235960"/>
            <a:ext cx="359073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公式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93" name="文本框 692"/>
          <p:cNvSpPr txBox="1"/>
          <p:nvPr/>
        </p:nvSpPr>
        <p:spPr>
          <a:xfrm>
            <a:off x="2554200" y="2242080"/>
            <a:ext cx="73738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94" name="文本框 693"/>
          <p:cNvSpPr txBox="1"/>
          <p:nvPr/>
        </p:nvSpPr>
        <p:spPr>
          <a:xfrm>
            <a:off x="2631960" y="2235960"/>
            <a:ext cx="179536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与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95" name="文本框 694"/>
          <p:cNvSpPr txBox="1"/>
          <p:nvPr/>
        </p:nvSpPr>
        <p:spPr>
          <a:xfrm>
            <a:off x="2822400" y="2242080"/>
            <a:ext cx="73738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96" name="文本框 695"/>
          <p:cNvSpPr txBox="1"/>
          <p:nvPr/>
        </p:nvSpPr>
        <p:spPr>
          <a:xfrm>
            <a:off x="2900160" y="2235960"/>
            <a:ext cx="359073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攻势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97" name="文本框 696"/>
          <p:cNvSpPr txBox="1"/>
          <p:nvPr/>
        </p:nvSpPr>
        <p:spPr>
          <a:xfrm>
            <a:off x="3281400" y="2242080"/>
            <a:ext cx="73738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98" name="文本框 697"/>
          <p:cNvSpPr txBox="1"/>
          <p:nvPr/>
        </p:nvSpPr>
        <p:spPr>
          <a:xfrm>
            <a:off x="838080" y="2563200"/>
            <a:ext cx="107402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99" name="文本框 698"/>
          <p:cNvSpPr txBox="1"/>
          <p:nvPr/>
        </p:nvSpPr>
        <p:spPr>
          <a:xfrm>
            <a:off x="952560" y="2557080"/>
            <a:ext cx="538609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实例：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00" name="文本框 699"/>
          <p:cNvSpPr txBox="1"/>
          <p:nvPr/>
        </p:nvSpPr>
        <p:spPr>
          <a:xfrm>
            <a:off x="1523880" y="2563200"/>
            <a:ext cx="73738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01" name="文本框 700"/>
          <p:cNvSpPr txBox="1"/>
          <p:nvPr/>
        </p:nvSpPr>
        <p:spPr>
          <a:xfrm>
            <a:off x="1601640" y="2557080"/>
            <a:ext cx="1077218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他去银⾏取钱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02" name="文本框 701"/>
          <p:cNvSpPr txBox="1"/>
          <p:nvPr/>
        </p:nvSpPr>
        <p:spPr>
          <a:xfrm>
            <a:off x="2744640" y="2563200"/>
            <a:ext cx="73738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03" name="文本框 702"/>
          <p:cNvSpPr txBox="1"/>
          <p:nvPr/>
        </p:nvSpPr>
        <p:spPr>
          <a:xfrm>
            <a:off x="2822400" y="2557080"/>
            <a:ext cx="1256754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需结合常识判断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04" name="文本框 703"/>
          <p:cNvSpPr txBox="1"/>
          <p:nvPr/>
        </p:nvSpPr>
        <p:spPr>
          <a:xfrm>
            <a:off x="609480" y="2956680"/>
            <a:ext cx="179536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1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2.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05" name="文本框 704"/>
          <p:cNvSpPr txBox="1"/>
          <p:nvPr/>
        </p:nvSpPr>
        <p:spPr>
          <a:xfrm>
            <a:off x="799920" y="2950560"/>
            <a:ext cx="718145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句法歧义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06" name="文本框 705"/>
          <p:cNvSpPr txBox="1"/>
          <p:nvPr/>
        </p:nvSpPr>
        <p:spPr>
          <a:xfrm>
            <a:off x="838080" y="3277800"/>
            <a:ext cx="107402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07" name="文本框 706"/>
          <p:cNvSpPr txBox="1"/>
          <p:nvPr/>
        </p:nvSpPr>
        <p:spPr>
          <a:xfrm>
            <a:off x="952560" y="3272040"/>
            <a:ext cx="897682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结构歧义：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08" name="文本框 707"/>
          <p:cNvSpPr txBox="1"/>
          <p:nvPr/>
        </p:nvSpPr>
        <p:spPr>
          <a:xfrm>
            <a:off x="1905120" y="3277800"/>
            <a:ext cx="73738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09" name="文本框 708"/>
          <p:cNvSpPr txBox="1"/>
          <p:nvPr/>
        </p:nvSpPr>
        <p:spPr>
          <a:xfrm>
            <a:off x="1982880" y="3272040"/>
            <a:ext cx="1077218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进⼝汽⻋零件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10" name="文本框 709"/>
          <p:cNvSpPr txBox="1"/>
          <p:nvPr/>
        </p:nvSpPr>
        <p:spPr>
          <a:xfrm>
            <a:off x="3125880" y="3277800"/>
            <a:ext cx="73738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11" name="文本框 710"/>
          <p:cNvSpPr txBox="1"/>
          <p:nvPr/>
        </p:nvSpPr>
        <p:spPr>
          <a:xfrm>
            <a:off x="838080" y="3607200"/>
            <a:ext cx="107402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12" name="文本框 711"/>
          <p:cNvSpPr txBox="1"/>
          <p:nvPr/>
        </p:nvSpPr>
        <p:spPr>
          <a:xfrm>
            <a:off x="952560" y="3601080"/>
            <a:ext cx="897682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词性歧义：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13" name="文本框 712"/>
          <p:cNvSpPr txBox="1"/>
          <p:nvPr/>
        </p:nvSpPr>
        <p:spPr>
          <a:xfrm>
            <a:off x="1905120" y="3607200"/>
            <a:ext cx="73738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14" name="文本框 713"/>
          <p:cNvSpPr txBox="1"/>
          <p:nvPr/>
        </p:nvSpPr>
        <p:spPr>
          <a:xfrm>
            <a:off x="1982880" y="3601080"/>
            <a:ext cx="718145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学习⽂件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15" name="文本框 714"/>
          <p:cNvSpPr txBox="1"/>
          <p:nvPr/>
        </p:nvSpPr>
        <p:spPr>
          <a:xfrm>
            <a:off x="2744640" y="3607200"/>
            <a:ext cx="73738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16" name="文本框 715"/>
          <p:cNvSpPr txBox="1"/>
          <p:nvPr/>
        </p:nvSpPr>
        <p:spPr>
          <a:xfrm>
            <a:off x="2822400" y="3601080"/>
            <a:ext cx="538609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（动词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17" name="文本框 716"/>
          <p:cNvSpPr txBox="1"/>
          <p:nvPr/>
        </p:nvSpPr>
        <p:spPr>
          <a:xfrm>
            <a:off x="3394080" y="3607200"/>
            <a:ext cx="100990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+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18" name="文本框 717"/>
          <p:cNvSpPr txBox="1"/>
          <p:nvPr/>
        </p:nvSpPr>
        <p:spPr>
          <a:xfrm>
            <a:off x="3501360" y="3601080"/>
            <a:ext cx="359073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名词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19" name="文本框 718"/>
          <p:cNvSpPr txBox="1"/>
          <p:nvPr/>
        </p:nvSpPr>
        <p:spPr>
          <a:xfrm>
            <a:off x="3882600" y="3607200"/>
            <a:ext cx="250068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 vs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20" name="文本框 719"/>
          <p:cNvSpPr txBox="1"/>
          <p:nvPr/>
        </p:nvSpPr>
        <p:spPr>
          <a:xfrm>
            <a:off x="4147200" y="3601080"/>
            <a:ext cx="897682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名词短语）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21" name="文本框 720"/>
          <p:cNvSpPr txBox="1"/>
          <p:nvPr/>
        </p:nvSpPr>
        <p:spPr>
          <a:xfrm>
            <a:off x="609480" y="3992400"/>
            <a:ext cx="179536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1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3.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22" name="文本框 721"/>
          <p:cNvSpPr txBox="1"/>
          <p:nvPr/>
        </p:nvSpPr>
        <p:spPr>
          <a:xfrm>
            <a:off x="799920" y="3986640"/>
            <a:ext cx="718145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语义歧义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23" name="文本框 722"/>
          <p:cNvSpPr txBox="1"/>
          <p:nvPr/>
        </p:nvSpPr>
        <p:spPr>
          <a:xfrm>
            <a:off x="838080" y="4321800"/>
            <a:ext cx="107402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24" name="文本框 723"/>
          <p:cNvSpPr txBox="1"/>
          <p:nvPr/>
        </p:nvSpPr>
        <p:spPr>
          <a:xfrm>
            <a:off x="952560" y="4316040"/>
            <a:ext cx="897682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指代歧义：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25" name="文本框 724"/>
          <p:cNvSpPr txBox="1"/>
          <p:nvPr/>
        </p:nvSpPr>
        <p:spPr>
          <a:xfrm>
            <a:off x="1905120" y="4321800"/>
            <a:ext cx="73738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26" name="文本框 725"/>
          <p:cNvSpPr txBox="1"/>
          <p:nvPr/>
        </p:nvSpPr>
        <p:spPr>
          <a:xfrm>
            <a:off x="1982880" y="4316040"/>
            <a:ext cx="1795363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⼩明告诉⼩华他获奖了</a:t>
            </a:r>
            <a:endParaRPr lang="en-US" sz="14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27" name="文本框 726"/>
          <p:cNvSpPr txBox="1"/>
          <p:nvPr/>
        </p:nvSpPr>
        <p:spPr>
          <a:xfrm>
            <a:off x="3792106" y="4312702"/>
            <a:ext cx="73738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 dirty="0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4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28" name="文本框 727"/>
          <p:cNvSpPr txBox="1"/>
          <p:nvPr/>
        </p:nvSpPr>
        <p:spPr>
          <a:xfrm>
            <a:off x="838080" y="4642920"/>
            <a:ext cx="107402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29" name="文本框 728"/>
          <p:cNvSpPr txBox="1"/>
          <p:nvPr/>
        </p:nvSpPr>
        <p:spPr>
          <a:xfrm>
            <a:off x="952560" y="4637160"/>
            <a:ext cx="897682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范围歧义：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30" name="文本框 729"/>
          <p:cNvSpPr txBox="1"/>
          <p:nvPr/>
        </p:nvSpPr>
        <p:spPr>
          <a:xfrm>
            <a:off x="1905120" y="4642920"/>
            <a:ext cx="73738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31" name="文本框 730"/>
          <p:cNvSpPr txBox="1"/>
          <p:nvPr/>
        </p:nvSpPr>
        <p:spPr>
          <a:xfrm>
            <a:off x="1982880" y="4637160"/>
            <a:ext cx="1256754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三个学校的校⻓</a:t>
            </a:r>
            <a:endParaRPr lang="en-US" sz="14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32" name="文本框 731"/>
          <p:cNvSpPr txBox="1"/>
          <p:nvPr/>
        </p:nvSpPr>
        <p:spPr>
          <a:xfrm>
            <a:off x="3261731" y="4642920"/>
            <a:ext cx="73738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 dirty="0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4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33" name="文本框 732"/>
          <p:cNvSpPr txBox="1"/>
          <p:nvPr/>
        </p:nvSpPr>
        <p:spPr>
          <a:xfrm>
            <a:off x="609480" y="5088960"/>
            <a:ext cx="820738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60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消歧⽅法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34" name="文本框 733"/>
          <p:cNvSpPr txBox="1"/>
          <p:nvPr/>
        </p:nvSpPr>
        <p:spPr>
          <a:xfrm>
            <a:off x="838080" y="5454000"/>
            <a:ext cx="107402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35" name="文本框 734"/>
          <p:cNvSpPr txBox="1"/>
          <p:nvPr/>
        </p:nvSpPr>
        <p:spPr>
          <a:xfrm>
            <a:off x="952560" y="5448240"/>
            <a:ext cx="1256754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上下⽂语境分析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36" name="文本框 735"/>
          <p:cNvSpPr txBox="1"/>
          <p:nvPr/>
        </p:nvSpPr>
        <p:spPr>
          <a:xfrm>
            <a:off x="838080" y="5807520"/>
            <a:ext cx="107402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37" name="文本框 736"/>
          <p:cNvSpPr txBox="1"/>
          <p:nvPr/>
        </p:nvSpPr>
        <p:spPr>
          <a:xfrm>
            <a:off x="952560" y="5801400"/>
            <a:ext cx="897682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常识知识库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38" name="文本框 737"/>
          <p:cNvSpPr txBox="1"/>
          <p:nvPr/>
        </p:nvSpPr>
        <p:spPr>
          <a:xfrm>
            <a:off x="838080" y="6168960"/>
            <a:ext cx="107402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39" name="文本框 738"/>
          <p:cNvSpPr txBox="1"/>
          <p:nvPr/>
        </p:nvSpPr>
        <p:spPr>
          <a:xfrm>
            <a:off x="952560" y="6162840"/>
            <a:ext cx="1436291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机器学习模型（如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40" name="文本框 739"/>
          <p:cNvSpPr txBox="1"/>
          <p:nvPr/>
        </p:nvSpPr>
        <p:spPr>
          <a:xfrm>
            <a:off x="2476440" y="6168960"/>
            <a:ext cx="447687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4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BERT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41" name="任意多边形 740"/>
          <p:cNvSpPr/>
          <p:nvPr/>
        </p:nvSpPr>
        <p:spPr>
          <a:xfrm>
            <a:off x="6838920" y="1895040"/>
            <a:ext cx="4229280" cy="3565800"/>
          </a:xfrm>
          <a:custGeom>
            <a:avLst/>
            <a:gdLst/>
            <a:ahLst/>
            <a:cxnLst/>
            <a:rect l="0" t="0" r="r" b="b"/>
            <a:pathLst>
              <a:path w="11748" h="9905" fill="none">
                <a:moveTo>
                  <a:pt x="0" y="9771"/>
                </a:moveTo>
                <a:lnTo>
                  <a:pt x="0" y="134"/>
                </a:lnTo>
                <a:cubicBezTo>
                  <a:pt x="0" y="125"/>
                  <a:pt x="1" y="116"/>
                  <a:pt x="3" y="108"/>
                </a:cubicBezTo>
                <a:cubicBezTo>
                  <a:pt x="5" y="99"/>
                  <a:pt x="8" y="91"/>
                  <a:pt x="12" y="83"/>
                </a:cubicBezTo>
                <a:cubicBezTo>
                  <a:pt x="16" y="74"/>
                  <a:pt x="21" y="67"/>
                  <a:pt x="26" y="59"/>
                </a:cubicBezTo>
                <a:cubicBezTo>
                  <a:pt x="32" y="52"/>
                  <a:pt x="39" y="45"/>
                  <a:pt x="46" y="39"/>
                </a:cubicBezTo>
                <a:cubicBezTo>
                  <a:pt x="53" y="33"/>
                  <a:pt x="61" y="27"/>
                  <a:pt x="70" y="22"/>
                </a:cubicBezTo>
                <a:cubicBezTo>
                  <a:pt x="79" y="18"/>
                  <a:pt x="88" y="13"/>
                  <a:pt x="98" y="10"/>
                </a:cubicBezTo>
                <a:cubicBezTo>
                  <a:pt x="107" y="7"/>
                  <a:pt x="117" y="4"/>
                  <a:pt x="127" y="2"/>
                </a:cubicBezTo>
                <a:cubicBezTo>
                  <a:pt x="138" y="1"/>
                  <a:pt x="148" y="0"/>
                  <a:pt x="158" y="0"/>
                </a:cubicBezTo>
                <a:lnTo>
                  <a:pt x="11589" y="0"/>
                </a:lnTo>
                <a:cubicBezTo>
                  <a:pt x="11600" y="0"/>
                  <a:pt x="11610" y="1"/>
                  <a:pt x="11620" y="2"/>
                </a:cubicBezTo>
                <a:cubicBezTo>
                  <a:pt x="11631" y="4"/>
                  <a:pt x="11640" y="7"/>
                  <a:pt x="11650" y="10"/>
                </a:cubicBezTo>
                <a:cubicBezTo>
                  <a:pt x="11660" y="13"/>
                  <a:pt x="11669" y="18"/>
                  <a:pt x="11678" y="22"/>
                </a:cubicBezTo>
                <a:cubicBezTo>
                  <a:pt x="11686" y="27"/>
                  <a:pt x="11694" y="33"/>
                  <a:pt x="11702" y="39"/>
                </a:cubicBezTo>
                <a:cubicBezTo>
                  <a:pt x="11709" y="45"/>
                  <a:pt x="11716" y="52"/>
                  <a:pt x="11721" y="59"/>
                </a:cubicBezTo>
                <a:cubicBezTo>
                  <a:pt x="11727" y="67"/>
                  <a:pt x="11732" y="74"/>
                  <a:pt x="11736" y="83"/>
                </a:cubicBezTo>
                <a:cubicBezTo>
                  <a:pt x="11740" y="91"/>
                  <a:pt x="11743" y="99"/>
                  <a:pt x="11745" y="108"/>
                </a:cubicBezTo>
                <a:cubicBezTo>
                  <a:pt x="11747" y="116"/>
                  <a:pt x="11748" y="125"/>
                  <a:pt x="11748" y="134"/>
                </a:cubicBezTo>
                <a:lnTo>
                  <a:pt x="11748" y="9771"/>
                </a:lnTo>
                <a:cubicBezTo>
                  <a:pt x="11748" y="9780"/>
                  <a:pt x="11747" y="9789"/>
                  <a:pt x="11745" y="9797"/>
                </a:cubicBezTo>
                <a:cubicBezTo>
                  <a:pt x="11743" y="9806"/>
                  <a:pt x="11740" y="9814"/>
                  <a:pt x="11736" y="9822"/>
                </a:cubicBezTo>
                <a:cubicBezTo>
                  <a:pt x="11732" y="9831"/>
                  <a:pt x="11727" y="9838"/>
                  <a:pt x="11721" y="9846"/>
                </a:cubicBezTo>
                <a:cubicBezTo>
                  <a:pt x="11716" y="9853"/>
                  <a:pt x="11709" y="9860"/>
                  <a:pt x="11702" y="9866"/>
                </a:cubicBezTo>
                <a:cubicBezTo>
                  <a:pt x="11694" y="9872"/>
                  <a:pt x="11686" y="9878"/>
                  <a:pt x="11678" y="9883"/>
                </a:cubicBezTo>
                <a:cubicBezTo>
                  <a:pt x="11669" y="9887"/>
                  <a:pt x="11660" y="9892"/>
                  <a:pt x="11650" y="9895"/>
                </a:cubicBezTo>
                <a:cubicBezTo>
                  <a:pt x="11640" y="9898"/>
                  <a:pt x="11631" y="9901"/>
                  <a:pt x="11620" y="9903"/>
                </a:cubicBezTo>
                <a:cubicBezTo>
                  <a:pt x="11610" y="9904"/>
                  <a:pt x="11600" y="9905"/>
                  <a:pt x="11589" y="9905"/>
                </a:cubicBezTo>
                <a:lnTo>
                  <a:pt x="158" y="9905"/>
                </a:lnTo>
                <a:cubicBezTo>
                  <a:pt x="148" y="9905"/>
                  <a:pt x="138" y="9904"/>
                  <a:pt x="127" y="9903"/>
                </a:cubicBezTo>
                <a:cubicBezTo>
                  <a:pt x="117" y="9901"/>
                  <a:pt x="107" y="9898"/>
                  <a:pt x="98" y="9895"/>
                </a:cubicBezTo>
                <a:cubicBezTo>
                  <a:pt x="88" y="9892"/>
                  <a:pt x="79" y="9887"/>
                  <a:pt x="70" y="9883"/>
                </a:cubicBezTo>
                <a:cubicBezTo>
                  <a:pt x="61" y="9878"/>
                  <a:pt x="53" y="9872"/>
                  <a:pt x="46" y="9866"/>
                </a:cubicBezTo>
                <a:cubicBezTo>
                  <a:pt x="39" y="9860"/>
                  <a:pt x="32" y="9853"/>
                  <a:pt x="26" y="9846"/>
                </a:cubicBezTo>
                <a:cubicBezTo>
                  <a:pt x="21" y="9838"/>
                  <a:pt x="16" y="9831"/>
                  <a:pt x="12" y="9822"/>
                </a:cubicBezTo>
                <a:cubicBezTo>
                  <a:pt x="8" y="9814"/>
                  <a:pt x="5" y="9806"/>
                  <a:pt x="3" y="9797"/>
                </a:cubicBezTo>
                <a:cubicBezTo>
                  <a:pt x="1" y="9789"/>
                  <a:pt x="0" y="9780"/>
                  <a:pt x="0" y="9771"/>
                </a:cubicBezTo>
              </a:path>
            </a:pathLst>
          </a:custGeom>
          <a:ln w="34920">
            <a:solidFill>
              <a:srgbClr val="FFFFFF"/>
            </a:solidFill>
            <a:miter/>
          </a:ln>
        </p:spPr>
        <p:txBody>
          <a:bodyPr lIns="17280" tIns="17280" rIns="17280" bIns="1728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43" name="文本框 742"/>
          <p:cNvSpPr txBox="1"/>
          <p:nvPr/>
        </p:nvSpPr>
        <p:spPr>
          <a:xfrm>
            <a:off x="2952000" y="6162840"/>
            <a:ext cx="1795363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通过上下⽂嵌⼊消歧）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45" name="文本框 744"/>
          <p:cNvSpPr txBox="1"/>
          <p:nvPr/>
        </p:nvSpPr>
        <p:spPr>
          <a:xfrm>
            <a:off x="8631000" y="5553360"/>
            <a:ext cx="132840" cy="125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80" b="0" i="1" u="none" strike="noStrike">
                <a:solidFill>
                  <a:srgbClr val="6B728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 - </a:t>
            </a:r>
            <a:endParaRPr lang="en-US" sz="88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FF58DD-A7ED-D2F6-BC3E-421A4C0A5CC0}"/>
              </a:ext>
            </a:extLst>
          </p:cNvPr>
          <p:cNvSpPr txBox="1"/>
          <p:nvPr/>
        </p:nvSpPr>
        <p:spPr>
          <a:xfrm>
            <a:off x="10879604" y="212961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BE97761E-EF83-A540-0D3F-EC92A1392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036" y="1296100"/>
            <a:ext cx="4890993" cy="51508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任意多边形 841"/>
          <p:cNvSpPr/>
          <p:nvPr/>
        </p:nvSpPr>
        <p:spPr>
          <a:xfrm>
            <a:off x="152280" y="93960"/>
            <a:ext cx="11887560" cy="593640"/>
          </a:xfrm>
          <a:custGeom>
            <a:avLst/>
            <a:gdLst/>
            <a:ahLst/>
            <a:cxnLst/>
            <a:rect l="0" t="0" r="r" b="b"/>
            <a:pathLst>
              <a:path w="33021" h="1649">
                <a:moveTo>
                  <a:pt x="0" y="0"/>
                </a:moveTo>
                <a:lnTo>
                  <a:pt x="33021" y="0"/>
                </a:lnTo>
                <a:lnTo>
                  <a:pt x="33021" y="1649"/>
                </a:lnTo>
                <a:lnTo>
                  <a:pt x="0" y="1649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44" name="文本框 843"/>
          <p:cNvSpPr txBox="1"/>
          <p:nvPr/>
        </p:nvSpPr>
        <p:spPr>
          <a:xfrm>
            <a:off x="609480" y="241200"/>
            <a:ext cx="3115800" cy="28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94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案例：智能客服系统⼯作原理</a:t>
            </a:r>
            <a:endParaRPr lang="en-US" sz="19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45" name="文本框 844"/>
          <p:cNvSpPr txBox="1"/>
          <p:nvPr/>
        </p:nvSpPr>
        <p:spPr>
          <a:xfrm>
            <a:off x="609480" y="897480"/>
            <a:ext cx="2769989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系统架构（电商客服为例）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97" name="文本框 896"/>
          <p:cNvSpPr txBox="1"/>
          <p:nvPr/>
        </p:nvSpPr>
        <p:spPr>
          <a:xfrm>
            <a:off x="609480" y="4270680"/>
            <a:ext cx="2077492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u="none" strike="noStrike" dirty="0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技术挑战与解决⽅案</a:t>
            </a:r>
            <a:endParaRPr lang="en-US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34" name="任意多边形 933"/>
          <p:cNvSpPr/>
          <p:nvPr/>
        </p:nvSpPr>
        <p:spPr>
          <a:xfrm>
            <a:off x="6838920" y="1651320"/>
            <a:ext cx="4229280" cy="3913920"/>
          </a:xfrm>
          <a:custGeom>
            <a:avLst/>
            <a:gdLst/>
            <a:ahLst/>
            <a:cxnLst/>
            <a:rect l="0" t="0" r="r" b="b"/>
            <a:pathLst>
              <a:path w="11748" h="10872" fill="none">
                <a:moveTo>
                  <a:pt x="0" y="10774"/>
                </a:moveTo>
                <a:lnTo>
                  <a:pt x="0" y="97"/>
                </a:lnTo>
                <a:cubicBezTo>
                  <a:pt x="0" y="84"/>
                  <a:pt x="4" y="72"/>
                  <a:pt x="12" y="60"/>
                </a:cubicBezTo>
                <a:cubicBezTo>
                  <a:pt x="20" y="48"/>
                  <a:pt x="31" y="37"/>
                  <a:pt x="46" y="28"/>
                </a:cubicBezTo>
                <a:cubicBezTo>
                  <a:pt x="61" y="19"/>
                  <a:pt x="78" y="12"/>
                  <a:pt x="98" y="7"/>
                </a:cubicBezTo>
                <a:cubicBezTo>
                  <a:pt x="117" y="2"/>
                  <a:pt x="137" y="0"/>
                  <a:pt x="158" y="0"/>
                </a:cubicBezTo>
                <a:lnTo>
                  <a:pt x="11589" y="0"/>
                </a:lnTo>
                <a:cubicBezTo>
                  <a:pt x="11610" y="0"/>
                  <a:pt x="11631" y="2"/>
                  <a:pt x="11650" y="7"/>
                </a:cubicBezTo>
                <a:cubicBezTo>
                  <a:pt x="11670" y="12"/>
                  <a:pt x="11687" y="19"/>
                  <a:pt x="11702" y="28"/>
                </a:cubicBezTo>
                <a:cubicBezTo>
                  <a:pt x="11716" y="37"/>
                  <a:pt x="11728" y="48"/>
                  <a:pt x="11736" y="60"/>
                </a:cubicBezTo>
                <a:cubicBezTo>
                  <a:pt x="11744" y="72"/>
                  <a:pt x="11748" y="84"/>
                  <a:pt x="11748" y="97"/>
                </a:cubicBezTo>
                <a:lnTo>
                  <a:pt x="11748" y="10774"/>
                </a:lnTo>
                <a:cubicBezTo>
                  <a:pt x="11748" y="10787"/>
                  <a:pt x="11744" y="10800"/>
                  <a:pt x="11736" y="10812"/>
                </a:cubicBezTo>
                <a:cubicBezTo>
                  <a:pt x="11728" y="10824"/>
                  <a:pt x="11716" y="10834"/>
                  <a:pt x="11702" y="10844"/>
                </a:cubicBezTo>
                <a:cubicBezTo>
                  <a:pt x="11687" y="10853"/>
                  <a:pt x="11670" y="10860"/>
                  <a:pt x="11650" y="10865"/>
                </a:cubicBezTo>
                <a:cubicBezTo>
                  <a:pt x="11631" y="10870"/>
                  <a:pt x="11610" y="10872"/>
                  <a:pt x="11589" y="10872"/>
                </a:cubicBezTo>
                <a:lnTo>
                  <a:pt x="158" y="10872"/>
                </a:lnTo>
                <a:cubicBezTo>
                  <a:pt x="137" y="10872"/>
                  <a:pt x="117" y="10870"/>
                  <a:pt x="98" y="10865"/>
                </a:cubicBezTo>
                <a:cubicBezTo>
                  <a:pt x="78" y="10860"/>
                  <a:pt x="61" y="10853"/>
                  <a:pt x="46" y="10844"/>
                </a:cubicBezTo>
                <a:cubicBezTo>
                  <a:pt x="31" y="10834"/>
                  <a:pt x="20" y="10824"/>
                  <a:pt x="12" y="10812"/>
                </a:cubicBezTo>
                <a:cubicBezTo>
                  <a:pt x="4" y="10800"/>
                  <a:pt x="0" y="10787"/>
                  <a:pt x="0" y="10774"/>
                </a:cubicBezTo>
              </a:path>
            </a:pathLst>
          </a:custGeom>
          <a:ln w="30600">
            <a:solidFill>
              <a:srgbClr val="FFFFFF"/>
            </a:solidFill>
            <a:miter/>
          </a:ln>
        </p:spPr>
        <p:txBody>
          <a:bodyPr lIns="15120" tIns="15120" rIns="15120" bIns="1512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508E550-3D51-FBEA-0FC1-82CF59982F8D}"/>
              </a:ext>
            </a:extLst>
          </p:cNvPr>
          <p:cNvSpPr txBox="1"/>
          <p:nvPr/>
        </p:nvSpPr>
        <p:spPr>
          <a:xfrm>
            <a:off x="504792" y="1194854"/>
            <a:ext cx="5336449" cy="28293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zh-CN" sz="1200" dirty="0"/>
              <a:t>⽤⼾</a:t>
            </a:r>
            <a:r>
              <a:rPr lang="zh-CN" altLang="en-US" sz="1200" dirty="0"/>
              <a:t>意图识别</a:t>
            </a:r>
            <a:r>
              <a:rPr lang="en-US" altLang="zh-CN" sz="1200" dirty="0"/>
              <a:t>• </a:t>
            </a:r>
            <a:r>
              <a:rPr lang="zh-CN" altLang="en-US" sz="1200" dirty="0"/>
              <a:t>输⼊：</a:t>
            </a:r>
            <a:r>
              <a:rPr lang="en-US" altLang="zh-CN" sz="1200" dirty="0"/>
              <a:t>"</a:t>
            </a:r>
            <a:r>
              <a:rPr lang="zh-CN" altLang="en-US" sz="1200" dirty="0"/>
              <a:t>我的订单什么时候发货？</a:t>
            </a:r>
            <a:r>
              <a:rPr lang="en-US" altLang="zh-CN" sz="1200" dirty="0"/>
              <a:t>“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zh-CN" sz="1200" dirty="0"/>
              <a:t>• </a:t>
            </a:r>
            <a:r>
              <a:rPr lang="zh-CN" altLang="en-US" sz="1200" dirty="0"/>
              <a:t>技术：意图分类模型（识别为</a:t>
            </a:r>
            <a:r>
              <a:rPr lang="en-US" altLang="zh-CN" sz="1200" dirty="0"/>
              <a:t>"</a:t>
            </a:r>
            <a:r>
              <a:rPr lang="zh-CN" altLang="en-US" sz="1200" dirty="0"/>
              <a:t>物流查询</a:t>
            </a:r>
            <a:r>
              <a:rPr lang="en-US" altLang="zh-CN" sz="1200" dirty="0"/>
              <a:t>"</a:t>
            </a:r>
            <a:r>
              <a:rPr lang="zh-CN" altLang="en-US" sz="1200" dirty="0"/>
              <a:t>意图   ）</a:t>
            </a:r>
            <a:endParaRPr lang="en-US" altLang="zh-CN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zh-CN" sz="1200" dirty="0"/>
              <a:t>• </a:t>
            </a:r>
            <a:r>
              <a:rPr lang="zh-CN" altLang="en-US" sz="1200" dirty="0"/>
              <a:t>实体提取：提取</a:t>
            </a:r>
            <a:r>
              <a:rPr lang="en-US" altLang="zh-CN" sz="1200" dirty="0"/>
              <a:t>"</a:t>
            </a:r>
            <a:r>
              <a:rPr lang="zh-CN" altLang="en-US" sz="1200" dirty="0"/>
              <a:t>订单</a:t>
            </a:r>
            <a:r>
              <a:rPr lang="en-US" altLang="zh-CN" sz="1200" dirty="0"/>
              <a:t>"</a:t>
            </a:r>
            <a:r>
              <a:rPr lang="zh-CN" altLang="en-US" sz="1200" dirty="0"/>
              <a:t>实体</a:t>
            </a:r>
            <a:r>
              <a:rPr lang="en-US" altLang="zh-CN" sz="1200" dirty="0"/>
              <a:t>2. </a:t>
            </a:r>
            <a:r>
              <a:rPr lang="zh-CN" altLang="en-US" sz="1200" dirty="0"/>
              <a:t>知识库检索</a:t>
            </a:r>
            <a:endParaRPr lang="en-US" altLang="zh-CN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zh-CN" sz="1200" dirty="0"/>
              <a:t>• </a:t>
            </a:r>
            <a:r>
              <a:rPr lang="zh-CN" altLang="en-US" sz="1200" dirty="0"/>
              <a:t>基于意图和实体查询数据库</a:t>
            </a:r>
            <a:r>
              <a:rPr lang="en-US" altLang="zh-CN" sz="1200" dirty="0"/>
              <a:t>• </a:t>
            </a:r>
            <a:r>
              <a:rPr lang="zh-CN" altLang="en-US" sz="1200" dirty="0"/>
              <a:t>获取订单状态：“订单</a:t>
            </a:r>
            <a:r>
              <a:rPr lang="en-US" altLang="zh-CN" sz="1200" dirty="0"/>
              <a:t>#12345</a:t>
            </a:r>
            <a:r>
              <a:rPr lang="zh-CN" altLang="en-US" sz="1200" dirty="0"/>
              <a:t>已发货，预计明天送达”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对话管理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• </a:t>
            </a:r>
            <a:r>
              <a:rPr lang="zh-CN" altLang="en-US" sz="1200" dirty="0"/>
              <a:t>上下⽂跟踪：记录⽤⼾历史问题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• </a:t>
            </a:r>
            <a:r>
              <a:rPr lang="zh-CN" altLang="en-US" sz="1200" dirty="0"/>
              <a:t>多轮对话处理：</a:t>
            </a:r>
            <a:r>
              <a:rPr lang="en-US" altLang="zh-CN" sz="1200" dirty="0"/>
              <a:t>"</a:t>
            </a:r>
            <a:r>
              <a:rPr lang="zh-CN" altLang="en-US" sz="1200" dirty="0"/>
              <a:t>能加急吗？</a:t>
            </a:r>
            <a:r>
              <a:rPr lang="en-US" altLang="zh-CN" sz="1200" dirty="0"/>
              <a:t>"→</a:t>
            </a:r>
            <a:r>
              <a:rPr lang="zh-CN" altLang="en-US" sz="1200" dirty="0"/>
              <a:t>关联上⼀订单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回复⽣成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• </a:t>
            </a:r>
            <a:r>
              <a:rPr lang="zh-CN" altLang="en-US" sz="1200" dirty="0"/>
              <a:t>模板填充：</a:t>
            </a:r>
            <a:r>
              <a:rPr lang="en-US" altLang="zh-CN" sz="1200" dirty="0"/>
              <a:t>"</a:t>
            </a:r>
            <a:r>
              <a:rPr lang="zh-CN" altLang="en-US" sz="1200" dirty="0"/>
              <a:t>您的订单</a:t>
            </a:r>
            <a:r>
              <a:rPr lang="en-US" altLang="zh-CN" sz="1200" dirty="0"/>
              <a:t>{</a:t>
            </a:r>
            <a:r>
              <a:rPr lang="en-US" altLang="zh-CN" sz="1200" dirty="0" err="1"/>
              <a:t>order_id</a:t>
            </a:r>
            <a:r>
              <a:rPr lang="en-US" altLang="zh-CN" sz="1200" dirty="0"/>
              <a:t>}</a:t>
            </a:r>
            <a:endParaRPr lang="zh-CN" altLang="en-US" sz="12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5A48BB7-EA7C-0987-D197-D1ED8433D856}"/>
              </a:ext>
            </a:extLst>
          </p:cNvPr>
          <p:cNvSpPr txBox="1"/>
          <p:nvPr/>
        </p:nvSpPr>
        <p:spPr>
          <a:xfrm>
            <a:off x="504792" y="4592621"/>
            <a:ext cx="5693875" cy="199836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挑战</a:t>
            </a:r>
            <a:r>
              <a:rPr lang="en-US" altLang="zh-CN" sz="1200" dirty="0"/>
              <a:t>1</a:t>
            </a:r>
            <a:r>
              <a:rPr lang="zh-CN" altLang="en-US" sz="1200" dirty="0"/>
              <a:t>：⼝语化表达理解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• ⽰</a:t>
            </a:r>
            <a:r>
              <a:rPr lang="zh-CN" altLang="en-US" sz="1200" dirty="0"/>
              <a:t>例：</a:t>
            </a:r>
            <a:r>
              <a:rPr lang="en-US" altLang="zh-CN" sz="1200" dirty="0"/>
              <a:t>"</a:t>
            </a:r>
            <a:r>
              <a:rPr lang="zh-CN" altLang="en-US" sz="1200" dirty="0"/>
              <a:t>东西到哪⼉了？</a:t>
            </a:r>
            <a:r>
              <a:rPr lang="en-US" altLang="zh-CN" sz="1200" dirty="0"/>
              <a:t>"</a:t>
            </a:r>
            <a:r>
              <a:rPr lang="zh-CN" altLang="en-US" sz="1200" dirty="0"/>
              <a:t>（替代</a:t>
            </a:r>
            <a:r>
              <a:rPr lang="en-US" altLang="zh-CN" sz="1200" dirty="0"/>
              <a:t>"</a:t>
            </a:r>
            <a:r>
              <a:rPr lang="zh-CN" altLang="en-US" sz="1200" dirty="0"/>
              <a:t>我的包裹物流状态</a:t>
            </a:r>
            <a:r>
              <a:rPr lang="en-US" altLang="zh-CN" sz="1200" dirty="0"/>
              <a:t>"</a:t>
            </a:r>
            <a:r>
              <a:rPr lang="zh-CN" altLang="en-US" sz="1200" dirty="0"/>
              <a:t>）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• ⽅</a:t>
            </a:r>
            <a:r>
              <a:rPr lang="zh-CN" altLang="en-US" sz="1200" dirty="0"/>
              <a:t>案：收集真实⼝语数据训练模型挑战</a:t>
            </a:r>
            <a:r>
              <a:rPr lang="en-US" altLang="zh-CN" sz="1200" dirty="0"/>
              <a:t>2</a:t>
            </a:r>
            <a:r>
              <a:rPr lang="zh-CN" altLang="en-US" sz="1200" dirty="0"/>
              <a:t>：未覆盖意图处理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• ⽅</a:t>
            </a:r>
            <a:r>
              <a:rPr lang="zh-CN" altLang="en-US" sz="1200" dirty="0"/>
              <a:t>案：置信度判断</a:t>
            </a:r>
            <a:r>
              <a:rPr lang="en-US" altLang="zh-CN" sz="1200" dirty="0"/>
              <a:t>+⼈⼯</a:t>
            </a:r>
            <a:r>
              <a:rPr lang="zh-CN" altLang="en-US" sz="1200" dirty="0"/>
              <a:t>转接机制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• </a:t>
            </a:r>
            <a:r>
              <a:rPr lang="zh-CN" altLang="en-US" sz="1200" dirty="0"/>
              <a:t>阈值设置：意图识别置信度</a:t>
            </a:r>
            <a:r>
              <a:rPr lang="en-US" altLang="zh-CN" sz="1200" dirty="0"/>
              <a:t>&lt;0.7</a:t>
            </a:r>
            <a:r>
              <a:rPr lang="zh-CN" altLang="en-US" sz="1200" dirty="0"/>
              <a:t>时转⼈⼯效果指标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• ⾃</a:t>
            </a:r>
            <a:r>
              <a:rPr lang="zh-CN" altLang="en-US" sz="1200" dirty="0"/>
              <a:t>动解决率：</a:t>
            </a:r>
            <a:r>
              <a:rPr lang="en-US" altLang="zh-CN" sz="1200" dirty="0"/>
              <a:t>85%</a:t>
            </a:r>
            <a:r>
              <a:rPr lang="zh-CN" altLang="en-US" sz="1200" dirty="0"/>
              <a:t>（⾏业优秀⽔平）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• </a:t>
            </a:r>
            <a:r>
              <a:rPr lang="zh-CN" altLang="en-US" sz="1200" dirty="0"/>
              <a:t>平均响应时间：</a:t>
            </a:r>
            <a:r>
              <a:rPr lang="en-US" altLang="zh-CN" sz="1200" dirty="0"/>
              <a:t>&lt;1</a:t>
            </a:r>
            <a:r>
              <a:rPr lang="zh-CN" altLang="en-US" sz="1200" dirty="0"/>
              <a:t>秒（传统⼈⼯客服约</a:t>
            </a:r>
            <a:r>
              <a:rPr lang="en-US" altLang="zh-CN" sz="1200" dirty="0"/>
              <a:t>30</a:t>
            </a:r>
            <a:r>
              <a:rPr lang="zh-CN" altLang="en-US" sz="1200" dirty="0"/>
              <a:t>秒）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52827B-EF3E-C093-06FA-C10C4A92B8CC}"/>
              </a:ext>
            </a:extLst>
          </p:cNvPr>
          <p:cNvSpPr txBox="1"/>
          <p:nvPr/>
        </p:nvSpPr>
        <p:spPr>
          <a:xfrm>
            <a:off x="10918793" y="107661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3" name="图片 2" descr="图片包含 图示&#10;&#10;AI 生成的内容可能不正确。">
            <a:extLst>
              <a:ext uri="{FF2B5EF4-FFF2-40B4-BE49-F238E27FC236}">
                <a16:creationId xmlns:a16="http://schemas.microsoft.com/office/drawing/2014/main" id="{3DCD0A94-A471-F0A9-BE81-2FCEC9D59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58" y="2076275"/>
            <a:ext cx="5280692" cy="387151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任意多边形 95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52" name="任意多边形 951"/>
          <p:cNvSpPr/>
          <p:nvPr/>
        </p:nvSpPr>
        <p:spPr>
          <a:xfrm>
            <a:off x="152280" y="125280"/>
            <a:ext cx="11887560" cy="6732720"/>
          </a:xfrm>
          <a:custGeom>
            <a:avLst/>
            <a:gdLst/>
            <a:ahLst/>
            <a:cxnLst/>
            <a:rect l="0" t="0" r="r" b="b"/>
            <a:pathLst>
              <a:path w="33021" h="18702">
                <a:moveTo>
                  <a:pt x="0" y="0"/>
                </a:moveTo>
                <a:lnTo>
                  <a:pt x="33021" y="0"/>
                </a:lnTo>
                <a:lnTo>
                  <a:pt x="33021" y="18702"/>
                </a:lnTo>
                <a:lnTo>
                  <a:pt x="0" y="1870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53" name="任意多边形 952"/>
          <p:cNvSpPr/>
          <p:nvPr/>
        </p:nvSpPr>
        <p:spPr>
          <a:xfrm>
            <a:off x="152280" y="125280"/>
            <a:ext cx="11887560" cy="792000"/>
          </a:xfrm>
          <a:custGeom>
            <a:avLst/>
            <a:gdLst/>
            <a:ahLst/>
            <a:cxnLst/>
            <a:rect l="0" t="0" r="r" b="b"/>
            <a:pathLst>
              <a:path w="33021" h="2200">
                <a:moveTo>
                  <a:pt x="0" y="0"/>
                </a:moveTo>
                <a:lnTo>
                  <a:pt x="33021" y="0"/>
                </a:lnTo>
                <a:lnTo>
                  <a:pt x="33021" y="2200"/>
                </a:lnTo>
                <a:lnTo>
                  <a:pt x="0" y="2200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54" name="任意多边形 953"/>
          <p:cNvSpPr/>
          <p:nvPr/>
        </p:nvSpPr>
        <p:spPr>
          <a:xfrm>
            <a:off x="152280" y="916920"/>
            <a:ext cx="11887560" cy="5729760"/>
          </a:xfrm>
          <a:custGeom>
            <a:avLst/>
            <a:gdLst/>
            <a:ahLst/>
            <a:cxnLst/>
            <a:rect l="0" t="0" r="r" b="b"/>
            <a:pathLst>
              <a:path w="33021" h="15916">
                <a:moveTo>
                  <a:pt x="0" y="0"/>
                </a:moveTo>
                <a:lnTo>
                  <a:pt x="33021" y="0"/>
                </a:lnTo>
                <a:lnTo>
                  <a:pt x="33021" y="15916"/>
                </a:lnTo>
                <a:lnTo>
                  <a:pt x="0" y="15916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55" name="任意多边形 954"/>
          <p:cNvSpPr/>
          <p:nvPr/>
        </p:nvSpPr>
        <p:spPr>
          <a:xfrm>
            <a:off x="609480" y="1167480"/>
            <a:ext cx="10973160" cy="384480"/>
          </a:xfrm>
          <a:custGeom>
            <a:avLst/>
            <a:gdLst/>
            <a:ahLst/>
            <a:cxnLst/>
            <a:rect l="0" t="0" r="r" b="b"/>
            <a:pathLst>
              <a:path w="30481" h="1068">
                <a:moveTo>
                  <a:pt x="0" y="1068"/>
                </a:moveTo>
                <a:lnTo>
                  <a:pt x="0" y="175"/>
                </a:lnTo>
                <a:cubicBezTo>
                  <a:pt x="0" y="163"/>
                  <a:pt x="1" y="152"/>
                  <a:pt x="4" y="141"/>
                </a:cubicBezTo>
                <a:cubicBezTo>
                  <a:pt x="7" y="129"/>
                  <a:pt x="11" y="119"/>
                  <a:pt x="16" y="108"/>
                </a:cubicBezTo>
                <a:cubicBezTo>
                  <a:pt x="21" y="97"/>
                  <a:pt x="28" y="87"/>
                  <a:pt x="36" y="78"/>
                </a:cubicBezTo>
                <a:cubicBezTo>
                  <a:pt x="43" y="68"/>
                  <a:pt x="52" y="60"/>
                  <a:pt x="62" y="51"/>
                </a:cubicBezTo>
                <a:cubicBezTo>
                  <a:pt x="72" y="43"/>
                  <a:pt x="82" y="36"/>
                  <a:pt x="94" y="30"/>
                </a:cubicBezTo>
                <a:cubicBezTo>
                  <a:pt x="105" y="23"/>
                  <a:pt x="118" y="18"/>
                  <a:pt x="130" y="14"/>
                </a:cubicBezTo>
                <a:cubicBezTo>
                  <a:pt x="143" y="9"/>
                  <a:pt x="157" y="6"/>
                  <a:pt x="170" y="4"/>
                </a:cubicBezTo>
                <a:cubicBezTo>
                  <a:pt x="184" y="2"/>
                  <a:pt x="198" y="0"/>
                  <a:pt x="211" y="0"/>
                </a:cubicBezTo>
                <a:lnTo>
                  <a:pt x="30269" y="0"/>
                </a:lnTo>
                <a:cubicBezTo>
                  <a:pt x="30283" y="0"/>
                  <a:pt x="30297" y="2"/>
                  <a:pt x="30310" y="4"/>
                </a:cubicBezTo>
                <a:cubicBezTo>
                  <a:pt x="30324" y="6"/>
                  <a:pt x="30337" y="9"/>
                  <a:pt x="30350" y="14"/>
                </a:cubicBezTo>
                <a:cubicBezTo>
                  <a:pt x="30363" y="18"/>
                  <a:pt x="30375" y="23"/>
                  <a:pt x="30387" y="30"/>
                </a:cubicBezTo>
                <a:cubicBezTo>
                  <a:pt x="30398" y="36"/>
                  <a:pt x="30409" y="43"/>
                  <a:pt x="30419" y="51"/>
                </a:cubicBezTo>
                <a:cubicBezTo>
                  <a:pt x="30429" y="60"/>
                  <a:pt x="30437" y="68"/>
                  <a:pt x="30445" y="78"/>
                </a:cubicBezTo>
                <a:cubicBezTo>
                  <a:pt x="30453" y="87"/>
                  <a:pt x="30459" y="97"/>
                  <a:pt x="30465" y="108"/>
                </a:cubicBezTo>
                <a:cubicBezTo>
                  <a:pt x="30470" y="119"/>
                  <a:pt x="30474" y="129"/>
                  <a:pt x="30477" y="141"/>
                </a:cubicBezTo>
                <a:cubicBezTo>
                  <a:pt x="30479" y="152"/>
                  <a:pt x="30481" y="163"/>
                  <a:pt x="30481" y="175"/>
                </a:cubicBezTo>
                <a:lnTo>
                  <a:pt x="30481" y="1068"/>
                </a:lnTo>
                <a:lnTo>
                  <a:pt x="0" y="1068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56" name="任意多边形 955"/>
          <p:cNvSpPr/>
          <p:nvPr/>
        </p:nvSpPr>
        <p:spPr>
          <a:xfrm>
            <a:off x="609480" y="1551600"/>
            <a:ext cx="10973160" cy="1489680"/>
          </a:xfrm>
          <a:custGeom>
            <a:avLst/>
            <a:gdLst/>
            <a:ahLst/>
            <a:cxnLst/>
            <a:rect l="0" t="0" r="r" b="b"/>
            <a:pathLst>
              <a:path w="30481" h="4138">
                <a:moveTo>
                  <a:pt x="0" y="3964"/>
                </a:moveTo>
                <a:lnTo>
                  <a:pt x="0" y="0"/>
                </a:lnTo>
                <a:lnTo>
                  <a:pt x="30481" y="0"/>
                </a:lnTo>
                <a:lnTo>
                  <a:pt x="30481" y="3964"/>
                </a:lnTo>
                <a:cubicBezTo>
                  <a:pt x="30481" y="3975"/>
                  <a:pt x="30479" y="3986"/>
                  <a:pt x="30477" y="3998"/>
                </a:cubicBezTo>
                <a:cubicBezTo>
                  <a:pt x="30474" y="4009"/>
                  <a:pt x="30470" y="4020"/>
                  <a:pt x="30465" y="4030"/>
                </a:cubicBezTo>
                <a:cubicBezTo>
                  <a:pt x="30459" y="4041"/>
                  <a:pt x="30453" y="4051"/>
                  <a:pt x="30445" y="4060"/>
                </a:cubicBezTo>
                <a:cubicBezTo>
                  <a:pt x="30437" y="4070"/>
                  <a:pt x="30429" y="4079"/>
                  <a:pt x="30419" y="4087"/>
                </a:cubicBezTo>
                <a:cubicBezTo>
                  <a:pt x="30409" y="4095"/>
                  <a:pt x="30398" y="4102"/>
                  <a:pt x="30387" y="4108"/>
                </a:cubicBezTo>
                <a:cubicBezTo>
                  <a:pt x="30375" y="4115"/>
                  <a:pt x="30363" y="4120"/>
                  <a:pt x="30350" y="4125"/>
                </a:cubicBezTo>
                <a:cubicBezTo>
                  <a:pt x="30337" y="4129"/>
                  <a:pt x="30324" y="4132"/>
                  <a:pt x="30310" y="4134"/>
                </a:cubicBezTo>
                <a:cubicBezTo>
                  <a:pt x="30297" y="4137"/>
                  <a:pt x="30283" y="4138"/>
                  <a:pt x="30269" y="4138"/>
                </a:cubicBezTo>
                <a:lnTo>
                  <a:pt x="211" y="4138"/>
                </a:lnTo>
                <a:cubicBezTo>
                  <a:pt x="198" y="4138"/>
                  <a:pt x="184" y="4137"/>
                  <a:pt x="170" y="4134"/>
                </a:cubicBezTo>
                <a:cubicBezTo>
                  <a:pt x="157" y="4132"/>
                  <a:pt x="143" y="4129"/>
                  <a:pt x="130" y="4125"/>
                </a:cubicBezTo>
                <a:cubicBezTo>
                  <a:pt x="118" y="4120"/>
                  <a:pt x="105" y="4115"/>
                  <a:pt x="94" y="4108"/>
                </a:cubicBezTo>
                <a:cubicBezTo>
                  <a:pt x="82" y="4102"/>
                  <a:pt x="72" y="4095"/>
                  <a:pt x="62" y="4087"/>
                </a:cubicBezTo>
                <a:cubicBezTo>
                  <a:pt x="52" y="4079"/>
                  <a:pt x="43" y="4070"/>
                  <a:pt x="36" y="4060"/>
                </a:cubicBezTo>
                <a:cubicBezTo>
                  <a:pt x="28" y="4051"/>
                  <a:pt x="21" y="4041"/>
                  <a:pt x="16" y="4030"/>
                </a:cubicBezTo>
                <a:cubicBezTo>
                  <a:pt x="11" y="4020"/>
                  <a:pt x="7" y="4009"/>
                  <a:pt x="4" y="3998"/>
                </a:cubicBezTo>
                <a:cubicBezTo>
                  <a:pt x="1" y="3986"/>
                  <a:pt x="0" y="3975"/>
                  <a:pt x="0" y="3964"/>
                </a:cubicBezTo>
                <a:close/>
              </a:path>
            </a:pathLst>
          </a:custGeom>
          <a:solidFill>
            <a:srgbClr val="E8E8E8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57" name="任意多边形 956"/>
          <p:cNvSpPr/>
          <p:nvPr/>
        </p:nvSpPr>
        <p:spPr>
          <a:xfrm>
            <a:off x="609480" y="3291480"/>
            <a:ext cx="10973160" cy="384480"/>
          </a:xfrm>
          <a:custGeom>
            <a:avLst/>
            <a:gdLst/>
            <a:ahLst/>
            <a:cxnLst/>
            <a:rect l="0" t="0" r="r" b="b"/>
            <a:pathLst>
              <a:path w="30481" h="1068">
                <a:moveTo>
                  <a:pt x="0" y="1068"/>
                </a:moveTo>
                <a:lnTo>
                  <a:pt x="0" y="175"/>
                </a:lnTo>
                <a:cubicBezTo>
                  <a:pt x="0" y="163"/>
                  <a:pt x="1" y="152"/>
                  <a:pt x="4" y="141"/>
                </a:cubicBezTo>
                <a:cubicBezTo>
                  <a:pt x="7" y="129"/>
                  <a:pt x="11" y="119"/>
                  <a:pt x="16" y="108"/>
                </a:cubicBezTo>
                <a:cubicBezTo>
                  <a:pt x="21" y="97"/>
                  <a:pt x="28" y="87"/>
                  <a:pt x="36" y="78"/>
                </a:cubicBezTo>
                <a:cubicBezTo>
                  <a:pt x="43" y="68"/>
                  <a:pt x="52" y="60"/>
                  <a:pt x="62" y="52"/>
                </a:cubicBezTo>
                <a:cubicBezTo>
                  <a:pt x="72" y="43"/>
                  <a:pt x="82" y="36"/>
                  <a:pt x="94" y="30"/>
                </a:cubicBezTo>
                <a:cubicBezTo>
                  <a:pt x="105" y="23"/>
                  <a:pt x="118" y="18"/>
                  <a:pt x="130" y="14"/>
                </a:cubicBezTo>
                <a:cubicBezTo>
                  <a:pt x="143" y="9"/>
                  <a:pt x="157" y="6"/>
                  <a:pt x="170" y="4"/>
                </a:cubicBezTo>
                <a:cubicBezTo>
                  <a:pt x="184" y="2"/>
                  <a:pt x="198" y="0"/>
                  <a:pt x="211" y="0"/>
                </a:cubicBezTo>
                <a:lnTo>
                  <a:pt x="30269" y="0"/>
                </a:lnTo>
                <a:cubicBezTo>
                  <a:pt x="30283" y="0"/>
                  <a:pt x="30297" y="2"/>
                  <a:pt x="30310" y="4"/>
                </a:cubicBezTo>
                <a:cubicBezTo>
                  <a:pt x="30324" y="6"/>
                  <a:pt x="30337" y="9"/>
                  <a:pt x="30350" y="14"/>
                </a:cubicBezTo>
                <a:cubicBezTo>
                  <a:pt x="30363" y="18"/>
                  <a:pt x="30375" y="23"/>
                  <a:pt x="30387" y="30"/>
                </a:cubicBezTo>
                <a:cubicBezTo>
                  <a:pt x="30398" y="36"/>
                  <a:pt x="30409" y="43"/>
                  <a:pt x="30419" y="52"/>
                </a:cubicBezTo>
                <a:cubicBezTo>
                  <a:pt x="30429" y="60"/>
                  <a:pt x="30437" y="68"/>
                  <a:pt x="30445" y="78"/>
                </a:cubicBezTo>
                <a:cubicBezTo>
                  <a:pt x="30453" y="87"/>
                  <a:pt x="30459" y="97"/>
                  <a:pt x="30465" y="108"/>
                </a:cubicBezTo>
                <a:cubicBezTo>
                  <a:pt x="30470" y="119"/>
                  <a:pt x="30474" y="129"/>
                  <a:pt x="30477" y="141"/>
                </a:cubicBezTo>
                <a:cubicBezTo>
                  <a:pt x="30479" y="152"/>
                  <a:pt x="30481" y="163"/>
                  <a:pt x="30481" y="175"/>
                </a:cubicBezTo>
                <a:lnTo>
                  <a:pt x="30481" y="1068"/>
                </a:lnTo>
                <a:lnTo>
                  <a:pt x="0" y="1068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58" name="任意多边形 957"/>
          <p:cNvSpPr/>
          <p:nvPr/>
        </p:nvSpPr>
        <p:spPr>
          <a:xfrm>
            <a:off x="609480" y="3675600"/>
            <a:ext cx="10973160" cy="2469240"/>
          </a:xfrm>
          <a:custGeom>
            <a:avLst/>
            <a:gdLst/>
            <a:ahLst/>
            <a:cxnLst/>
            <a:rect l="0" t="0" r="r" b="b"/>
            <a:pathLst>
              <a:path w="30481" h="6859">
                <a:moveTo>
                  <a:pt x="0" y="6685"/>
                </a:moveTo>
                <a:lnTo>
                  <a:pt x="0" y="0"/>
                </a:lnTo>
                <a:lnTo>
                  <a:pt x="30481" y="0"/>
                </a:lnTo>
                <a:lnTo>
                  <a:pt x="30481" y="6685"/>
                </a:lnTo>
                <a:cubicBezTo>
                  <a:pt x="30481" y="6697"/>
                  <a:pt x="30479" y="6708"/>
                  <a:pt x="30477" y="6719"/>
                </a:cubicBezTo>
                <a:cubicBezTo>
                  <a:pt x="30474" y="6730"/>
                  <a:pt x="30470" y="6741"/>
                  <a:pt x="30465" y="6752"/>
                </a:cubicBezTo>
                <a:cubicBezTo>
                  <a:pt x="30459" y="6762"/>
                  <a:pt x="30453" y="6772"/>
                  <a:pt x="30445" y="6782"/>
                </a:cubicBezTo>
                <a:cubicBezTo>
                  <a:pt x="30437" y="6791"/>
                  <a:pt x="30429" y="6800"/>
                  <a:pt x="30419" y="6808"/>
                </a:cubicBezTo>
                <a:cubicBezTo>
                  <a:pt x="30409" y="6816"/>
                  <a:pt x="30398" y="6824"/>
                  <a:pt x="30387" y="6830"/>
                </a:cubicBezTo>
                <a:cubicBezTo>
                  <a:pt x="30375" y="6836"/>
                  <a:pt x="30363" y="6842"/>
                  <a:pt x="30350" y="6846"/>
                </a:cubicBezTo>
                <a:cubicBezTo>
                  <a:pt x="30337" y="6850"/>
                  <a:pt x="30324" y="6854"/>
                  <a:pt x="30310" y="6856"/>
                </a:cubicBezTo>
                <a:cubicBezTo>
                  <a:pt x="30297" y="6858"/>
                  <a:pt x="30283" y="6859"/>
                  <a:pt x="30269" y="6859"/>
                </a:cubicBezTo>
                <a:lnTo>
                  <a:pt x="211" y="6859"/>
                </a:lnTo>
                <a:cubicBezTo>
                  <a:pt x="198" y="6859"/>
                  <a:pt x="184" y="6858"/>
                  <a:pt x="170" y="6856"/>
                </a:cubicBezTo>
                <a:cubicBezTo>
                  <a:pt x="157" y="6854"/>
                  <a:pt x="143" y="6850"/>
                  <a:pt x="130" y="6846"/>
                </a:cubicBezTo>
                <a:cubicBezTo>
                  <a:pt x="118" y="6842"/>
                  <a:pt x="105" y="6836"/>
                  <a:pt x="94" y="6830"/>
                </a:cubicBezTo>
                <a:cubicBezTo>
                  <a:pt x="82" y="6824"/>
                  <a:pt x="72" y="6816"/>
                  <a:pt x="62" y="6808"/>
                </a:cubicBezTo>
                <a:cubicBezTo>
                  <a:pt x="52" y="6800"/>
                  <a:pt x="43" y="6791"/>
                  <a:pt x="36" y="6782"/>
                </a:cubicBezTo>
                <a:cubicBezTo>
                  <a:pt x="28" y="6772"/>
                  <a:pt x="21" y="6762"/>
                  <a:pt x="16" y="6752"/>
                </a:cubicBezTo>
                <a:cubicBezTo>
                  <a:pt x="11" y="6741"/>
                  <a:pt x="7" y="6730"/>
                  <a:pt x="4" y="6719"/>
                </a:cubicBezTo>
                <a:cubicBezTo>
                  <a:pt x="1" y="6708"/>
                  <a:pt x="0" y="6697"/>
                  <a:pt x="0" y="6685"/>
                </a:cubicBezTo>
                <a:close/>
              </a:path>
            </a:pathLst>
          </a:custGeom>
          <a:solidFill>
            <a:srgbClr val="E8E8E8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59" name="文本框 958"/>
          <p:cNvSpPr txBox="1"/>
          <p:nvPr/>
        </p:nvSpPr>
        <p:spPr>
          <a:xfrm>
            <a:off x="609480" y="321480"/>
            <a:ext cx="2165400" cy="383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59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机器学习定义与分类</a:t>
            </a:r>
            <a:endParaRPr lang="en-US" sz="259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60" name="文本框 959"/>
          <p:cNvSpPr txBox="1"/>
          <p:nvPr/>
        </p:nvSpPr>
        <p:spPr>
          <a:xfrm>
            <a:off x="838080" y="1258560"/>
            <a:ext cx="253080" cy="201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6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定义</a:t>
            </a:r>
            <a:endParaRPr lang="en-US" sz="13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61" name="文本框 960"/>
          <p:cNvSpPr txBox="1"/>
          <p:nvPr/>
        </p:nvSpPr>
        <p:spPr>
          <a:xfrm>
            <a:off x="1257480" y="1265040"/>
            <a:ext cx="26964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60" b="0" u="none" strike="noStrike">
                <a:solidFill>
                  <a:srgbClr val="FFFFFF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 1: </a:t>
            </a:r>
            <a:endParaRPr lang="en-US" sz="13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62" name="文本框 961"/>
          <p:cNvSpPr txBox="1"/>
          <p:nvPr/>
        </p:nvSpPr>
        <p:spPr>
          <a:xfrm>
            <a:off x="1524960" y="1258560"/>
            <a:ext cx="505440" cy="201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6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机器学习</a:t>
            </a:r>
            <a:endParaRPr lang="en-US" sz="13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63" name="文本框 962"/>
          <p:cNvSpPr txBox="1"/>
          <p:nvPr/>
        </p:nvSpPr>
        <p:spPr>
          <a:xfrm>
            <a:off x="838080" y="1671840"/>
            <a:ext cx="341100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机器学习是⼈⼯智能的⼀个分⽀，它使计算机系统能够通过经验⾃动改进。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64" name="文本框 963"/>
          <p:cNvSpPr txBox="1"/>
          <p:nvPr/>
        </p:nvSpPr>
        <p:spPr>
          <a:xfrm>
            <a:off x="838080" y="1967040"/>
            <a:ext cx="16606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10" b="0" i="1" u="none" strike="noStrike">
                <a:solidFill>
                  <a:srgbClr val="2D2D2D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——Tom Mitchell, 1997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65" name="文本框 964"/>
          <p:cNvSpPr txBox="1"/>
          <p:nvPr/>
        </p:nvSpPr>
        <p:spPr>
          <a:xfrm>
            <a:off x="838080" y="2283120"/>
            <a:ext cx="51732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通俗解释：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66" name="文本框 965"/>
          <p:cNvSpPr txBox="1"/>
          <p:nvPr/>
        </p:nvSpPr>
        <p:spPr>
          <a:xfrm>
            <a:off x="838080" y="2515680"/>
            <a:ext cx="1710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10" b="0" u="none" strike="noStrike">
                <a:solidFill>
                  <a:srgbClr val="2D2D2D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67" name="文本框 966"/>
          <p:cNvSpPr txBox="1"/>
          <p:nvPr/>
        </p:nvSpPr>
        <p:spPr>
          <a:xfrm>
            <a:off x="941040" y="2510280"/>
            <a:ext cx="113760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传统编程：⼈类编写规则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68" name="文本框 967"/>
          <p:cNvSpPr txBox="1"/>
          <p:nvPr/>
        </p:nvSpPr>
        <p:spPr>
          <a:xfrm>
            <a:off x="2550246" y="2515680"/>
            <a:ext cx="1728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10" b="0" u="none" strike="noStrike" dirty="0">
                <a:solidFill>
                  <a:srgbClr val="2D2D2D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→</a:t>
            </a:r>
            <a:endParaRPr lang="en-US" sz="111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69" name="文本框 968"/>
          <p:cNvSpPr txBox="1"/>
          <p:nvPr/>
        </p:nvSpPr>
        <p:spPr>
          <a:xfrm>
            <a:off x="2780331" y="2510280"/>
            <a:ext cx="51732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 dirty="0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计算机执⾏</a:t>
            </a:r>
            <a:endParaRPr lang="en-US" sz="111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70" name="文本框 969"/>
          <p:cNvSpPr txBox="1"/>
          <p:nvPr/>
        </p:nvSpPr>
        <p:spPr>
          <a:xfrm>
            <a:off x="838080" y="2750760"/>
            <a:ext cx="1710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10" b="0" u="none" strike="noStrike">
                <a:solidFill>
                  <a:srgbClr val="2D2D2D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71" name="文本框 970"/>
          <p:cNvSpPr txBox="1"/>
          <p:nvPr/>
        </p:nvSpPr>
        <p:spPr>
          <a:xfrm>
            <a:off x="941040" y="2745360"/>
            <a:ext cx="72396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机器学习：数据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72" name="文本框 971"/>
          <p:cNvSpPr txBox="1"/>
          <p:nvPr/>
        </p:nvSpPr>
        <p:spPr>
          <a:xfrm>
            <a:off x="2040618" y="2750760"/>
            <a:ext cx="1710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10" b="0" u="none" strike="noStrike" dirty="0">
                <a:solidFill>
                  <a:srgbClr val="2D2D2D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+</a:t>
            </a:r>
            <a:endParaRPr lang="en-US" sz="111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73" name="文本框 972"/>
          <p:cNvSpPr txBox="1"/>
          <p:nvPr/>
        </p:nvSpPr>
        <p:spPr>
          <a:xfrm>
            <a:off x="2237760" y="2745360"/>
            <a:ext cx="20736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答案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74" name="文本框 973"/>
          <p:cNvSpPr txBox="1"/>
          <p:nvPr/>
        </p:nvSpPr>
        <p:spPr>
          <a:xfrm>
            <a:off x="2580840" y="2750760"/>
            <a:ext cx="1728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10" b="0" u="none" strike="noStrike">
                <a:solidFill>
                  <a:srgbClr val="2D2D2D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→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75" name="文本框 974"/>
          <p:cNvSpPr txBox="1"/>
          <p:nvPr/>
        </p:nvSpPr>
        <p:spPr>
          <a:xfrm>
            <a:off x="2752200" y="2745360"/>
            <a:ext cx="93096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计算机⾃动学习规则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76" name="文本框 975"/>
          <p:cNvSpPr txBox="1"/>
          <p:nvPr/>
        </p:nvSpPr>
        <p:spPr>
          <a:xfrm>
            <a:off x="838080" y="3382560"/>
            <a:ext cx="253080" cy="201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6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分类</a:t>
            </a:r>
            <a:endParaRPr lang="en-US" sz="13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77" name="文本框 976"/>
          <p:cNvSpPr txBox="1"/>
          <p:nvPr/>
        </p:nvSpPr>
        <p:spPr>
          <a:xfrm>
            <a:off x="1257480" y="3389040"/>
            <a:ext cx="26964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60" b="0" u="none" strike="noStrike">
                <a:solidFill>
                  <a:srgbClr val="FFFFFF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 2: </a:t>
            </a:r>
            <a:endParaRPr lang="en-US" sz="13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78" name="文本框 977"/>
          <p:cNvSpPr txBox="1"/>
          <p:nvPr/>
        </p:nvSpPr>
        <p:spPr>
          <a:xfrm>
            <a:off x="1524960" y="3382560"/>
            <a:ext cx="505440" cy="201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6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学习范式</a:t>
            </a:r>
            <a:endParaRPr lang="en-US" sz="13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79" name="文本框 978"/>
          <p:cNvSpPr txBox="1"/>
          <p:nvPr/>
        </p:nvSpPr>
        <p:spPr>
          <a:xfrm>
            <a:off x="838080" y="3796920"/>
            <a:ext cx="57240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监督学习（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80" name="文本框 979"/>
          <p:cNvSpPr txBox="1"/>
          <p:nvPr/>
        </p:nvSpPr>
        <p:spPr>
          <a:xfrm>
            <a:off x="1790640" y="3802680"/>
            <a:ext cx="38160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1" u="none" strike="noStrike">
                <a:solidFill>
                  <a:srgbClr val="2630A5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70%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81" name="文本框 980"/>
          <p:cNvSpPr txBox="1"/>
          <p:nvPr/>
        </p:nvSpPr>
        <p:spPr>
          <a:xfrm>
            <a:off x="2171520" y="3796920"/>
            <a:ext cx="34380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应⽤）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82" name="文本框 981"/>
          <p:cNvSpPr txBox="1"/>
          <p:nvPr/>
        </p:nvSpPr>
        <p:spPr>
          <a:xfrm>
            <a:off x="838080" y="4098960"/>
            <a:ext cx="1710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10" b="0" u="none" strike="noStrike">
                <a:solidFill>
                  <a:srgbClr val="2D2D2D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83" name="文本框 982"/>
          <p:cNvSpPr txBox="1"/>
          <p:nvPr/>
        </p:nvSpPr>
        <p:spPr>
          <a:xfrm>
            <a:off x="941040" y="4093560"/>
            <a:ext cx="82764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特点：有标注数据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84" name="文本框 983"/>
          <p:cNvSpPr txBox="1"/>
          <p:nvPr/>
        </p:nvSpPr>
        <p:spPr>
          <a:xfrm>
            <a:off x="838080" y="4388760"/>
            <a:ext cx="1710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10" b="0" u="none" strike="noStrike">
                <a:solidFill>
                  <a:srgbClr val="2D2D2D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85" name="文本框 984"/>
          <p:cNvSpPr txBox="1"/>
          <p:nvPr/>
        </p:nvSpPr>
        <p:spPr>
          <a:xfrm>
            <a:off x="941040" y="4383720"/>
            <a:ext cx="134424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类⽐：学⽣做有答案的练习题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86" name="文本框 985"/>
          <p:cNvSpPr txBox="1"/>
          <p:nvPr/>
        </p:nvSpPr>
        <p:spPr>
          <a:xfrm>
            <a:off x="838080" y="4678920"/>
            <a:ext cx="1710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10" b="0" u="none" strike="noStrike">
                <a:solidFill>
                  <a:srgbClr val="2D2D2D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87" name="文本框 986"/>
          <p:cNvSpPr txBox="1"/>
          <p:nvPr/>
        </p:nvSpPr>
        <p:spPr>
          <a:xfrm>
            <a:off x="941040" y="4673520"/>
            <a:ext cx="82764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任务：分类、回归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88" name="文本框 987"/>
          <p:cNvSpPr txBox="1"/>
          <p:nvPr/>
        </p:nvSpPr>
        <p:spPr>
          <a:xfrm>
            <a:off x="4394160" y="3796920"/>
            <a:ext cx="68652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⽆监督学习（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89" name="文本框 988"/>
          <p:cNvSpPr txBox="1"/>
          <p:nvPr/>
        </p:nvSpPr>
        <p:spPr>
          <a:xfrm>
            <a:off x="5537160" y="3802680"/>
            <a:ext cx="38160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1" u="none" strike="noStrike">
                <a:solidFill>
                  <a:srgbClr val="2630A5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20%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90" name="文本框 989"/>
          <p:cNvSpPr txBox="1"/>
          <p:nvPr/>
        </p:nvSpPr>
        <p:spPr>
          <a:xfrm>
            <a:off x="5918040" y="3796920"/>
            <a:ext cx="34380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应⽤）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91" name="文本框 990"/>
          <p:cNvSpPr txBox="1"/>
          <p:nvPr/>
        </p:nvSpPr>
        <p:spPr>
          <a:xfrm>
            <a:off x="4394160" y="4098960"/>
            <a:ext cx="1710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10" b="0" u="none" strike="noStrike">
                <a:solidFill>
                  <a:srgbClr val="2D2D2D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92" name="文本框 991"/>
          <p:cNvSpPr txBox="1"/>
          <p:nvPr/>
        </p:nvSpPr>
        <p:spPr>
          <a:xfrm>
            <a:off x="4497120" y="4093560"/>
            <a:ext cx="82764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特点：⽆标注数据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93" name="文本框 992"/>
          <p:cNvSpPr txBox="1"/>
          <p:nvPr/>
        </p:nvSpPr>
        <p:spPr>
          <a:xfrm>
            <a:off x="4394160" y="4388760"/>
            <a:ext cx="1710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10" b="0" u="none" strike="noStrike">
                <a:solidFill>
                  <a:srgbClr val="2D2D2D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94" name="文本框 993"/>
          <p:cNvSpPr txBox="1"/>
          <p:nvPr/>
        </p:nvSpPr>
        <p:spPr>
          <a:xfrm>
            <a:off x="4497120" y="4383720"/>
            <a:ext cx="113760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类⽐：考古学家整理⽂物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95" name="文本框 994"/>
          <p:cNvSpPr txBox="1"/>
          <p:nvPr/>
        </p:nvSpPr>
        <p:spPr>
          <a:xfrm>
            <a:off x="4394160" y="4678920"/>
            <a:ext cx="1710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10" b="0" u="none" strike="noStrike">
                <a:solidFill>
                  <a:srgbClr val="2D2D2D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96" name="文本框 995"/>
          <p:cNvSpPr txBox="1"/>
          <p:nvPr/>
        </p:nvSpPr>
        <p:spPr>
          <a:xfrm>
            <a:off x="4497120" y="4673520"/>
            <a:ext cx="82764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任务：聚类、降维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97" name="文本框 996"/>
          <p:cNvSpPr txBox="1"/>
          <p:nvPr/>
        </p:nvSpPr>
        <p:spPr>
          <a:xfrm>
            <a:off x="7950240" y="3796920"/>
            <a:ext cx="57240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强化学习（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98" name="文本框 997"/>
          <p:cNvSpPr txBox="1"/>
          <p:nvPr/>
        </p:nvSpPr>
        <p:spPr>
          <a:xfrm>
            <a:off x="8902440" y="3802680"/>
            <a:ext cx="38160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40" b="1" u="none" strike="noStrike">
                <a:solidFill>
                  <a:srgbClr val="2630A5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10%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99" name="文本框 998"/>
          <p:cNvSpPr txBox="1"/>
          <p:nvPr/>
        </p:nvSpPr>
        <p:spPr>
          <a:xfrm>
            <a:off x="9283680" y="3796920"/>
            <a:ext cx="34380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应⽤）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00" name="文本框 999"/>
          <p:cNvSpPr txBox="1"/>
          <p:nvPr/>
        </p:nvSpPr>
        <p:spPr>
          <a:xfrm>
            <a:off x="7950240" y="4098960"/>
            <a:ext cx="1710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10" b="0" u="none" strike="noStrike">
                <a:solidFill>
                  <a:srgbClr val="2D2D2D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01" name="文本框 1000"/>
          <p:cNvSpPr txBox="1"/>
          <p:nvPr/>
        </p:nvSpPr>
        <p:spPr>
          <a:xfrm>
            <a:off x="8052840" y="4093560"/>
            <a:ext cx="93096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特点：基于奖励信号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02" name="文本框 1001"/>
          <p:cNvSpPr txBox="1"/>
          <p:nvPr/>
        </p:nvSpPr>
        <p:spPr>
          <a:xfrm>
            <a:off x="7950240" y="4388760"/>
            <a:ext cx="1710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10" b="0" u="none" strike="noStrike">
                <a:solidFill>
                  <a:srgbClr val="2D2D2D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03" name="文本框 1002"/>
          <p:cNvSpPr txBox="1"/>
          <p:nvPr/>
        </p:nvSpPr>
        <p:spPr>
          <a:xfrm>
            <a:off x="8052840" y="4383720"/>
            <a:ext cx="82764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类⽐：婴⼉学⾛路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04" name="文本框 1003"/>
          <p:cNvSpPr txBox="1"/>
          <p:nvPr/>
        </p:nvSpPr>
        <p:spPr>
          <a:xfrm>
            <a:off x="7950240" y="4678920"/>
            <a:ext cx="1710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10" b="0" u="none" strike="noStrike">
                <a:solidFill>
                  <a:srgbClr val="2D2D2D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05" name="文本框 1004"/>
          <p:cNvSpPr txBox="1"/>
          <p:nvPr/>
        </p:nvSpPr>
        <p:spPr>
          <a:xfrm>
            <a:off x="8052840" y="4673520"/>
            <a:ext cx="51732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应⽤：游戏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06" name="文本框 1005"/>
          <p:cNvSpPr txBox="1"/>
          <p:nvPr/>
        </p:nvSpPr>
        <p:spPr>
          <a:xfrm>
            <a:off x="8910360" y="4678920"/>
            <a:ext cx="18252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10" b="0" u="none" strike="noStrike">
                <a:solidFill>
                  <a:srgbClr val="2D2D2D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AI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07" name="文本框 1006"/>
          <p:cNvSpPr txBox="1"/>
          <p:nvPr/>
        </p:nvSpPr>
        <p:spPr>
          <a:xfrm>
            <a:off x="9091080" y="4673520"/>
            <a:ext cx="62064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、机器⼈控制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08" name="文本框 1007"/>
          <p:cNvSpPr txBox="1"/>
          <p:nvPr/>
        </p:nvSpPr>
        <p:spPr>
          <a:xfrm>
            <a:off x="838080" y="5097960"/>
            <a:ext cx="45792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4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选择依据</a:t>
            </a:r>
            <a:endParaRPr lang="en-US" sz="12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09" name="文本框 1008"/>
          <p:cNvSpPr txBox="1"/>
          <p:nvPr/>
        </p:nvSpPr>
        <p:spPr>
          <a:xfrm>
            <a:off x="838080" y="5400000"/>
            <a:ext cx="1710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10" b="0" u="none" strike="noStrike">
                <a:solidFill>
                  <a:srgbClr val="2D2D2D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10" name="文本框 1009"/>
          <p:cNvSpPr txBox="1"/>
          <p:nvPr/>
        </p:nvSpPr>
        <p:spPr>
          <a:xfrm>
            <a:off x="941040" y="5394600"/>
            <a:ext cx="82764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数据是否有标签？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11" name="文本框 1010"/>
          <p:cNvSpPr txBox="1"/>
          <p:nvPr/>
        </p:nvSpPr>
        <p:spPr>
          <a:xfrm>
            <a:off x="2312640" y="5400000"/>
            <a:ext cx="1728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10" b="0" u="none" strike="noStrike">
                <a:solidFill>
                  <a:srgbClr val="2D2D2D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→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12" name="文本框 1011"/>
          <p:cNvSpPr txBox="1"/>
          <p:nvPr/>
        </p:nvSpPr>
        <p:spPr>
          <a:xfrm>
            <a:off x="2484000" y="5394600"/>
            <a:ext cx="17100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有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13" name="文本框 1012"/>
          <p:cNvSpPr txBox="1"/>
          <p:nvPr/>
        </p:nvSpPr>
        <p:spPr>
          <a:xfrm>
            <a:off x="2655720" y="5400000"/>
            <a:ext cx="1728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10" b="0" u="none" strike="noStrike">
                <a:solidFill>
                  <a:srgbClr val="2D2D2D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→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14" name="文本框 1013"/>
          <p:cNvSpPr txBox="1"/>
          <p:nvPr/>
        </p:nvSpPr>
        <p:spPr>
          <a:xfrm>
            <a:off x="2827080" y="5394600"/>
            <a:ext cx="62064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监督学习，⽆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15" name="文本框 1014"/>
          <p:cNvSpPr txBox="1"/>
          <p:nvPr/>
        </p:nvSpPr>
        <p:spPr>
          <a:xfrm>
            <a:off x="3855600" y="5400000"/>
            <a:ext cx="1728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10" b="0" u="none" strike="noStrike">
                <a:solidFill>
                  <a:srgbClr val="2D2D2D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→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16" name="文本框 1015"/>
          <p:cNvSpPr txBox="1"/>
          <p:nvPr/>
        </p:nvSpPr>
        <p:spPr>
          <a:xfrm>
            <a:off x="4027320" y="5394600"/>
            <a:ext cx="51732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⽆监督学习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17" name="文本框 1016"/>
          <p:cNvSpPr txBox="1"/>
          <p:nvPr/>
        </p:nvSpPr>
        <p:spPr>
          <a:xfrm>
            <a:off x="838080" y="5627160"/>
            <a:ext cx="1710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10" b="0" u="none" strike="noStrike">
                <a:solidFill>
                  <a:srgbClr val="2D2D2D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18" name="文本框 1017"/>
          <p:cNvSpPr txBox="1"/>
          <p:nvPr/>
        </p:nvSpPr>
        <p:spPr>
          <a:xfrm>
            <a:off x="941040" y="5622120"/>
            <a:ext cx="103428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是否需要与环境交互？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19" name="文本框 1018"/>
          <p:cNvSpPr txBox="1"/>
          <p:nvPr/>
        </p:nvSpPr>
        <p:spPr>
          <a:xfrm>
            <a:off x="2655720" y="5627160"/>
            <a:ext cx="1728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10" b="0" u="none" strike="noStrike">
                <a:solidFill>
                  <a:srgbClr val="2D2D2D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→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20" name="文本框 1019"/>
          <p:cNvSpPr txBox="1"/>
          <p:nvPr/>
        </p:nvSpPr>
        <p:spPr>
          <a:xfrm>
            <a:off x="2827080" y="5622120"/>
            <a:ext cx="17100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是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21" name="文本框 1020"/>
          <p:cNvSpPr txBox="1"/>
          <p:nvPr/>
        </p:nvSpPr>
        <p:spPr>
          <a:xfrm>
            <a:off x="2998440" y="5627160"/>
            <a:ext cx="1728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10" b="0" u="none" strike="noStrike">
                <a:solidFill>
                  <a:srgbClr val="2D2D2D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→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22" name="文本框 1021"/>
          <p:cNvSpPr txBox="1"/>
          <p:nvPr/>
        </p:nvSpPr>
        <p:spPr>
          <a:xfrm>
            <a:off x="3169800" y="5622120"/>
            <a:ext cx="41400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强化学习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23" name="文本框 1022"/>
          <p:cNvSpPr txBox="1"/>
          <p:nvPr/>
        </p:nvSpPr>
        <p:spPr>
          <a:xfrm>
            <a:off x="838080" y="5854320"/>
            <a:ext cx="1710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10" b="0" u="none" strike="noStrike">
                <a:solidFill>
                  <a:srgbClr val="2D2D2D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24" name="文本框 1023"/>
          <p:cNvSpPr txBox="1"/>
          <p:nvPr/>
        </p:nvSpPr>
        <p:spPr>
          <a:xfrm>
            <a:off x="941040" y="5849280"/>
            <a:ext cx="72396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问题性质是分类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25" name="文本框 1024"/>
          <p:cNvSpPr txBox="1"/>
          <p:nvPr/>
        </p:nvSpPr>
        <p:spPr>
          <a:xfrm>
            <a:off x="2141280" y="5854320"/>
            <a:ext cx="1710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10" b="0" u="none" strike="noStrike">
                <a:solidFill>
                  <a:srgbClr val="2D2D2D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/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26" name="文本框 1025"/>
          <p:cNvSpPr txBox="1"/>
          <p:nvPr/>
        </p:nvSpPr>
        <p:spPr>
          <a:xfrm>
            <a:off x="2188800" y="5849280"/>
            <a:ext cx="20736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回归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27" name="文本框 1026"/>
          <p:cNvSpPr txBox="1"/>
          <p:nvPr/>
        </p:nvSpPr>
        <p:spPr>
          <a:xfrm>
            <a:off x="2531880" y="5854320"/>
            <a:ext cx="1710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10" b="0" u="none" strike="noStrike">
                <a:solidFill>
                  <a:srgbClr val="2D2D2D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/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28" name="文本框 1027"/>
          <p:cNvSpPr txBox="1"/>
          <p:nvPr/>
        </p:nvSpPr>
        <p:spPr>
          <a:xfrm>
            <a:off x="2579400" y="5849280"/>
            <a:ext cx="31068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聚类？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29" name="文本框 1028"/>
          <p:cNvSpPr txBox="1"/>
          <p:nvPr/>
        </p:nvSpPr>
        <p:spPr>
          <a:xfrm>
            <a:off x="3093840" y="5854320"/>
            <a:ext cx="1728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10" b="0" u="none" strike="noStrike">
                <a:solidFill>
                  <a:srgbClr val="2D2D2D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→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31" name="文本框 1030"/>
          <p:cNvSpPr txBox="1"/>
          <p:nvPr/>
        </p:nvSpPr>
        <p:spPr>
          <a:xfrm>
            <a:off x="3265200" y="5849280"/>
            <a:ext cx="82764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10" b="0" u="none" strike="noStrike">
                <a:solidFill>
                  <a:srgbClr val="2D2D2D"/>
                </a:solidFill>
                <a:effectLst/>
                <a:uFillTx/>
                <a:latin typeface="NotoSansCJKsc"/>
                <a:ea typeface="NotoSansCJKsc"/>
              </a:rPr>
              <a:t>对应选择具体算法</a:t>
            </a:r>
            <a:endParaRPr lang="en-US" sz="111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587FC5-8A7D-AEE5-29FD-D9C0B052C774}"/>
              </a:ext>
            </a:extLst>
          </p:cNvPr>
          <p:cNvSpPr txBox="1"/>
          <p:nvPr/>
        </p:nvSpPr>
        <p:spPr>
          <a:xfrm>
            <a:off x="10879604" y="212961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任意多边形 124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42" name="任意多边形 1241"/>
          <p:cNvSpPr/>
          <p:nvPr/>
        </p:nvSpPr>
        <p:spPr>
          <a:xfrm>
            <a:off x="152280" y="133920"/>
            <a:ext cx="11887560" cy="6724080"/>
          </a:xfrm>
          <a:custGeom>
            <a:avLst/>
            <a:gdLst/>
            <a:ahLst/>
            <a:cxnLst/>
            <a:rect l="0" t="0" r="r" b="b"/>
            <a:pathLst>
              <a:path w="33021" h="18678">
                <a:moveTo>
                  <a:pt x="0" y="0"/>
                </a:moveTo>
                <a:lnTo>
                  <a:pt x="33021" y="0"/>
                </a:lnTo>
                <a:lnTo>
                  <a:pt x="33021" y="18678"/>
                </a:lnTo>
                <a:lnTo>
                  <a:pt x="0" y="1867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43" name="任意多边形 1242"/>
          <p:cNvSpPr/>
          <p:nvPr/>
        </p:nvSpPr>
        <p:spPr>
          <a:xfrm>
            <a:off x="152280" y="133920"/>
            <a:ext cx="11887560" cy="847080"/>
          </a:xfrm>
          <a:custGeom>
            <a:avLst/>
            <a:gdLst/>
            <a:ahLst/>
            <a:cxnLst/>
            <a:rect l="0" t="0" r="r" b="b"/>
            <a:pathLst>
              <a:path w="33021" h="2353">
                <a:moveTo>
                  <a:pt x="0" y="0"/>
                </a:moveTo>
                <a:lnTo>
                  <a:pt x="33021" y="0"/>
                </a:lnTo>
                <a:lnTo>
                  <a:pt x="33021" y="2353"/>
                </a:lnTo>
                <a:lnTo>
                  <a:pt x="0" y="2353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44" name="任意多边形 1243"/>
          <p:cNvSpPr/>
          <p:nvPr/>
        </p:nvSpPr>
        <p:spPr>
          <a:xfrm>
            <a:off x="152280" y="980640"/>
            <a:ext cx="11887560" cy="5651280"/>
          </a:xfrm>
          <a:custGeom>
            <a:avLst/>
            <a:gdLst/>
            <a:ahLst/>
            <a:cxnLst/>
            <a:rect l="0" t="0" r="r" b="b"/>
            <a:pathLst>
              <a:path w="33021" h="15698">
                <a:moveTo>
                  <a:pt x="0" y="0"/>
                </a:moveTo>
                <a:lnTo>
                  <a:pt x="33021" y="0"/>
                </a:lnTo>
                <a:lnTo>
                  <a:pt x="33021" y="15698"/>
                </a:lnTo>
                <a:lnTo>
                  <a:pt x="0" y="15698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45" name="任意多边形 1244"/>
          <p:cNvSpPr/>
          <p:nvPr/>
        </p:nvSpPr>
        <p:spPr>
          <a:xfrm>
            <a:off x="609480" y="1181880"/>
            <a:ext cx="1209960" cy="402840"/>
          </a:xfrm>
          <a:custGeom>
            <a:avLst/>
            <a:gdLst/>
            <a:ahLst/>
            <a:cxnLst/>
            <a:rect l="0" t="0" r="r" b="b"/>
            <a:pathLst>
              <a:path w="3361" h="1119">
                <a:moveTo>
                  <a:pt x="0" y="0"/>
                </a:moveTo>
                <a:lnTo>
                  <a:pt x="3361" y="0"/>
                </a:lnTo>
                <a:lnTo>
                  <a:pt x="3361" y="1119"/>
                </a:lnTo>
                <a:lnTo>
                  <a:pt x="0" y="1119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46" name="任意多边形 1245"/>
          <p:cNvSpPr/>
          <p:nvPr/>
        </p:nvSpPr>
        <p:spPr>
          <a:xfrm>
            <a:off x="1819080" y="1181880"/>
            <a:ext cx="2495880" cy="402840"/>
          </a:xfrm>
          <a:custGeom>
            <a:avLst/>
            <a:gdLst/>
            <a:ahLst/>
            <a:cxnLst/>
            <a:rect l="0" t="0" r="r" b="b"/>
            <a:pathLst>
              <a:path w="6933" h="1119">
                <a:moveTo>
                  <a:pt x="0" y="0"/>
                </a:moveTo>
                <a:lnTo>
                  <a:pt x="6933" y="0"/>
                </a:lnTo>
                <a:lnTo>
                  <a:pt x="6933" y="1119"/>
                </a:lnTo>
                <a:lnTo>
                  <a:pt x="0" y="1119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47" name="任意多边形 1246"/>
          <p:cNvSpPr/>
          <p:nvPr/>
        </p:nvSpPr>
        <p:spPr>
          <a:xfrm>
            <a:off x="4314600" y="1181880"/>
            <a:ext cx="1619640" cy="402840"/>
          </a:xfrm>
          <a:custGeom>
            <a:avLst/>
            <a:gdLst/>
            <a:ahLst/>
            <a:cxnLst/>
            <a:rect l="0" t="0" r="r" b="b"/>
            <a:pathLst>
              <a:path w="4499" h="1119">
                <a:moveTo>
                  <a:pt x="0" y="0"/>
                </a:moveTo>
                <a:lnTo>
                  <a:pt x="4499" y="0"/>
                </a:lnTo>
                <a:lnTo>
                  <a:pt x="4499" y="1119"/>
                </a:lnTo>
                <a:lnTo>
                  <a:pt x="0" y="1119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48" name="任意多边形 1247"/>
          <p:cNvSpPr/>
          <p:nvPr/>
        </p:nvSpPr>
        <p:spPr>
          <a:xfrm>
            <a:off x="5933880" y="1181880"/>
            <a:ext cx="2219760" cy="402840"/>
          </a:xfrm>
          <a:custGeom>
            <a:avLst/>
            <a:gdLst/>
            <a:ahLst/>
            <a:cxnLst/>
            <a:rect l="0" t="0" r="r" b="b"/>
            <a:pathLst>
              <a:path w="6166" h="1119">
                <a:moveTo>
                  <a:pt x="0" y="0"/>
                </a:moveTo>
                <a:lnTo>
                  <a:pt x="6166" y="0"/>
                </a:lnTo>
                <a:lnTo>
                  <a:pt x="6166" y="1119"/>
                </a:lnTo>
                <a:lnTo>
                  <a:pt x="0" y="1119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49" name="任意多边形 1248"/>
          <p:cNvSpPr/>
          <p:nvPr/>
        </p:nvSpPr>
        <p:spPr>
          <a:xfrm>
            <a:off x="8153280" y="1181880"/>
            <a:ext cx="1609920" cy="402840"/>
          </a:xfrm>
          <a:custGeom>
            <a:avLst/>
            <a:gdLst/>
            <a:ahLst/>
            <a:cxnLst/>
            <a:rect l="0" t="0" r="r" b="b"/>
            <a:pathLst>
              <a:path w="4472" h="1119">
                <a:moveTo>
                  <a:pt x="0" y="0"/>
                </a:moveTo>
                <a:lnTo>
                  <a:pt x="4472" y="0"/>
                </a:lnTo>
                <a:lnTo>
                  <a:pt x="4472" y="1119"/>
                </a:lnTo>
                <a:lnTo>
                  <a:pt x="0" y="1119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50" name="任意多边形 1249"/>
          <p:cNvSpPr/>
          <p:nvPr/>
        </p:nvSpPr>
        <p:spPr>
          <a:xfrm>
            <a:off x="9762840" y="1181880"/>
            <a:ext cx="1819800" cy="402840"/>
          </a:xfrm>
          <a:custGeom>
            <a:avLst/>
            <a:gdLst/>
            <a:ahLst/>
            <a:cxnLst/>
            <a:rect l="0" t="0" r="r" b="b"/>
            <a:pathLst>
              <a:path w="5055" h="1119">
                <a:moveTo>
                  <a:pt x="0" y="0"/>
                </a:moveTo>
                <a:lnTo>
                  <a:pt x="5055" y="0"/>
                </a:lnTo>
                <a:lnTo>
                  <a:pt x="5055" y="1119"/>
                </a:lnTo>
                <a:lnTo>
                  <a:pt x="0" y="1119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51" name="任意多边形 1250"/>
          <p:cNvSpPr/>
          <p:nvPr/>
        </p:nvSpPr>
        <p:spPr>
          <a:xfrm>
            <a:off x="609480" y="1584360"/>
            <a:ext cx="1209960" cy="604080"/>
          </a:xfrm>
          <a:custGeom>
            <a:avLst/>
            <a:gdLst/>
            <a:ahLst/>
            <a:cxnLst/>
            <a:rect l="0" t="0" r="r" b="b"/>
            <a:pathLst>
              <a:path w="3361" h="1678">
                <a:moveTo>
                  <a:pt x="0" y="0"/>
                </a:moveTo>
                <a:lnTo>
                  <a:pt x="3361" y="0"/>
                </a:lnTo>
                <a:lnTo>
                  <a:pt x="3361" y="1678"/>
                </a:lnTo>
                <a:lnTo>
                  <a:pt x="0" y="1678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52" name="任意多边形 1251"/>
          <p:cNvSpPr/>
          <p:nvPr/>
        </p:nvSpPr>
        <p:spPr>
          <a:xfrm>
            <a:off x="1819080" y="1584360"/>
            <a:ext cx="2495880" cy="604080"/>
          </a:xfrm>
          <a:custGeom>
            <a:avLst/>
            <a:gdLst/>
            <a:ahLst/>
            <a:cxnLst/>
            <a:rect l="0" t="0" r="r" b="b"/>
            <a:pathLst>
              <a:path w="6933" h="1678">
                <a:moveTo>
                  <a:pt x="0" y="0"/>
                </a:moveTo>
                <a:lnTo>
                  <a:pt x="6933" y="0"/>
                </a:lnTo>
                <a:lnTo>
                  <a:pt x="6933" y="1678"/>
                </a:lnTo>
                <a:lnTo>
                  <a:pt x="0" y="1678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53" name="任意多边形 1252"/>
          <p:cNvSpPr/>
          <p:nvPr/>
        </p:nvSpPr>
        <p:spPr>
          <a:xfrm>
            <a:off x="4314600" y="1584360"/>
            <a:ext cx="1619640" cy="604080"/>
          </a:xfrm>
          <a:custGeom>
            <a:avLst/>
            <a:gdLst/>
            <a:ahLst/>
            <a:cxnLst/>
            <a:rect l="0" t="0" r="r" b="b"/>
            <a:pathLst>
              <a:path w="4499" h="1678">
                <a:moveTo>
                  <a:pt x="0" y="0"/>
                </a:moveTo>
                <a:lnTo>
                  <a:pt x="4499" y="0"/>
                </a:lnTo>
                <a:lnTo>
                  <a:pt x="4499" y="1678"/>
                </a:lnTo>
                <a:lnTo>
                  <a:pt x="0" y="1678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54" name="任意多边形 1253"/>
          <p:cNvSpPr/>
          <p:nvPr/>
        </p:nvSpPr>
        <p:spPr>
          <a:xfrm>
            <a:off x="5933880" y="1584360"/>
            <a:ext cx="2219760" cy="604080"/>
          </a:xfrm>
          <a:custGeom>
            <a:avLst/>
            <a:gdLst/>
            <a:ahLst/>
            <a:cxnLst/>
            <a:rect l="0" t="0" r="r" b="b"/>
            <a:pathLst>
              <a:path w="6166" h="1678">
                <a:moveTo>
                  <a:pt x="0" y="0"/>
                </a:moveTo>
                <a:lnTo>
                  <a:pt x="6166" y="0"/>
                </a:lnTo>
                <a:lnTo>
                  <a:pt x="6166" y="1678"/>
                </a:lnTo>
                <a:lnTo>
                  <a:pt x="0" y="1678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55" name="任意多边形 1254"/>
          <p:cNvSpPr/>
          <p:nvPr/>
        </p:nvSpPr>
        <p:spPr>
          <a:xfrm>
            <a:off x="8153280" y="1584360"/>
            <a:ext cx="1609920" cy="604080"/>
          </a:xfrm>
          <a:custGeom>
            <a:avLst/>
            <a:gdLst/>
            <a:ahLst/>
            <a:cxnLst/>
            <a:rect l="0" t="0" r="r" b="b"/>
            <a:pathLst>
              <a:path w="4472" h="1678">
                <a:moveTo>
                  <a:pt x="0" y="0"/>
                </a:moveTo>
                <a:lnTo>
                  <a:pt x="4472" y="0"/>
                </a:lnTo>
                <a:lnTo>
                  <a:pt x="4472" y="1678"/>
                </a:lnTo>
                <a:lnTo>
                  <a:pt x="0" y="1678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56" name="任意多边形 1255"/>
          <p:cNvSpPr/>
          <p:nvPr/>
        </p:nvSpPr>
        <p:spPr>
          <a:xfrm>
            <a:off x="9762840" y="1584360"/>
            <a:ext cx="1819800" cy="604080"/>
          </a:xfrm>
          <a:custGeom>
            <a:avLst/>
            <a:gdLst/>
            <a:ahLst/>
            <a:cxnLst/>
            <a:rect l="0" t="0" r="r" b="b"/>
            <a:pathLst>
              <a:path w="5055" h="1678">
                <a:moveTo>
                  <a:pt x="0" y="0"/>
                </a:moveTo>
                <a:lnTo>
                  <a:pt x="5055" y="0"/>
                </a:lnTo>
                <a:lnTo>
                  <a:pt x="5055" y="1678"/>
                </a:lnTo>
                <a:lnTo>
                  <a:pt x="0" y="1678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57" name="任意多边形 1256"/>
          <p:cNvSpPr/>
          <p:nvPr/>
        </p:nvSpPr>
        <p:spPr>
          <a:xfrm>
            <a:off x="609480" y="2188080"/>
            <a:ext cx="1209960" cy="612360"/>
          </a:xfrm>
          <a:custGeom>
            <a:avLst/>
            <a:gdLst/>
            <a:ahLst/>
            <a:cxnLst/>
            <a:rect l="0" t="0" r="r" b="b"/>
            <a:pathLst>
              <a:path w="3361" h="1701">
                <a:moveTo>
                  <a:pt x="0" y="0"/>
                </a:moveTo>
                <a:lnTo>
                  <a:pt x="3361" y="0"/>
                </a:lnTo>
                <a:lnTo>
                  <a:pt x="3361" y="1701"/>
                </a:lnTo>
                <a:lnTo>
                  <a:pt x="0" y="1701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58" name="任意多边形 1257"/>
          <p:cNvSpPr/>
          <p:nvPr/>
        </p:nvSpPr>
        <p:spPr>
          <a:xfrm>
            <a:off x="1819080" y="2188080"/>
            <a:ext cx="2495880" cy="612360"/>
          </a:xfrm>
          <a:custGeom>
            <a:avLst/>
            <a:gdLst/>
            <a:ahLst/>
            <a:cxnLst/>
            <a:rect l="0" t="0" r="r" b="b"/>
            <a:pathLst>
              <a:path w="6933" h="1701">
                <a:moveTo>
                  <a:pt x="0" y="0"/>
                </a:moveTo>
                <a:lnTo>
                  <a:pt x="6933" y="0"/>
                </a:lnTo>
                <a:lnTo>
                  <a:pt x="6933" y="1701"/>
                </a:lnTo>
                <a:lnTo>
                  <a:pt x="0" y="1701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59" name="任意多边形 1258"/>
          <p:cNvSpPr/>
          <p:nvPr/>
        </p:nvSpPr>
        <p:spPr>
          <a:xfrm>
            <a:off x="4314600" y="2188080"/>
            <a:ext cx="1619640" cy="612360"/>
          </a:xfrm>
          <a:custGeom>
            <a:avLst/>
            <a:gdLst/>
            <a:ahLst/>
            <a:cxnLst/>
            <a:rect l="0" t="0" r="r" b="b"/>
            <a:pathLst>
              <a:path w="4499" h="1701">
                <a:moveTo>
                  <a:pt x="0" y="0"/>
                </a:moveTo>
                <a:lnTo>
                  <a:pt x="4499" y="0"/>
                </a:lnTo>
                <a:lnTo>
                  <a:pt x="4499" y="1701"/>
                </a:lnTo>
                <a:lnTo>
                  <a:pt x="0" y="1701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60" name="任意多边形 1259"/>
          <p:cNvSpPr/>
          <p:nvPr/>
        </p:nvSpPr>
        <p:spPr>
          <a:xfrm>
            <a:off x="5933880" y="2188080"/>
            <a:ext cx="2219760" cy="612360"/>
          </a:xfrm>
          <a:custGeom>
            <a:avLst/>
            <a:gdLst/>
            <a:ahLst/>
            <a:cxnLst/>
            <a:rect l="0" t="0" r="r" b="b"/>
            <a:pathLst>
              <a:path w="6166" h="1701">
                <a:moveTo>
                  <a:pt x="0" y="0"/>
                </a:moveTo>
                <a:lnTo>
                  <a:pt x="6166" y="0"/>
                </a:lnTo>
                <a:lnTo>
                  <a:pt x="6166" y="1701"/>
                </a:lnTo>
                <a:lnTo>
                  <a:pt x="0" y="1701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61" name="任意多边形 1260"/>
          <p:cNvSpPr/>
          <p:nvPr/>
        </p:nvSpPr>
        <p:spPr>
          <a:xfrm>
            <a:off x="8153280" y="2188080"/>
            <a:ext cx="1609920" cy="612360"/>
          </a:xfrm>
          <a:custGeom>
            <a:avLst/>
            <a:gdLst/>
            <a:ahLst/>
            <a:cxnLst/>
            <a:rect l="0" t="0" r="r" b="b"/>
            <a:pathLst>
              <a:path w="4472" h="1701">
                <a:moveTo>
                  <a:pt x="0" y="0"/>
                </a:moveTo>
                <a:lnTo>
                  <a:pt x="4472" y="0"/>
                </a:lnTo>
                <a:lnTo>
                  <a:pt x="4472" y="1701"/>
                </a:lnTo>
                <a:lnTo>
                  <a:pt x="0" y="1701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62" name="任意多边形 1261"/>
          <p:cNvSpPr/>
          <p:nvPr/>
        </p:nvSpPr>
        <p:spPr>
          <a:xfrm>
            <a:off x="9762840" y="2188080"/>
            <a:ext cx="1819800" cy="612360"/>
          </a:xfrm>
          <a:custGeom>
            <a:avLst/>
            <a:gdLst/>
            <a:ahLst/>
            <a:cxnLst/>
            <a:rect l="0" t="0" r="r" b="b"/>
            <a:pathLst>
              <a:path w="5055" h="1701">
                <a:moveTo>
                  <a:pt x="0" y="0"/>
                </a:moveTo>
                <a:lnTo>
                  <a:pt x="5055" y="0"/>
                </a:lnTo>
                <a:lnTo>
                  <a:pt x="5055" y="1701"/>
                </a:lnTo>
                <a:lnTo>
                  <a:pt x="0" y="1701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63" name="任意多边形 1262"/>
          <p:cNvSpPr/>
          <p:nvPr/>
        </p:nvSpPr>
        <p:spPr>
          <a:xfrm>
            <a:off x="609480" y="2800080"/>
            <a:ext cx="1209960" cy="612360"/>
          </a:xfrm>
          <a:custGeom>
            <a:avLst/>
            <a:gdLst/>
            <a:ahLst/>
            <a:cxnLst/>
            <a:rect l="0" t="0" r="r" b="b"/>
            <a:pathLst>
              <a:path w="3361" h="1701">
                <a:moveTo>
                  <a:pt x="0" y="0"/>
                </a:moveTo>
                <a:lnTo>
                  <a:pt x="3361" y="0"/>
                </a:lnTo>
                <a:lnTo>
                  <a:pt x="3361" y="1701"/>
                </a:lnTo>
                <a:lnTo>
                  <a:pt x="0" y="1701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64" name="任意多边形 1263"/>
          <p:cNvSpPr/>
          <p:nvPr/>
        </p:nvSpPr>
        <p:spPr>
          <a:xfrm>
            <a:off x="1819080" y="2800080"/>
            <a:ext cx="2495880" cy="612360"/>
          </a:xfrm>
          <a:custGeom>
            <a:avLst/>
            <a:gdLst/>
            <a:ahLst/>
            <a:cxnLst/>
            <a:rect l="0" t="0" r="r" b="b"/>
            <a:pathLst>
              <a:path w="6933" h="1701">
                <a:moveTo>
                  <a:pt x="0" y="0"/>
                </a:moveTo>
                <a:lnTo>
                  <a:pt x="6933" y="0"/>
                </a:lnTo>
                <a:lnTo>
                  <a:pt x="6933" y="1701"/>
                </a:lnTo>
                <a:lnTo>
                  <a:pt x="0" y="1701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65" name="任意多边形 1264"/>
          <p:cNvSpPr/>
          <p:nvPr/>
        </p:nvSpPr>
        <p:spPr>
          <a:xfrm>
            <a:off x="4314600" y="2800080"/>
            <a:ext cx="1619640" cy="612360"/>
          </a:xfrm>
          <a:custGeom>
            <a:avLst/>
            <a:gdLst/>
            <a:ahLst/>
            <a:cxnLst/>
            <a:rect l="0" t="0" r="r" b="b"/>
            <a:pathLst>
              <a:path w="4499" h="1701">
                <a:moveTo>
                  <a:pt x="0" y="0"/>
                </a:moveTo>
                <a:lnTo>
                  <a:pt x="4499" y="0"/>
                </a:lnTo>
                <a:lnTo>
                  <a:pt x="4499" y="1701"/>
                </a:lnTo>
                <a:lnTo>
                  <a:pt x="0" y="1701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66" name="任意多边形 1265"/>
          <p:cNvSpPr/>
          <p:nvPr/>
        </p:nvSpPr>
        <p:spPr>
          <a:xfrm>
            <a:off x="5933880" y="2800080"/>
            <a:ext cx="2219760" cy="612360"/>
          </a:xfrm>
          <a:custGeom>
            <a:avLst/>
            <a:gdLst/>
            <a:ahLst/>
            <a:cxnLst/>
            <a:rect l="0" t="0" r="r" b="b"/>
            <a:pathLst>
              <a:path w="6166" h="1701">
                <a:moveTo>
                  <a:pt x="0" y="0"/>
                </a:moveTo>
                <a:lnTo>
                  <a:pt x="6166" y="0"/>
                </a:lnTo>
                <a:lnTo>
                  <a:pt x="6166" y="1701"/>
                </a:lnTo>
                <a:lnTo>
                  <a:pt x="0" y="1701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67" name="任意多边形 1266"/>
          <p:cNvSpPr/>
          <p:nvPr/>
        </p:nvSpPr>
        <p:spPr>
          <a:xfrm>
            <a:off x="8153280" y="2800080"/>
            <a:ext cx="1609920" cy="612360"/>
          </a:xfrm>
          <a:custGeom>
            <a:avLst/>
            <a:gdLst/>
            <a:ahLst/>
            <a:cxnLst/>
            <a:rect l="0" t="0" r="r" b="b"/>
            <a:pathLst>
              <a:path w="4472" h="1701">
                <a:moveTo>
                  <a:pt x="0" y="0"/>
                </a:moveTo>
                <a:lnTo>
                  <a:pt x="4472" y="0"/>
                </a:lnTo>
                <a:lnTo>
                  <a:pt x="4472" y="1701"/>
                </a:lnTo>
                <a:lnTo>
                  <a:pt x="0" y="1701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68" name="任意多边形 1267"/>
          <p:cNvSpPr/>
          <p:nvPr/>
        </p:nvSpPr>
        <p:spPr>
          <a:xfrm>
            <a:off x="9762840" y="2800080"/>
            <a:ext cx="1819800" cy="612360"/>
          </a:xfrm>
          <a:custGeom>
            <a:avLst/>
            <a:gdLst/>
            <a:ahLst/>
            <a:cxnLst/>
            <a:rect l="0" t="0" r="r" b="b"/>
            <a:pathLst>
              <a:path w="5055" h="1701">
                <a:moveTo>
                  <a:pt x="0" y="0"/>
                </a:moveTo>
                <a:lnTo>
                  <a:pt x="5055" y="0"/>
                </a:lnTo>
                <a:lnTo>
                  <a:pt x="5055" y="1701"/>
                </a:lnTo>
                <a:lnTo>
                  <a:pt x="0" y="1701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69" name="任意多边形 1268"/>
          <p:cNvSpPr/>
          <p:nvPr/>
        </p:nvSpPr>
        <p:spPr>
          <a:xfrm>
            <a:off x="609480" y="3412080"/>
            <a:ext cx="1209960" cy="612360"/>
          </a:xfrm>
          <a:custGeom>
            <a:avLst/>
            <a:gdLst/>
            <a:ahLst/>
            <a:cxnLst/>
            <a:rect l="0" t="0" r="r" b="b"/>
            <a:pathLst>
              <a:path w="3361" h="1701">
                <a:moveTo>
                  <a:pt x="0" y="0"/>
                </a:moveTo>
                <a:lnTo>
                  <a:pt x="3361" y="0"/>
                </a:lnTo>
                <a:lnTo>
                  <a:pt x="3361" y="1701"/>
                </a:lnTo>
                <a:lnTo>
                  <a:pt x="0" y="1701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70" name="任意多边形 1269"/>
          <p:cNvSpPr/>
          <p:nvPr/>
        </p:nvSpPr>
        <p:spPr>
          <a:xfrm>
            <a:off x="1819080" y="3412080"/>
            <a:ext cx="2495880" cy="612360"/>
          </a:xfrm>
          <a:custGeom>
            <a:avLst/>
            <a:gdLst/>
            <a:ahLst/>
            <a:cxnLst/>
            <a:rect l="0" t="0" r="r" b="b"/>
            <a:pathLst>
              <a:path w="6933" h="1701">
                <a:moveTo>
                  <a:pt x="0" y="0"/>
                </a:moveTo>
                <a:lnTo>
                  <a:pt x="6933" y="0"/>
                </a:lnTo>
                <a:lnTo>
                  <a:pt x="6933" y="1701"/>
                </a:lnTo>
                <a:lnTo>
                  <a:pt x="0" y="1701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71" name="任意多边形 1270"/>
          <p:cNvSpPr/>
          <p:nvPr/>
        </p:nvSpPr>
        <p:spPr>
          <a:xfrm>
            <a:off x="4314600" y="3412080"/>
            <a:ext cx="1619640" cy="612360"/>
          </a:xfrm>
          <a:custGeom>
            <a:avLst/>
            <a:gdLst/>
            <a:ahLst/>
            <a:cxnLst/>
            <a:rect l="0" t="0" r="r" b="b"/>
            <a:pathLst>
              <a:path w="4499" h="1701">
                <a:moveTo>
                  <a:pt x="0" y="0"/>
                </a:moveTo>
                <a:lnTo>
                  <a:pt x="4499" y="0"/>
                </a:lnTo>
                <a:lnTo>
                  <a:pt x="4499" y="1701"/>
                </a:lnTo>
                <a:lnTo>
                  <a:pt x="0" y="1701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72" name="任意多边形 1271"/>
          <p:cNvSpPr/>
          <p:nvPr/>
        </p:nvSpPr>
        <p:spPr>
          <a:xfrm>
            <a:off x="5933880" y="3412080"/>
            <a:ext cx="2219760" cy="612360"/>
          </a:xfrm>
          <a:custGeom>
            <a:avLst/>
            <a:gdLst/>
            <a:ahLst/>
            <a:cxnLst/>
            <a:rect l="0" t="0" r="r" b="b"/>
            <a:pathLst>
              <a:path w="6166" h="1701">
                <a:moveTo>
                  <a:pt x="0" y="0"/>
                </a:moveTo>
                <a:lnTo>
                  <a:pt x="6166" y="0"/>
                </a:lnTo>
                <a:lnTo>
                  <a:pt x="6166" y="1701"/>
                </a:lnTo>
                <a:lnTo>
                  <a:pt x="0" y="1701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73" name="任意多边形 1272"/>
          <p:cNvSpPr/>
          <p:nvPr/>
        </p:nvSpPr>
        <p:spPr>
          <a:xfrm>
            <a:off x="8153280" y="3412080"/>
            <a:ext cx="1609920" cy="612360"/>
          </a:xfrm>
          <a:custGeom>
            <a:avLst/>
            <a:gdLst/>
            <a:ahLst/>
            <a:cxnLst/>
            <a:rect l="0" t="0" r="r" b="b"/>
            <a:pathLst>
              <a:path w="4472" h="1701">
                <a:moveTo>
                  <a:pt x="0" y="0"/>
                </a:moveTo>
                <a:lnTo>
                  <a:pt x="4472" y="0"/>
                </a:lnTo>
                <a:lnTo>
                  <a:pt x="4472" y="1701"/>
                </a:lnTo>
                <a:lnTo>
                  <a:pt x="0" y="1701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74" name="任意多边形 1273"/>
          <p:cNvSpPr/>
          <p:nvPr/>
        </p:nvSpPr>
        <p:spPr>
          <a:xfrm>
            <a:off x="9762840" y="3412080"/>
            <a:ext cx="1819800" cy="612360"/>
          </a:xfrm>
          <a:custGeom>
            <a:avLst/>
            <a:gdLst/>
            <a:ahLst/>
            <a:cxnLst/>
            <a:rect l="0" t="0" r="r" b="b"/>
            <a:pathLst>
              <a:path w="5055" h="1701">
                <a:moveTo>
                  <a:pt x="0" y="0"/>
                </a:moveTo>
                <a:lnTo>
                  <a:pt x="5055" y="0"/>
                </a:lnTo>
                <a:lnTo>
                  <a:pt x="5055" y="1701"/>
                </a:lnTo>
                <a:lnTo>
                  <a:pt x="0" y="1701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75" name="任意多边形 1274"/>
          <p:cNvSpPr/>
          <p:nvPr/>
        </p:nvSpPr>
        <p:spPr>
          <a:xfrm>
            <a:off x="609480" y="4024080"/>
            <a:ext cx="1209960" cy="511920"/>
          </a:xfrm>
          <a:custGeom>
            <a:avLst/>
            <a:gdLst/>
            <a:ahLst/>
            <a:cxnLst/>
            <a:rect l="0" t="0" r="r" b="b"/>
            <a:pathLst>
              <a:path w="3361" h="1422">
                <a:moveTo>
                  <a:pt x="0" y="0"/>
                </a:moveTo>
                <a:lnTo>
                  <a:pt x="3361" y="0"/>
                </a:lnTo>
                <a:lnTo>
                  <a:pt x="3361" y="1422"/>
                </a:lnTo>
                <a:lnTo>
                  <a:pt x="0" y="1422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76" name="任意多边形 1275"/>
          <p:cNvSpPr/>
          <p:nvPr/>
        </p:nvSpPr>
        <p:spPr>
          <a:xfrm>
            <a:off x="1819080" y="4024080"/>
            <a:ext cx="2495880" cy="511920"/>
          </a:xfrm>
          <a:custGeom>
            <a:avLst/>
            <a:gdLst/>
            <a:ahLst/>
            <a:cxnLst/>
            <a:rect l="0" t="0" r="r" b="b"/>
            <a:pathLst>
              <a:path w="6933" h="1422">
                <a:moveTo>
                  <a:pt x="0" y="0"/>
                </a:moveTo>
                <a:lnTo>
                  <a:pt x="6933" y="0"/>
                </a:lnTo>
                <a:lnTo>
                  <a:pt x="6933" y="1422"/>
                </a:lnTo>
                <a:lnTo>
                  <a:pt x="0" y="1422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77" name="任意多边形 1276"/>
          <p:cNvSpPr/>
          <p:nvPr/>
        </p:nvSpPr>
        <p:spPr>
          <a:xfrm>
            <a:off x="4314600" y="4024080"/>
            <a:ext cx="1619640" cy="511920"/>
          </a:xfrm>
          <a:custGeom>
            <a:avLst/>
            <a:gdLst/>
            <a:ahLst/>
            <a:cxnLst/>
            <a:rect l="0" t="0" r="r" b="b"/>
            <a:pathLst>
              <a:path w="4499" h="1422">
                <a:moveTo>
                  <a:pt x="0" y="0"/>
                </a:moveTo>
                <a:lnTo>
                  <a:pt x="4499" y="0"/>
                </a:lnTo>
                <a:lnTo>
                  <a:pt x="4499" y="1422"/>
                </a:lnTo>
                <a:lnTo>
                  <a:pt x="0" y="1422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78" name="任意多边形 1277"/>
          <p:cNvSpPr/>
          <p:nvPr/>
        </p:nvSpPr>
        <p:spPr>
          <a:xfrm>
            <a:off x="5933880" y="4024080"/>
            <a:ext cx="2219760" cy="511920"/>
          </a:xfrm>
          <a:custGeom>
            <a:avLst/>
            <a:gdLst/>
            <a:ahLst/>
            <a:cxnLst/>
            <a:rect l="0" t="0" r="r" b="b"/>
            <a:pathLst>
              <a:path w="6166" h="1422">
                <a:moveTo>
                  <a:pt x="0" y="0"/>
                </a:moveTo>
                <a:lnTo>
                  <a:pt x="6166" y="0"/>
                </a:lnTo>
                <a:lnTo>
                  <a:pt x="6166" y="1422"/>
                </a:lnTo>
                <a:lnTo>
                  <a:pt x="0" y="1422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79" name="任意多边形 1278"/>
          <p:cNvSpPr/>
          <p:nvPr/>
        </p:nvSpPr>
        <p:spPr>
          <a:xfrm>
            <a:off x="8153280" y="4024080"/>
            <a:ext cx="1609920" cy="511920"/>
          </a:xfrm>
          <a:custGeom>
            <a:avLst/>
            <a:gdLst/>
            <a:ahLst/>
            <a:cxnLst/>
            <a:rect l="0" t="0" r="r" b="b"/>
            <a:pathLst>
              <a:path w="4472" h="1422">
                <a:moveTo>
                  <a:pt x="0" y="0"/>
                </a:moveTo>
                <a:lnTo>
                  <a:pt x="4472" y="0"/>
                </a:lnTo>
                <a:lnTo>
                  <a:pt x="4472" y="1422"/>
                </a:lnTo>
                <a:lnTo>
                  <a:pt x="0" y="1422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80" name="任意多边形 1279"/>
          <p:cNvSpPr/>
          <p:nvPr/>
        </p:nvSpPr>
        <p:spPr>
          <a:xfrm>
            <a:off x="9762840" y="4024080"/>
            <a:ext cx="1819800" cy="511920"/>
          </a:xfrm>
          <a:custGeom>
            <a:avLst/>
            <a:gdLst/>
            <a:ahLst/>
            <a:cxnLst/>
            <a:rect l="0" t="0" r="r" b="b"/>
            <a:pathLst>
              <a:path w="5055" h="1422">
                <a:moveTo>
                  <a:pt x="0" y="0"/>
                </a:moveTo>
                <a:lnTo>
                  <a:pt x="5055" y="0"/>
                </a:lnTo>
                <a:lnTo>
                  <a:pt x="5055" y="1422"/>
                </a:lnTo>
                <a:lnTo>
                  <a:pt x="0" y="1422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81" name="任意多边形 1280"/>
          <p:cNvSpPr/>
          <p:nvPr/>
        </p:nvSpPr>
        <p:spPr>
          <a:xfrm>
            <a:off x="609480" y="2188080"/>
            <a:ext cx="1209960" cy="8640"/>
          </a:xfrm>
          <a:custGeom>
            <a:avLst/>
            <a:gdLst/>
            <a:ahLst/>
            <a:cxnLst/>
            <a:rect l="0" t="0" r="r" b="b"/>
            <a:pathLst>
              <a:path w="3361" h="24">
                <a:moveTo>
                  <a:pt x="0" y="0"/>
                </a:moveTo>
                <a:lnTo>
                  <a:pt x="3361" y="0"/>
                </a:lnTo>
                <a:lnTo>
                  <a:pt x="3361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82" name="任意多边形 1281"/>
          <p:cNvSpPr/>
          <p:nvPr/>
        </p:nvSpPr>
        <p:spPr>
          <a:xfrm>
            <a:off x="1819080" y="2188080"/>
            <a:ext cx="2495880" cy="8640"/>
          </a:xfrm>
          <a:custGeom>
            <a:avLst/>
            <a:gdLst/>
            <a:ahLst/>
            <a:cxnLst/>
            <a:rect l="0" t="0" r="r" b="b"/>
            <a:pathLst>
              <a:path w="6933" h="24">
                <a:moveTo>
                  <a:pt x="0" y="0"/>
                </a:moveTo>
                <a:lnTo>
                  <a:pt x="6933" y="0"/>
                </a:lnTo>
                <a:lnTo>
                  <a:pt x="6933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83" name="任意多边形 1282"/>
          <p:cNvSpPr/>
          <p:nvPr/>
        </p:nvSpPr>
        <p:spPr>
          <a:xfrm>
            <a:off x="4314600" y="2188080"/>
            <a:ext cx="1619640" cy="8640"/>
          </a:xfrm>
          <a:custGeom>
            <a:avLst/>
            <a:gdLst/>
            <a:ahLst/>
            <a:cxnLst/>
            <a:rect l="0" t="0" r="r" b="b"/>
            <a:pathLst>
              <a:path w="4499" h="24">
                <a:moveTo>
                  <a:pt x="0" y="0"/>
                </a:moveTo>
                <a:lnTo>
                  <a:pt x="4499" y="0"/>
                </a:lnTo>
                <a:lnTo>
                  <a:pt x="4499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84" name="任意多边形 1283"/>
          <p:cNvSpPr/>
          <p:nvPr/>
        </p:nvSpPr>
        <p:spPr>
          <a:xfrm>
            <a:off x="5933880" y="2188080"/>
            <a:ext cx="2219760" cy="8640"/>
          </a:xfrm>
          <a:custGeom>
            <a:avLst/>
            <a:gdLst/>
            <a:ahLst/>
            <a:cxnLst/>
            <a:rect l="0" t="0" r="r" b="b"/>
            <a:pathLst>
              <a:path w="6166" h="24">
                <a:moveTo>
                  <a:pt x="0" y="0"/>
                </a:moveTo>
                <a:lnTo>
                  <a:pt x="6166" y="0"/>
                </a:lnTo>
                <a:lnTo>
                  <a:pt x="6166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85" name="任意多边形 1284"/>
          <p:cNvSpPr/>
          <p:nvPr/>
        </p:nvSpPr>
        <p:spPr>
          <a:xfrm>
            <a:off x="8153280" y="2188080"/>
            <a:ext cx="1609920" cy="8640"/>
          </a:xfrm>
          <a:custGeom>
            <a:avLst/>
            <a:gdLst/>
            <a:ahLst/>
            <a:cxnLst/>
            <a:rect l="0" t="0" r="r" b="b"/>
            <a:pathLst>
              <a:path w="4472" h="24">
                <a:moveTo>
                  <a:pt x="0" y="0"/>
                </a:moveTo>
                <a:lnTo>
                  <a:pt x="4472" y="0"/>
                </a:lnTo>
                <a:lnTo>
                  <a:pt x="4472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86" name="任意多边形 1285"/>
          <p:cNvSpPr/>
          <p:nvPr/>
        </p:nvSpPr>
        <p:spPr>
          <a:xfrm>
            <a:off x="9762840" y="2188080"/>
            <a:ext cx="1819800" cy="8640"/>
          </a:xfrm>
          <a:custGeom>
            <a:avLst/>
            <a:gdLst/>
            <a:ahLst/>
            <a:cxnLst/>
            <a:rect l="0" t="0" r="r" b="b"/>
            <a:pathLst>
              <a:path w="5055" h="24">
                <a:moveTo>
                  <a:pt x="0" y="0"/>
                </a:moveTo>
                <a:lnTo>
                  <a:pt x="5055" y="0"/>
                </a:lnTo>
                <a:lnTo>
                  <a:pt x="5055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87" name="任意多边形 1286"/>
          <p:cNvSpPr/>
          <p:nvPr/>
        </p:nvSpPr>
        <p:spPr>
          <a:xfrm>
            <a:off x="609480" y="2800080"/>
            <a:ext cx="1209960" cy="8640"/>
          </a:xfrm>
          <a:custGeom>
            <a:avLst/>
            <a:gdLst/>
            <a:ahLst/>
            <a:cxnLst/>
            <a:rect l="0" t="0" r="r" b="b"/>
            <a:pathLst>
              <a:path w="3361" h="24">
                <a:moveTo>
                  <a:pt x="0" y="0"/>
                </a:moveTo>
                <a:lnTo>
                  <a:pt x="3361" y="0"/>
                </a:lnTo>
                <a:lnTo>
                  <a:pt x="3361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88" name="任意多边形 1287"/>
          <p:cNvSpPr/>
          <p:nvPr/>
        </p:nvSpPr>
        <p:spPr>
          <a:xfrm>
            <a:off x="1819080" y="2800080"/>
            <a:ext cx="2495880" cy="8640"/>
          </a:xfrm>
          <a:custGeom>
            <a:avLst/>
            <a:gdLst/>
            <a:ahLst/>
            <a:cxnLst/>
            <a:rect l="0" t="0" r="r" b="b"/>
            <a:pathLst>
              <a:path w="6933" h="24">
                <a:moveTo>
                  <a:pt x="0" y="0"/>
                </a:moveTo>
                <a:lnTo>
                  <a:pt x="6933" y="0"/>
                </a:lnTo>
                <a:lnTo>
                  <a:pt x="6933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89" name="任意多边形 1288"/>
          <p:cNvSpPr/>
          <p:nvPr/>
        </p:nvSpPr>
        <p:spPr>
          <a:xfrm>
            <a:off x="4314600" y="2800080"/>
            <a:ext cx="1619640" cy="8640"/>
          </a:xfrm>
          <a:custGeom>
            <a:avLst/>
            <a:gdLst/>
            <a:ahLst/>
            <a:cxnLst/>
            <a:rect l="0" t="0" r="r" b="b"/>
            <a:pathLst>
              <a:path w="4499" h="24">
                <a:moveTo>
                  <a:pt x="0" y="0"/>
                </a:moveTo>
                <a:lnTo>
                  <a:pt x="4499" y="0"/>
                </a:lnTo>
                <a:lnTo>
                  <a:pt x="4499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90" name="任意多边形 1289"/>
          <p:cNvSpPr/>
          <p:nvPr/>
        </p:nvSpPr>
        <p:spPr>
          <a:xfrm>
            <a:off x="5933880" y="2800080"/>
            <a:ext cx="2219760" cy="8640"/>
          </a:xfrm>
          <a:custGeom>
            <a:avLst/>
            <a:gdLst/>
            <a:ahLst/>
            <a:cxnLst/>
            <a:rect l="0" t="0" r="r" b="b"/>
            <a:pathLst>
              <a:path w="6166" h="24">
                <a:moveTo>
                  <a:pt x="0" y="0"/>
                </a:moveTo>
                <a:lnTo>
                  <a:pt x="6166" y="0"/>
                </a:lnTo>
                <a:lnTo>
                  <a:pt x="6166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91" name="任意多边形 1290"/>
          <p:cNvSpPr/>
          <p:nvPr/>
        </p:nvSpPr>
        <p:spPr>
          <a:xfrm>
            <a:off x="8153280" y="2800080"/>
            <a:ext cx="1609920" cy="8640"/>
          </a:xfrm>
          <a:custGeom>
            <a:avLst/>
            <a:gdLst/>
            <a:ahLst/>
            <a:cxnLst/>
            <a:rect l="0" t="0" r="r" b="b"/>
            <a:pathLst>
              <a:path w="4472" h="24">
                <a:moveTo>
                  <a:pt x="0" y="0"/>
                </a:moveTo>
                <a:lnTo>
                  <a:pt x="4472" y="0"/>
                </a:lnTo>
                <a:lnTo>
                  <a:pt x="4472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92" name="任意多边形 1291"/>
          <p:cNvSpPr/>
          <p:nvPr/>
        </p:nvSpPr>
        <p:spPr>
          <a:xfrm>
            <a:off x="9762840" y="2800080"/>
            <a:ext cx="1819800" cy="8640"/>
          </a:xfrm>
          <a:custGeom>
            <a:avLst/>
            <a:gdLst/>
            <a:ahLst/>
            <a:cxnLst/>
            <a:rect l="0" t="0" r="r" b="b"/>
            <a:pathLst>
              <a:path w="5055" h="24">
                <a:moveTo>
                  <a:pt x="0" y="0"/>
                </a:moveTo>
                <a:lnTo>
                  <a:pt x="5055" y="0"/>
                </a:lnTo>
                <a:lnTo>
                  <a:pt x="5055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93" name="任意多边形 1292"/>
          <p:cNvSpPr/>
          <p:nvPr/>
        </p:nvSpPr>
        <p:spPr>
          <a:xfrm>
            <a:off x="609480" y="3412080"/>
            <a:ext cx="1209960" cy="8640"/>
          </a:xfrm>
          <a:custGeom>
            <a:avLst/>
            <a:gdLst/>
            <a:ahLst/>
            <a:cxnLst/>
            <a:rect l="0" t="0" r="r" b="b"/>
            <a:pathLst>
              <a:path w="3361" h="24">
                <a:moveTo>
                  <a:pt x="0" y="0"/>
                </a:moveTo>
                <a:lnTo>
                  <a:pt x="3361" y="0"/>
                </a:lnTo>
                <a:lnTo>
                  <a:pt x="3361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94" name="任意多边形 1293"/>
          <p:cNvSpPr/>
          <p:nvPr/>
        </p:nvSpPr>
        <p:spPr>
          <a:xfrm>
            <a:off x="1819080" y="3412080"/>
            <a:ext cx="2495880" cy="8640"/>
          </a:xfrm>
          <a:custGeom>
            <a:avLst/>
            <a:gdLst/>
            <a:ahLst/>
            <a:cxnLst/>
            <a:rect l="0" t="0" r="r" b="b"/>
            <a:pathLst>
              <a:path w="6933" h="24">
                <a:moveTo>
                  <a:pt x="0" y="0"/>
                </a:moveTo>
                <a:lnTo>
                  <a:pt x="6933" y="0"/>
                </a:lnTo>
                <a:lnTo>
                  <a:pt x="6933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95" name="任意多边形 1294"/>
          <p:cNvSpPr/>
          <p:nvPr/>
        </p:nvSpPr>
        <p:spPr>
          <a:xfrm>
            <a:off x="4314600" y="3412080"/>
            <a:ext cx="1619640" cy="8640"/>
          </a:xfrm>
          <a:custGeom>
            <a:avLst/>
            <a:gdLst/>
            <a:ahLst/>
            <a:cxnLst/>
            <a:rect l="0" t="0" r="r" b="b"/>
            <a:pathLst>
              <a:path w="4499" h="24">
                <a:moveTo>
                  <a:pt x="0" y="0"/>
                </a:moveTo>
                <a:lnTo>
                  <a:pt x="4499" y="0"/>
                </a:lnTo>
                <a:lnTo>
                  <a:pt x="4499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96" name="任意多边形 1295"/>
          <p:cNvSpPr/>
          <p:nvPr/>
        </p:nvSpPr>
        <p:spPr>
          <a:xfrm>
            <a:off x="5933880" y="3412080"/>
            <a:ext cx="2219760" cy="8640"/>
          </a:xfrm>
          <a:custGeom>
            <a:avLst/>
            <a:gdLst/>
            <a:ahLst/>
            <a:cxnLst/>
            <a:rect l="0" t="0" r="r" b="b"/>
            <a:pathLst>
              <a:path w="6166" h="24">
                <a:moveTo>
                  <a:pt x="0" y="0"/>
                </a:moveTo>
                <a:lnTo>
                  <a:pt x="6166" y="0"/>
                </a:lnTo>
                <a:lnTo>
                  <a:pt x="6166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97" name="任意多边形 1296"/>
          <p:cNvSpPr/>
          <p:nvPr/>
        </p:nvSpPr>
        <p:spPr>
          <a:xfrm>
            <a:off x="8153280" y="3412080"/>
            <a:ext cx="1609920" cy="8640"/>
          </a:xfrm>
          <a:custGeom>
            <a:avLst/>
            <a:gdLst/>
            <a:ahLst/>
            <a:cxnLst/>
            <a:rect l="0" t="0" r="r" b="b"/>
            <a:pathLst>
              <a:path w="4472" h="24">
                <a:moveTo>
                  <a:pt x="0" y="0"/>
                </a:moveTo>
                <a:lnTo>
                  <a:pt x="4472" y="0"/>
                </a:lnTo>
                <a:lnTo>
                  <a:pt x="4472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98" name="任意多边形 1297"/>
          <p:cNvSpPr/>
          <p:nvPr/>
        </p:nvSpPr>
        <p:spPr>
          <a:xfrm>
            <a:off x="9762840" y="3412080"/>
            <a:ext cx="1819800" cy="8640"/>
          </a:xfrm>
          <a:custGeom>
            <a:avLst/>
            <a:gdLst/>
            <a:ahLst/>
            <a:cxnLst/>
            <a:rect l="0" t="0" r="r" b="b"/>
            <a:pathLst>
              <a:path w="5055" h="24">
                <a:moveTo>
                  <a:pt x="0" y="0"/>
                </a:moveTo>
                <a:lnTo>
                  <a:pt x="5055" y="0"/>
                </a:lnTo>
                <a:lnTo>
                  <a:pt x="5055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99" name="任意多边形 1298"/>
          <p:cNvSpPr/>
          <p:nvPr/>
        </p:nvSpPr>
        <p:spPr>
          <a:xfrm>
            <a:off x="609480" y="4024080"/>
            <a:ext cx="1209960" cy="8640"/>
          </a:xfrm>
          <a:custGeom>
            <a:avLst/>
            <a:gdLst/>
            <a:ahLst/>
            <a:cxnLst/>
            <a:rect l="0" t="0" r="r" b="b"/>
            <a:pathLst>
              <a:path w="3361" h="24">
                <a:moveTo>
                  <a:pt x="0" y="0"/>
                </a:moveTo>
                <a:lnTo>
                  <a:pt x="3361" y="0"/>
                </a:lnTo>
                <a:lnTo>
                  <a:pt x="3361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00" name="任意多边形 1299"/>
          <p:cNvSpPr/>
          <p:nvPr/>
        </p:nvSpPr>
        <p:spPr>
          <a:xfrm>
            <a:off x="1819080" y="4024080"/>
            <a:ext cx="2495880" cy="8640"/>
          </a:xfrm>
          <a:custGeom>
            <a:avLst/>
            <a:gdLst/>
            <a:ahLst/>
            <a:cxnLst/>
            <a:rect l="0" t="0" r="r" b="b"/>
            <a:pathLst>
              <a:path w="6933" h="24">
                <a:moveTo>
                  <a:pt x="0" y="0"/>
                </a:moveTo>
                <a:lnTo>
                  <a:pt x="6933" y="0"/>
                </a:lnTo>
                <a:lnTo>
                  <a:pt x="6933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01" name="任意多边形 1300"/>
          <p:cNvSpPr/>
          <p:nvPr/>
        </p:nvSpPr>
        <p:spPr>
          <a:xfrm>
            <a:off x="4314600" y="4024080"/>
            <a:ext cx="1619640" cy="8640"/>
          </a:xfrm>
          <a:custGeom>
            <a:avLst/>
            <a:gdLst/>
            <a:ahLst/>
            <a:cxnLst/>
            <a:rect l="0" t="0" r="r" b="b"/>
            <a:pathLst>
              <a:path w="4499" h="24">
                <a:moveTo>
                  <a:pt x="0" y="0"/>
                </a:moveTo>
                <a:lnTo>
                  <a:pt x="4499" y="0"/>
                </a:lnTo>
                <a:lnTo>
                  <a:pt x="4499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02" name="任意多边形 1301"/>
          <p:cNvSpPr/>
          <p:nvPr/>
        </p:nvSpPr>
        <p:spPr>
          <a:xfrm>
            <a:off x="5933880" y="4024080"/>
            <a:ext cx="2219760" cy="8640"/>
          </a:xfrm>
          <a:custGeom>
            <a:avLst/>
            <a:gdLst/>
            <a:ahLst/>
            <a:cxnLst/>
            <a:rect l="0" t="0" r="r" b="b"/>
            <a:pathLst>
              <a:path w="6166" h="24">
                <a:moveTo>
                  <a:pt x="0" y="0"/>
                </a:moveTo>
                <a:lnTo>
                  <a:pt x="6166" y="0"/>
                </a:lnTo>
                <a:lnTo>
                  <a:pt x="6166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03" name="任意多边形 1302"/>
          <p:cNvSpPr/>
          <p:nvPr/>
        </p:nvSpPr>
        <p:spPr>
          <a:xfrm>
            <a:off x="8153280" y="4024080"/>
            <a:ext cx="1609920" cy="8640"/>
          </a:xfrm>
          <a:custGeom>
            <a:avLst/>
            <a:gdLst/>
            <a:ahLst/>
            <a:cxnLst/>
            <a:rect l="0" t="0" r="r" b="b"/>
            <a:pathLst>
              <a:path w="4472" h="24">
                <a:moveTo>
                  <a:pt x="0" y="0"/>
                </a:moveTo>
                <a:lnTo>
                  <a:pt x="4472" y="0"/>
                </a:lnTo>
                <a:lnTo>
                  <a:pt x="4472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04" name="任意多边形 1303"/>
          <p:cNvSpPr/>
          <p:nvPr/>
        </p:nvSpPr>
        <p:spPr>
          <a:xfrm>
            <a:off x="9762840" y="4024080"/>
            <a:ext cx="1819800" cy="8640"/>
          </a:xfrm>
          <a:custGeom>
            <a:avLst/>
            <a:gdLst/>
            <a:ahLst/>
            <a:cxnLst/>
            <a:rect l="0" t="0" r="r" b="b"/>
            <a:pathLst>
              <a:path w="5055" h="24">
                <a:moveTo>
                  <a:pt x="0" y="0"/>
                </a:moveTo>
                <a:lnTo>
                  <a:pt x="5055" y="0"/>
                </a:lnTo>
                <a:lnTo>
                  <a:pt x="5055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05" name="文本框 1304"/>
          <p:cNvSpPr txBox="1"/>
          <p:nvPr/>
        </p:nvSpPr>
        <p:spPr>
          <a:xfrm>
            <a:off x="609480" y="343800"/>
            <a:ext cx="3608640" cy="408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78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典型算法对⽐：优缺点与适⽤场景</a:t>
            </a:r>
            <a:endParaRPr lang="en-US" sz="278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06" name="文本框 1305"/>
          <p:cNvSpPr txBox="1"/>
          <p:nvPr/>
        </p:nvSpPr>
        <p:spPr>
          <a:xfrm>
            <a:off x="762120" y="1300680"/>
            <a:ext cx="3664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算法类型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07" name="文本框 1306"/>
          <p:cNvSpPr txBox="1"/>
          <p:nvPr/>
        </p:nvSpPr>
        <p:spPr>
          <a:xfrm>
            <a:off x="1972440" y="1300680"/>
            <a:ext cx="3664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核⼼原理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08" name="文本框 1307"/>
          <p:cNvSpPr txBox="1"/>
          <p:nvPr/>
        </p:nvSpPr>
        <p:spPr>
          <a:xfrm>
            <a:off x="4471920" y="1300680"/>
            <a:ext cx="1836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优点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09" name="文本框 1308"/>
          <p:cNvSpPr txBox="1"/>
          <p:nvPr/>
        </p:nvSpPr>
        <p:spPr>
          <a:xfrm>
            <a:off x="6085800" y="1300680"/>
            <a:ext cx="1836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缺点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10" name="文本框 1309"/>
          <p:cNvSpPr txBox="1"/>
          <p:nvPr/>
        </p:nvSpPr>
        <p:spPr>
          <a:xfrm>
            <a:off x="8304840" y="1300680"/>
            <a:ext cx="3664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适⽤场景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11" name="文本框 1310"/>
          <p:cNvSpPr txBox="1"/>
          <p:nvPr/>
        </p:nvSpPr>
        <p:spPr>
          <a:xfrm>
            <a:off x="9918720" y="1300680"/>
            <a:ext cx="1836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案例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12" name="文本框 1311"/>
          <p:cNvSpPr txBox="1"/>
          <p:nvPr/>
        </p:nvSpPr>
        <p:spPr>
          <a:xfrm>
            <a:off x="762120" y="1803960"/>
            <a:ext cx="3664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线性回归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13" name="文本框 1312"/>
          <p:cNvSpPr txBox="1"/>
          <p:nvPr/>
        </p:nvSpPr>
        <p:spPr>
          <a:xfrm>
            <a:off x="1972440" y="1803960"/>
            <a:ext cx="54936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拟合线性⽅程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14" name="文本框 1313"/>
          <p:cNvSpPr txBox="1"/>
          <p:nvPr/>
        </p:nvSpPr>
        <p:spPr>
          <a:xfrm>
            <a:off x="2886840" y="1808640"/>
            <a:ext cx="54936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 y=wx+b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15" name="文本框 1314"/>
          <p:cNvSpPr txBox="1"/>
          <p:nvPr/>
        </p:nvSpPr>
        <p:spPr>
          <a:xfrm>
            <a:off x="4471920" y="1703160"/>
            <a:ext cx="45792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简单易解释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16" name="文本框 1315"/>
          <p:cNvSpPr txBox="1"/>
          <p:nvPr/>
        </p:nvSpPr>
        <p:spPr>
          <a:xfrm>
            <a:off x="4471920" y="1904400"/>
            <a:ext cx="45792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训练速度快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17" name="文本框 1316"/>
          <p:cNvSpPr txBox="1"/>
          <p:nvPr/>
        </p:nvSpPr>
        <p:spPr>
          <a:xfrm>
            <a:off x="6085800" y="1803960"/>
            <a:ext cx="8236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⽆法处理⾮线性关系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18" name="文本框 1317"/>
          <p:cNvSpPr txBox="1"/>
          <p:nvPr/>
        </p:nvSpPr>
        <p:spPr>
          <a:xfrm>
            <a:off x="8304840" y="1703160"/>
            <a:ext cx="3664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房价预测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19" name="文本框 1318"/>
          <p:cNvSpPr txBox="1"/>
          <p:nvPr/>
        </p:nvSpPr>
        <p:spPr>
          <a:xfrm>
            <a:off x="8304840" y="1904400"/>
            <a:ext cx="45792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销售额预测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20" name="文本框 1319"/>
          <p:cNvSpPr txBox="1"/>
          <p:nvPr/>
        </p:nvSpPr>
        <p:spPr>
          <a:xfrm>
            <a:off x="9918720" y="1803960"/>
            <a:ext cx="6408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波⼠顿房价预测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21" name="文本框 1320"/>
          <p:cNvSpPr txBox="1"/>
          <p:nvPr/>
        </p:nvSpPr>
        <p:spPr>
          <a:xfrm>
            <a:off x="762120" y="2415960"/>
            <a:ext cx="3664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逻辑回归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22" name="文本框 1321"/>
          <p:cNvSpPr txBox="1"/>
          <p:nvPr/>
        </p:nvSpPr>
        <p:spPr>
          <a:xfrm>
            <a:off x="1972440" y="2415960"/>
            <a:ext cx="15192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⽤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23" name="文本框 1322"/>
          <p:cNvSpPr txBox="1"/>
          <p:nvPr/>
        </p:nvSpPr>
        <p:spPr>
          <a:xfrm>
            <a:off x="2124720" y="2420640"/>
            <a:ext cx="5173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Sigmoid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24" name="文本框 1323"/>
          <p:cNvSpPr txBox="1"/>
          <p:nvPr/>
        </p:nvSpPr>
        <p:spPr>
          <a:xfrm>
            <a:off x="2641320" y="2415960"/>
            <a:ext cx="54936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函数输出概率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25" name="文本框 1324"/>
          <p:cNvSpPr txBox="1"/>
          <p:nvPr/>
        </p:nvSpPr>
        <p:spPr>
          <a:xfrm>
            <a:off x="4471920" y="2315160"/>
            <a:ext cx="54936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可输出概率值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26" name="文本框 1325"/>
          <p:cNvSpPr txBox="1"/>
          <p:nvPr/>
        </p:nvSpPr>
        <p:spPr>
          <a:xfrm>
            <a:off x="4471920" y="2516400"/>
            <a:ext cx="3664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模型轻量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27" name="文本框 1326"/>
          <p:cNvSpPr txBox="1"/>
          <p:nvPr/>
        </p:nvSpPr>
        <p:spPr>
          <a:xfrm>
            <a:off x="6085800" y="2415960"/>
            <a:ext cx="54936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表达能⼒有限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28" name="文本框 1327"/>
          <p:cNvSpPr txBox="1"/>
          <p:nvPr/>
        </p:nvSpPr>
        <p:spPr>
          <a:xfrm>
            <a:off x="8304840" y="2315160"/>
            <a:ext cx="45792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⼆分类问题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29" name="文本框 1328"/>
          <p:cNvSpPr txBox="1"/>
          <p:nvPr/>
        </p:nvSpPr>
        <p:spPr>
          <a:xfrm>
            <a:off x="8304840" y="2516400"/>
            <a:ext cx="3664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⻛险评估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30" name="文本框 1329"/>
          <p:cNvSpPr txBox="1"/>
          <p:nvPr/>
        </p:nvSpPr>
        <p:spPr>
          <a:xfrm>
            <a:off x="9918720" y="2415960"/>
            <a:ext cx="6408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信⽤卡欺诈检测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31" name="文本框 1330"/>
          <p:cNvSpPr txBox="1"/>
          <p:nvPr/>
        </p:nvSpPr>
        <p:spPr>
          <a:xfrm>
            <a:off x="762120" y="3027960"/>
            <a:ext cx="27504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决策树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32" name="文本框 1331"/>
          <p:cNvSpPr txBox="1"/>
          <p:nvPr/>
        </p:nvSpPr>
        <p:spPr>
          <a:xfrm>
            <a:off x="1972440" y="2927160"/>
            <a:ext cx="73224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模拟⼈类决策过程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33" name="文本框 1332"/>
          <p:cNvSpPr txBox="1"/>
          <p:nvPr/>
        </p:nvSpPr>
        <p:spPr>
          <a:xfrm>
            <a:off x="1972440" y="3128400"/>
            <a:ext cx="8236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通过特征分裂构建树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34" name="文本框 1333"/>
          <p:cNvSpPr txBox="1"/>
          <p:nvPr/>
        </p:nvSpPr>
        <p:spPr>
          <a:xfrm>
            <a:off x="4471920" y="2927160"/>
            <a:ext cx="54936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可处理⾮线性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35" name="文本框 1334"/>
          <p:cNvSpPr txBox="1"/>
          <p:nvPr/>
        </p:nvSpPr>
        <p:spPr>
          <a:xfrm>
            <a:off x="4471920" y="3128400"/>
            <a:ext cx="54936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⽆需特征缩放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36" name="文本框 1335"/>
          <p:cNvSpPr txBox="1"/>
          <p:nvPr/>
        </p:nvSpPr>
        <p:spPr>
          <a:xfrm>
            <a:off x="6085800" y="2927160"/>
            <a:ext cx="3664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易过拟合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37" name="文本框 1336"/>
          <p:cNvSpPr txBox="1"/>
          <p:nvPr/>
        </p:nvSpPr>
        <p:spPr>
          <a:xfrm>
            <a:off x="6085800" y="3128400"/>
            <a:ext cx="27504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不稳定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38" name="文本框 1337"/>
          <p:cNvSpPr txBox="1"/>
          <p:nvPr/>
        </p:nvSpPr>
        <p:spPr>
          <a:xfrm>
            <a:off x="8304840" y="2927160"/>
            <a:ext cx="3664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医疗诊断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39" name="文本框 1338"/>
          <p:cNvSpPr txBox="1"/>
          <p:nvPr/>
        </p:nvSpPr>
        <p:spPr>
          <a:xfrm>
            <a:off x="8304840" y="3128400"/>
            <a:ext cx="3664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客⼾分层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40" name="文本框 1339"/>
          <p:cNvSpPr txBox="1"/>
          <p:nvPr/>
        </p:nvSpPr>
        <p:spPr>
          <a:xfrm>
            <a:off x="9918720" y="3027960"/>
            <a:ext cx="54936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贷款违约预测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41" name="文本框 1340"/>
          <p:cNvSpPr txBox="1"/>
          <p:nvPr/>
        </p:nvSpPr>
        <p:spPr>
          <a:xfrm>
            <a:off x="762120" y="3639960"/>
            <a:ext cx="3664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随机森林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42" name="文本框 1341"/>
          <p:cNvSpPr txBox="1"/>
          <p:nvPr/>
        </p:nvSpPr>
        <p:spPr>
          <a:xfrm>
            <a:off x="1972440" y="3539160"/>
            <a:ext cx="6408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多棵决策树集成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43" name="文本框 1342"/>
          <p:cNvSpPr txBox="1"/>
          <p:nvPr/>
        </p:nvSpPr>
        <p:spPr>
          <a:xfrm>
            <a:off x="1972440" y="3740400"/>
            <a:ext cx="54936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投票决定结果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44" name="文本框 1343"/>
          <p:cNvSpPr txBox="1"/>
          <p:nvPr/>
        </p:nvSpPr>
        <p:spPr>
          <a:xfrm>
            <a:off x="4471920" y="3539160"/>
            <a:ext cx="45792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泛化能⼒强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45" name="文本框 1344"/>
          <p:cNvSpPr txBox="1"/>
          <p:nvPr/>
        </p:nvSpPr>
        <p:spPr>
          <a:xfrm>
            <a:off x="4471920" y="3740400"/>
            <a:ext cx="3664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抗过拟合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46" name="文本框 1345"/>
          <p:cNvSpPr txBox="1"/>
          <p:nvPr/>
        </p:nvSpPr>
        <p:spPr>
          <a:xfrm>
            <a:off x="6085800" y="3539160"/>
            <a:ext cx="3664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模型复杂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47" name="文本框 1346"/>
          <p:cNvSpPr txBox="1"/>
          <p:nvPr/>
        </p:nvSpPr>
        <p:spPr>
          <a:xfrm>
            <a:off x="6085800" y="3740400"/>
            <a:ext cx="3664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解释性差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48" name="文本框 1347"/>
          <p:cNvSpPr txBox="1"/>
          <p:nvPr/>
        </p:nvSpPr>
        <p:spPr>
          <a:xfrm>
            <a:off x="8304840" y="3539160"/>
            <a:ext cx="3664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信⽤评分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49" name="文本框 1348"/>
          <p:cNvSpPr txBox="1"/>
          <p:nvPr/>
        </p:nvSpPr>
        <p:spPr>
          <a:xfrm>
            <a:off x="8304840" y="3740400"/>
            <a:ext cx="3664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图像分类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50" name="文本框 1349"/>
          <p:cNvSpPr txBox="1"/>
          <p:nvPr/>
        </p:nvSpPr>
        <p:spPr>
          <a:xfrm>
            <a:off x="9918720" y="3639960"/>
            <a:ext cx="54936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客⼾流失预测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51" name="文本框 1350"/>
          <p:cNvSpPr txBox="1"/>
          <p:nvPr/>
        </p:nvSpPr>
        <p:spPr>
          <a:xfrm>
            <a:off x="762120" y="4251960"/>
            <a:ext cx="3664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神经⽹络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52" name="文本框 1351"/>
          <p:cNvSpPr txBox="1"/>
          <p:nvPr/>
        </p:nvSpPr>
        <p:spPr>
          <a:xfrm>
            <a:off x="1972440" y="4151160"/>
            <a:ext cx="8236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模拟⼈脑神经元连接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53" name="文本框 1352"/>
          <p:cNvSpPr txBox="1"/>
          <p:nvPr/>
        </p:nvSpPr>
        <p:spPr>
          <a:xfrm>
            <a:off x="1972440" y="4352400"/>
            <a:ext cx="6408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多层⾮线性变换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54" name="文本框 1353"/>
          <p:cNvSpPr txBox="1"/>
          <p:nvPr/>
        </p:nvSpPr>
        <p:spPr>
          <a:xfrm>
            <a:off x="4471920" y="4151160"/>
            <a:ext cx="54936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处理复杂模式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55" name="文本框 1354"/>
          <p:cNvSpPr txBox="1"/>
          <p:nvPr/>
        </p:nvSpPr>
        <p:spPr>
          <a:xfrm>
            <a:off x="4471920" y="4352400"/>
            <a:ext cx="45792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表达能⼒强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56" name="文本框 1355"/>
          <p:cNvSpPr txBox="1"/>
          <p:nvPr/>
        </p:nvSpPr>
        <p:spPr>
          <a:xfrm>
            <a:off x="6085800" y="4151160"/>
            <a:ext cx="45792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需⼤量数据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57" name="文本框 1356"/>
          <p:cNvSpPr txBox="1"/>
          <p:nvPr/>
        </p:nvSpPr>
        <p:spPr>
          <a:xfrm>
            <a:off x="6085800" y="4352400"/>
            <a:ext cx="45792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训练成本⾼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58" name="文本框 1357"/>
          <p:cNvSpPr txBox="1"/>
          <p:nvPr/>
        </p:nvSpPr>
        <p:spPr>
          <a:xfrm>
            <a:off x="8304840" y="4151160"/>
            <a:ext cx="3664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图像识别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59" name="文本框 1358"/>
          <p:cNvSpPr txBox="1"/>
          <p:nvPr/>
        </p:nvSpPr>
        <p:spPr>
          <a:xfrm>
            <a:off x="8304840" y="4352400"/>
            <a:ext cx="54936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⾃然语⾔处理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60" name="文本框 1359"/>
          <p:cNvSpPr txBox="1"/>
          <p:nvPr/>
        </p:nvSpPr>
        <p:spPr>
          <a:xfrm>
            <a:off x="9918720" y="4251960"/>
            <a:ext cx="54936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⼿写数字识别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61" name="文本框 1360"/>
          <p:cNvSpPr txBox="1"/>
          <p:nvPr/>
        </p:nvSpPr>
        <p:spPr>
          <a:xfrm>
            <a:off x="609480" y="4768200"/>
            <a:ext cx="960840" cy="235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58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算法选择决策树</a:t>
            </a:r>
            <a:endParaRPr lang="en-US" sz="158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62" name="文本框 1361"/>
          <p:cNvSpPr txBox="1"/>
          <p:nvPr/>
        </p:nvSpPr>
        <p:spPr>
          <a:xfrm>
            <a:off x="838080" y="5182560"/>
            <a:ext cx="191160" cy="186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1. 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63" name="文本框 1362"/>
          <p:cNvSpPr txBox="1"/>
          <p:nvPr/>
        </p:nvSpPr>
        <p:spPr>
          <a:xfrm>
            <a:off x="1028520" y="5176440"/>
            <a:ext cx="68652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2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数据量⼤⼩？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64" name="文本框 1363"/>
          <p:cNvSpPr txBox="1"/>
          <p:nvPr/>
        </p:nvSpPr>
        <p:spPr>
          <a:xfrm>
            <a:off x="2171520" y="5182560"/>
            <a:ext cx="238680" cy="186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→ 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65" name="文本框 1364"/>
          <p:cNvSpPr txBox="1"/>
          <p:nvPr/>
        </p:nvSpPr>
        <p:spPr>
          <a:xfrm>
            <a:off x="2409840" y="5176440"/>
            <a:ext cx="148680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2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⼩数据：简单算法（线性回归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66" name="文本框 1365"/>
          <p:cNvSpPr txBox="1"/>
          <p:nvPr/>
        </p:nvSpPr>
        <p:spPr>
          <a:xfrm>
            <a:off x="4886280" y="5182560"/>
            <a:ext cx="190080" cy="186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/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67" name="文本框 1366"/>
          <p:cNvSpPr txBox="1"/>
          <p:nvPr/>
        </p:nvSpPr>
        <p:spPr>
          <a:xfrm>
            <a:off x="4939200" y="5176440"/>
            <a:ext cx="217260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2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决策树）；⼤数据：复杂算法（神经⽹络）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68" name="文本框 1367"/>
          <p:cNvSpPr txBox="1"/>
          <p:nvPr/>
        </p:nvSpPr>
        <p:spPr>
          <a:xfrm>
            <a:off x="838080" y="5518080"/>
            <a:ext cx="191160" cy="186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2. 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69" name="文本框 1368"/>
          <p:cNvSpPr txBox="1"/>
          <p:nvPr/>
        </p:nvSpPr>
        <p:spPr>
          <a:xfrm>
            <a:off x="1028520" y="5511960"/>
            <a:ext cx="91512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2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特征与⽬标关系？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70" name="文本框 1369"/>
          <p:cNvSpPr txBox="1"/>
          <p:nvPr/>
        </p:nvSpPr>
        <p:spPr>
          <a:xfrm>
            <a:off x="2552760" y="5518080"/>
            <a:ext cx="238680" cy="186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→ 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71" name="文本框 1370"/>
          <p:cNvSpPr txBox="1"/>
          <p:nvPr/>
        </p:nvSpPr>
        <p:spPr>
          <a:xfrm>
            <a:off x="2790720" y="5511960"/>
            <a:ext cx="171540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2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线性：线性模型；⾮线性：树模型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72" name="文本框 1371"/>
          <p:cNvSpPr txBox="1"/>
          <p:nvPr/>
        </p:nvSpPr>
        <p:spPr>
          <a:xfrm>
            <a:off x="5648400" y="5518080"/>
            <a:ext cx="190080" cy="186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/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73" name="文本框 1372"/>
          <p:cNvSpPr txBox="1"/>
          <p:nvPr/>
        </p:nvSpPr>
        <p:spPr>
          <a:xfrm>
            <a:off x="5701320" y="5511960"/>
            <a:ext cx="45792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2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神经⽹络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74" name="文本框 1373"/>
          <p:cNvSpPr txBox="1"/>
          <p:nvPr/>
        </p:nvSpPr>
        <p:spPr>
          <a:xfrm>
            <a:off x="838080" y="5861880"/>
            <a:ext cx="191160" cy="186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3. 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75" name="文本框 1374"/>
          <p:cNvSpPr txBox="1"/>
          <p:nvPr/>
        </p:nvSpPr>
        <p:spPr>
          <a:xfrm>
            <a:off x="1028520" y="5855760"/>
            <a:ext cx="68652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2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解释性要求？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76" name="文本框 1375"/>
          <p:cNvSpPr txBox="1"/>
          <p:nvPr/>
        </p:nvSpPr>
        <p:spPr>
          <a:xfrm>
            <a:off x="2171520" y="5861880"/>
            <a:ext cx="238680" cy="186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→ 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77" name="文本框 1376"/>
          <p:cNvSpPr txBox="1"/>
          <p:nvPr/>
        </p:nvSpPr>
        <p:spPr>
          <a:xfrm>
            <a:off x="2409840" y="5855760"/>
            <a:ext cx="68652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2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⾼：线性回归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78" name="文本框 1377"/>
          <p:cNvSpPr txBox="1"/>
          <p:nvPr/>
        </p:nvSpPr>
        <p:spPr>
          <a:xfrm>
            <a:off x="3552840" y="5861880"/>
            <a:ext cx="190080" cy="186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/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79" name="文本框 1378"/>
          <p:cNvSpPr txBox="1"/>
          <p:nvPr/>
        </p:nvSpPr>
        <p:spPr>
          <a:xfrm>
            <a:off x="3605760" y="5855760"/>
            <a:ext cx="114408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2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决策树；低：集成模型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80" name="文本框 1379"/>
          <p:cNvSpPr txBox="1"/>
          <p:nvPr/>
        </p:nvSpPr>
        <p:spPr>
          <a:xfrm>
            <a:off x="5510880" y="5861880"/>
            <a:ext cx="190080" cy="186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/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81" name="文本框 1380"/>
          <p:cNvSpPr txBox="1"/>
          <p:nvPr/>
        </p:nvSpPr>
        <p:spPr>
          <a:xfrm>
            <a:off x="5563800" y="5855760"/>
            <a:ext cx="45792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2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神经⽹络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82" name="文本框 1381"/>
          <p:cNvSpPr txBox="1"/>
          <p:nvPr/>
        </p:nvSpPr>
        <p:spPr>
          <a:xfrm>
            <a:off x="838080" y="6197040"/>
            <a:ext cx="191160" cy="186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4. 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83" name="文本框 1382"/>
          <p:cNvSpPr txBox="1"/>
          <p:nvPr/>
        </p:nvSpPr>
        <p:spPr>
          <a:xfrm>
            <a:off x="1028520" y="6190920"/>
            <a:ext cx="57240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2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计算资源？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84" name="文本框 1383"/>
          <p:cNvSpPr txBox="1"/>
          <p:nvPr/>
        </p:nvSpPr>
        <p:spPr>
          <a:xfrm>
            <a:off x="1981080" y="6197040"/>
            <a:ext cx="238680" cy="186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→ 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86" name="文本框 1385"/>
          <p:cNvSpPr txBox="1"/>
          <p:nvPr/>
        </p:nvSpPr>
        <p:spPr>
          <a:xfrm>
            <a:off x="2219400" y="6190920"/>
            <a:ext cx="171540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2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有限：简单模型；充⾜：复杂模型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62BD69-9E3D-9B82-2B94-969B9C436CDB}"/>
              </a:ext>
            </a:extLst>
          </p:cNvPr>
          <p:cNvSpPr txBox="1"/>
          <p:nvPr/>
        </p:nvSpPr>
        <p:spPr>
          <a:xfrm>
            <a:off x="10879604" y="212961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任意多边形 139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98" name="任意多边形 1397"/>
          <p:cNvSpPr/>
          <p:nvPr/>
        </p:nvSpPr>
        <p:spPr>
          <a:xfrm>
            <a:off x="152280" y="152280"/>
            <a:ext cx="11887560" cy="6705720"/>
          </a:xfrm>
          <a:custGeom>
            <a:avLst/>
            <a:gdLst/>
            <a:ahLst/>
            <a:cxnLst/>
            <a:rect l="0" t="0" r="r" b="b"/>
            <a:pathLst>
              <a:path w="33021" h="18627">
                <a:moveTo>
                  <a:pt x="0" y="0"/>
                </a:moveTo>
                <a:lnTo>
                  <a:pt x="33021" y="0"/>
                </a:lnTo>
                <a:lnTo>
                  <a:pt x="33021" y="18627"/>
                </a:lnTo>
                <a:lnTo>
                  <a:pt x="0" y="186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99" name="任意多边形 1398"/>
          <p:cNvSpPr/>
          <p:nvPr/>
        </p:nvSpPr>
        <p:spPr>
          <a:xfrm>
            <a:off x="152280" y="152280"/>
            <a:ext cx="11887560" cy="962280"/>
          </a:xfrm>
          <a:custGeom>
            <a:avLst/>
            <a:gdLst/>
            <a:ahLst/>
            <a:cxnLst/>
            <a:rect l="0" t="0" r="r" b="b"/>
            <a:pathLst>
              <a:path w="33021" h="2673">
                <a:moveTo>
                  <a:pt x="0" y="0"/>
                </a:moveTo>
                <a:lnTo>
                  <a:pt x="33021" y="0"/>
                </a:lnTo>
                <a:lnTo>
                  <a:pt x="33021" y="2673"/>
                </a:lnTo>
                <a:lnTo>
                  <a:pt x="0" y="2673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00" name="任意多边形 1399"/>
          <p:cNvSpPr/>
          <p:nvPr/>
        </p:nvSpPr>
        <p:spPr>
          <a:xfrm>
            <a:off x="152280" y="1114200"/>
            <a:ext cx="11887560" cy="5486760"/>
          </a:xfrm>
          <a:custGeom>
            <a:avLst/>
            <a:gdLst/>
            <a:ahLst/>
            <a:cxnLst/>
            <a:rect l="0" t="0" r="r" b="b"/>
            <a:pathLst>
              <a:path w="33021" h="15241">
                <a:moveTo>
                  <a:pt x="0" y="0"/>
                </a:moveTo>
                <a:lnTo>
                  <a:pt x="33021" y="0"/>
                </a:lnTo>
                <a:lnTo>
                  <a:pt x="33021" y="15241"/>
                </a:lnTo>
                <a:lnTo>
                  <a:pt x="0" y="15241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01" name="任意多边形 1400"/>
          <p:cNvSpPr/>
          <p:nvPr/>
        </p:nvSpPr>
        <p:spPr>
          <a:xfrm>
            <a:off x="628560" y="1800000"/>
            <a:ext cx="5220000" cy="3772440"/>
          </a:xfrm>
          <a:custGeom>
            <a:avLst/>
            <a:gdLst/>
            <a:ahLst/>
            <a:cxnLst/>
            <a:rect l="0" t="0" r="r" b="b"/>
            <a:pathLst>
              <a:path w="14500" h="10479" fill="none">
                <a:moveTo>
                  <a:pt x="0" y="10320"/>
                </a:moveTo>
                <a:lnTo>
                  <a:pt x="0" y="159"/>
                </a:lnTo>
                <a:cubicBezTo>
                  <a:pt x="0" y="148"/>
                  <a:pt x="1" y="138"/>
                  <a:pt x="3" y="128"/>
                </a:cubicBezTo>
                <a:cubicBezTo>
                  <a:pt x="5" y="118"/>
                  <a:pt x="8" y="108"/>
                  <a:pt x="12" y="98"/>
                </a:cubicBezTo>
                <a:cubicBezTo>
                  <a:pt x="16" y="88"/>
                  <a:pt x="21" y="79"/>
                  <a:pt x="27" y="71"/>
                </a:cubicBezTo>
                <a:cubicBezTo>
                  <a:pt x="32" y="62"/>
                  <a:pt x="39" y="54"/>
                  <a:pt x="46" y="47"/>
                </a:cubicBezTo>
                <a:cubicBezTo>
                  <a:pt x="54" y="39"/>
                  <a:pt x="62" y="33"/>
                  <a:pt x="70" y="27"/>
                </a:cubicBezTo>
                <a:cubicBezTo>
                  <a:pt x="79" y="21"/>
                  <a:pt x="88" y="16"/>
                  <a:pt x="98" y="12"/>
                </a:cubicBezTo>
                <a:cubicBezTo>
                  <a:pt x="107" y="8"/>
                  <a:pt x="117" y="5"/>
                  <a:pt x="128" y="3"/>
                </a:cubicBezTo>
                <a:cubicBezTo>
                  <a:pt x="138" y="1"/>
                  <a:pt x="148" y="0"/>
                  <a:pt x="158" y="0"/>
                </a:cubicBezTo>
                <a:lnTo>
                  <a:pt x="14341" y="0"/>
                </a:lnTo>
                <a:cubicBezTo>
                  <a:pt x="14352" y="0"/>
                  <a:pt x="14362" y="1"/>
                  <a:pt x="14372" y="3"/>
                </a:cubicBezTo>
                <a:cubicBezTo>
                  <a:pt x="14382" y="5"/>
                  <a:pt x="14392" y="8"/>
                  <a:pt x="14402" y="12"/>
                </a:cubicBezTo>
                <a:cubicBezTo>
                  <a:pt x="14412" y="16"/>
                  <a:pt x="14421" y="21"/>
                  <a:pt x="14429" y="27"/>
                </a:cubicBezTo>
                <a:cubicBezTo>
                  <a:pt x="14438" y="33"/>
                  <a:pt x="14446" y="39"/>
                  <a:pt x="14453" y="47"/>
                </a:cubicBezTo>
                <a:cubicBezTo>
                  <a:pt x="14461" y="54"/>
                  <a:pt x="14467" y="62"/>
                  <a:pt x="14473" y="71"/>
                </a:cubicBezTo>
                <a:cubicBezTo>
                  <a:pt x="14479" y="79"/>
                  <a:pt x="14484" y="88"/>
                  <a:pt x="14488" y="98"/>
                </a:cubicBezTo>
                <a:cubicBezTo>
                  <a:pt x="14492" y="108"/>
                  <a:pt x="14495" y="118"/>
                  <a:pt x="14497" y="128"/>
                </a:cubicBezTo>
                <a:cubicBezTo>
                  <a:pt x="14499" y="138"/>
                  <a:pt x="14500" y="148"/>
                  <a:pt x="14500" y="159"/>
                </a:cubicBezTo>
                <a:lnTo>
                  <a:pt x="14500" y="10320"/>
                </a:lnTo>
                <a:cubicBezTo>
                  <a:pt x="14500" y="10330"/>
                  <a:pt x="14499" y="10341"/>
                  <a:pt x="14497" y="10351"/>
                </a:cubicBezTo>
                <a:cubicBezTo>
                  <a:pt x="14495" y="10361"/>
                  <a:pt x="14492" y="10371"/>
                  <a:pt x="14488" y="10381"/>
                </a:cubicBezTo>
                <a:cubicBezTo>
                  <a:pt x="14484" y="10390"/>
                  <a:pt x="14479" y="10399"/>
                  <a:pt x="14473" y="10408"/>
                </a:cubicBezTo>
                <a:cubicBezTo>
                  <a:pt x="14467" y="10417"/>
                  <a:pt x="14461" y="10425"/>
                  <a:pt x="14453" y="10432"/>
                </a:cubicBezTo>
                <a:cubicBezTo>
                  <a:pt x="14446" y="10439"/>
                  <a:pt x="14438" y="10446"/>
                  <a:pt x="14429" y="10452"/>
                </a:cubicBezTo>
                <a:cubicBezTo>
                  <a:pt x="14421" y="10458"/>
                  <a:pt x="14412" y="10463"/>
                  <a:pt x="14402" y="10467"/>
                </a:cubicBezTo>
                <a:cubicBezTo>
                  <a:pt x="14392" y="10471"/>
                  <a:pt x="14382" y="10474"/>
                  <a:pt x="14372" y="10476"/>
                </a:cubicBezTo>
                <a:cubicBezTo>
                  <a:pt x="14362" y="10478"/>
                  <a:pt x="14352" y="10479"/>
                  <a:pt x="14341" y="10479"/>
                </a:cubicBezTo>
                <a:lnTo>
                  <a:pt x="158" y="10479"/>
                </a:lnTo>
                <a:cubicBezTo>
                  <a:pt x="148" y="10479"/>
                  <a:pt x="138" y="10478"/>
                  <a:pt x="128" y="10476"/>
                </a:cubicBezTo>
                <a:cubicBezTo>
                  <a:pt x="117" y="10474"/>
                  <a:pt x="107" y="10471"/>
                  <a:pt x="98" y="10467"/>
                </a:cubicBezTo>
                <a:cubicBezTo>
                  <a:pt x="88" y="10463"/>
                  <a:pt x="79" y="10458"/>
                  <a:pt x="70" y="10452"/>
                </a:cubicBezTo>
                <a:cubicBezTo>
                  <a:pt x="62" y="10446"/>
                  <a:pt x="54" y="10439"/>
                  <a:pt x="46" y="10432"/>
                </a:cubicBezTo>
                <a:cubicBezTo>
                  <a:pt x="39" y="10425"/>
                  <a:pt x="32" y="10417"/>
                  <a:pt x="27" y="10408"/>
                </a:cubicBezTo>
                <a:cubicBezTo>
                  <a:pt x="21" y="10399"/>
                  <a:pt x="16" y="10390"/>
                  <a:pt x="12" y="10381"/>
                </a:cubicBezTo>
                <a:cubicBezTo>
                  <a:pt x="8" y="10371"/>
                  <a:pt x="5" y="10361"/>
                  <a:pt x="3" y="10351"/>
                </a:cubicBezTo>
                <a:cubicBezTo>
                  <a:pt x="1" y="10341"/>
                  <a:pt x="0" y="10330"/>
                  <a:pt x="0" y="10320"/>
                </a:cubicBezTo>
              </a:path>
            </a:pathLst>
          </a:custGeom>
          <a:ln w="37800">
            <a:solidFill>
              <a:srgbClr val="FFFFFF"/>
            </a:solidFill>
            <a:miter/>
          </a:ln>
        </p:spPr>
        <p:txBody>
          <a:bodyPr lIns="18720" tIns="18720" rIns="18720" bIns="1872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1402" name="图片 1401"/>
          <p:cNvPicPr/>
          <p:nvPr/>
        </p:nvPicPr>
        <p:blipFill>
          <a:blip r:embed="rId2"/>
          <a:stretch>
            <a:fillRect/>
          </a:stretch>
        </p:blipFill>
        <p:spPr>
          <a:xfrm>
            <a:off x="638280" y="1819440"/>
            <a:ext cx="5199840" cy="3733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03" name="文本框 1402"/>
          <p:cNvSpPr txBox="1"/>
          <p:nvPr/>
        </p:nvSpPr>
        <p:spPr>
          <a:xfrm>
            <a:off x="609480" y="390600"/>
            <a:ext cx="3355200" cy="465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315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机器学习⼯作流：完整流程解析</a:t>
            </a:r>
            <a:endParaRPr lang="en-US" sz="31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04" name="文本框 1403"/>
          <p:cNvSpPr txBox="1"/>
          <p:nvPr/>
        </p:nvSpPr>
        <p:spPr>
          <a:xfrm>
            <a:off x="1878480" y="5753160"/>
            <a:ext cx="132840" cy="160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80" b="0" u="none" strike="noStrike">
                <a:solidFill>
                  <a:srgbClr val="6B7280"/>
                </a:solidFill>
                <a:effectLst/>
                <a:uFillTx/>
                <a:latin typeface="NotoSansCJKsc"/>
                <a:ea typeface="NotoSansCJKsc"/>
              </a:rPr>
              <a:t>图</a:t>
            </a:r>
            <a:endParaRPr lang="en-US" sz="108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06" name="文本框 1405"/>
          <p:cNvSpPr txBox="1"/>
          <p:nvPr/>
        </p:nvSpPr>
        <p:spPr>
          <a:xfrm>
            <a:off x="2189880" y="5753160"/>
            <a:ext cx="906120" cy="160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80" b="0" u="none" strike="noStrike" dirty="0">
                <a:solidFill>
                  <a:srgbClr val="6B7280"/>
                </a:solidFill>
                <a:effectLst/>
                <a:uFillTx/>
                <a:latin typeface="NotoSansCJKsc"/>
                <a:ea typeface="NotoSansCJKsc"/>
              </a:rPr>
              <a:t>机器学习标准化⼯作流程</a:t>
            </a:r>
            <a:endParaRPr lang="en-US" sz="108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07" name="文本框 1406"/>
          <p:cNvSpPr txBox="1"/>
          <p:nvPr/>
        </p:nvSpPr>
        <p:spPr>
          <a:xfrm>
            <a:off x="3625560" y="5758200"/>
            <a:ext cx="6894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i="1" u="none" strike="noStrike">
                <a:solidFill>
                  <a:srgbClr val="6B728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 (CRISP-DM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08" name="文本框 1407"/>
          <p:cNvSpPr txBox="1"/>
          <p:nvPr/>
        </p:nvSpPr>
        <p:spPr>
          <a:xfrm>
            <a:off x="4349160" y="5753160"/>
            <a:ext cx="275717" cy="1661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1080" dirty="0">
                <a:solidFill>
                  <a:srgbClr val="6B7280"/>
                </a:solidFill>
                <a:latin typeface="NotoSansCJKsc"/>
              </a:rPr>
              <a:t>模型</a:t>
            </a:r>
            <a:endParaRPr lang="en-US" sz="108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09" name="任意多边形 1408"/>
          <p:cNvSpPr/>
          <p:nvPr/>
        </p:nvSpPr>
        <p:spPr>
          <a:xfrm>
            <a:off x="6324480" y="2257200"/>
            <a:ext cx="5258160" cy="19440"/>
          </a:xfrm>
          <a:custGeom>
            <a:avLst/>
            <a:gdLst/>
            <a:ahLst/>
            <a:cxnLst/>
            <a:rect l="0" t="0" r="r" b="b"/>
            <a:pathLst>
              <a:path w="14606" h="54">
                <a:moveTo>
                  <a:pt x="0" y="0"/>
                </a:moveTo>
                <a:lnTo>
                  <a:pt x="14606" y="0"/>
                </a:lnTo>
                <a:lnTo>
                  <a:pt x="14606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11" name="文本框 1410"/>
          <p:cNvSpPr txBox="1"/>
          <p:nvPr/>
        </p:nvSpPr>
        <p:spPr>
          <a:xfrm>
            <a:off x="6324480" y="1901160"/>
            <a:ext cx="627120" cy="242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65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标准化流程</a:t>
            </a:r>
            <a:endParaRPr lang="en-US" sz="16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12" name="文本框 1411"/>
          <p:cNvSpPr txBox="1"/>
          <p:nvPr/>
        </p:nvSpPr>
        <p:spPr>
          <a:xfrm>
            <a:off x="6324480" y="2390400"/>
            <a:ext cx="17136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374151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1. 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13" name="文本框 1412"/>
          <p:cNvSpPr txBox="1"/>
          <p:nvPr/>
        </p:nvSpPr>
        <p:spPr>
          <a:xfrm>
            <a:off x="6496200" y="2383920"/>
            <a:ext cx="7178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50" b="0" u="none" strike="noStrike">
                <a:solidFill>
                  <a:srgbClr val="374151"/>
                </a:solidFill>
                <a:effectLst/>
                <a:uFillTx/>
                <a:latin typeface="NotoSansCJKsc"/>
                <a:ea typeface="NotoSansCJKsc"/>
              </a:rPr>
              <a:t>业务理解：明确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14" name="文本框 1413"/>
          <p:cNvSpPr txBox="1"/>
          <p:nvPr/>
        </p:nvSpPr>
        <p:spPr>
          <a:xfrm>
            <a:off x="7696080" y="2390400"/>
            <a:ext cx="17100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374151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15" name="文本框 1414"/>
          <p:cNvSpPr txBox="1"/>
          <p:nvPr/>
        </p:nvSpPr>
        <p:spPr>
          <a:xfrm>
            <a:off x="7766280" y="2383920"/>
            <a:ext cx="7178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50" b="0" u="none" strike="noStrike">
                <a:solidFill>
                  <a:srgbClr val="374151"/>
                </a:solidFill>
                <a:effectLst/>
                <a:uFillTx/>
                <a:latin typeface="NotoSansCJKsc"/>
                <a:ea typeface="NotoSansCJKsc"/>
              </a:rPr>
              <a:t>要解决什么问题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16" name="文本框 1415"/>
          <p:cNvSpPr txBox="1"/>
          <p:nvPr/>
        </p:nvSpPr>
        <p:spPr>
          <a:xfrm>
            <a:off x="8966160" y="2390400"/>
            <a:ext cx="17100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374151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17" name="文本框 1416"/>
          <p:cNvSpPr txBox="1"/>
          <p:nvPr/>
        </p:nvSpPr>
        <p:spPr>
          <a:xfrm>
            <a:off x="9036360" y="2383920"/>
            <a:ext cx="102492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50" b="0" u="none" strike="noStrike">
                <a:solidFill>
                  <a:srgbClr val="374151"/>
                </a:solidFill>
                <a:effectLst/>
                <a:uFillTx/>
                <a:latin typeface="NotoSansCJKsc"/>
                <a:ea typeface="NotoSansCJKsc"/>
              </a:rPr>
              <a:t>，设定可量化评估标准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18" name="文本框 1417"/>
          <p:cNvSpPr txBox="1"/>
          <p:nvPr/>
        </p:nvSpPr>
        <p:spPr>
          <a:xfrm>
            <a:off x="6324480" y="2666520"/>
            <a:ext cx="17136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374151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2. 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19" name="文本框 1418"/>
          <p:cNvSpPr txBox="1"/>
          <p:nvPr/>
        </p:nvSpPr>
        <p:spPr>
          <a:xfrm>
            <a:off x="6496200" y="2660400"/>
            <a:ext cx="25614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50" b="0" u="none" strike="noStrike">
                <a:solidFill>
                  <a:srgbClr val="374151"/>
                </a:solidFill>
                <a:effectLst/>
                <a:uFillTx/>
                <a:latin typeface="NotoSansCJKsc"/>
                <a:ea typeface="NotoSansCJKsc"/>
              </a:rPr>
              <a:t>数据收集与理解：数据来源探索，统计描述与可视化分析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20" name="文本框 1419"/>
          <p:cNvSpPr txBox="1"/>
          <p:nvPr/>
        </p:nvSpPr>
        <p:spPr>
          <a:xfrm>
            <a:off x="6324480" y="2943000"/>
            <a:ext cx="17136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374151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3. 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21" name="文本框 1420"/>
          <p:cNvSpPr txBox="1"/>
          <p:nvPr/>
        </p:nvSpPr>
        <p:spPr>
          <a:xfrm>
            <a:off x="6496200" y="2936520"/>
            <a:ext cx="204948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50" b="0" u="none" strike="noStrike">
                <a:solidFill>
                  <a:srgbClr val="374151"/>
                </a:solidFill>
                <a:effectLst/>
                <a:uFillTx/>
                <a:latin typeface="NotoSansCJKsc"/>
                <a:ea typeface="NotoSansCJKsc"/>
              </a:rPr>
              <a:t>数据预处理：处理缺失值、异常值、重复数据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22" name="文本框 1421"/>
          <p:cNvSpPr txBox="1"/>
          <p:nvPr/>
        </p:nvSpPr>
        <p:spPr>
          <a:xfrm>
            <a:off x="6324480" y="3219120"/>
            <a:ext cx="17136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374151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4. 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23" name="文本框 1422"/>
          <p:cNvSpPr txBox="1"/>
          <p:nvPr/>
        </p:nvSpPr>
        <p:spPr>
          <a:xfrm>
            <a:off x="6496200" y="3212640"/>
            <a:ext cx="17420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50" b="0" u="none" strike="noStrike">
                <a:solidFill>
                  <a:srgbClr val="374151"/>
                </a:solidFill>
                <a:effectLst/>
                <a:uFillTx/>
                <a:latin typeface="NotoSansCJKsc"/>
                <a:ea typeface="NotoSansCJKsc"/>
              </a:rPr>
              <a:t>特征⼯程：特征创建、选择与降维处理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24" name="文本框 1423"/>
          <p:cNvSpPr txBox="1"/>
          <p:nvPr/>
        </p:nvSpPr>
        <p:spPr>
          <a:xfrm>
            <a:off x="6324480" y="3504960"/>
            <a:ext cx="17136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374151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5. 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25" name="任意多边形 1424"/>
          <p:cNvSpPr/>
          <p:nvPr/>
        </p:nvSpPr>
        <p:spPr>
          <a:xfrm>
            <a:off x="6324480" y="4362120"/>
            <a:ext cx="5258160" cy="19440"/>
          </a:xfrm>
          <a:custGeom>
            <a:avLst/>
            <a:gdLst/>
            <a:ahLst/>
            <a:cxnLst/>
            <a:rect l="0" t="0" r="r" b="b"/>
            <a:pathLst>
              <a:path w="14606" h="54">
                <a:moveTo>
                  <a:pt x="0" y="0"/>
                </a:moveTo>
                <a:lnTo>
                  <a:pt x="14606" y="0"/>
                </a:lnTo>
                <a:lnTo>
                  <a:pt x="14606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26" name="文本框 1425"/>
          <p:cNvSpPr txBox="1"/>
          <p:nvPr/>
        </p:nvSpPr>
        <p:spPr>
          <a:xfrm>
            <a:off x="6496200" y="3498480"/>
            <a:ext cx="17420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50" b="0" u="none" strike="noStrike">
                <a:solidFill>
                  <a:srgbClr val="374151"/>
                </a:solidFill>
                <a:effectLst/>
                <a:uFillTx/>
                <a:latin typeface="NotoSansCJKsc"/>
                <a:ea typeface="NotoSansCJKsc"/>
              </a:rPr>
              <a:t>模型训练与调优：算法选择与参数优化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27" name="文本框 1426"/>
          <p:cNvSpPr txBox="1"/>
          <p:nvPr/>
        </p:nvSpPr>
        <p:spPr>
          <a:xfrm>
            <a:off x="6324480" y="4006080"/>
            <a:ext cx="501840" cy="242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65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关键环节</a:t>
            </a:r>
            <a:endParaRPr lang="en-US" sz="16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28" name="文本框 1427"/>
          <p:cNvSpPr txBox="1"/>
          <p:nvPr/>
        </p:nvSpPr>
        <p:spPr>
          <a:xfrm>
            <a:off x="6324480" y="4495320"/>
            <a:ext cx="17136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374151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6. 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29" name="文本框 1428"/>
          <p:cNvSpPr txBox="1"/>
          <p:nvPr/>
        </p:nvSpPr>
        <p:spPr>
          <a:xfrm>
            <a:off x="6496200" y="4489200"/>
            <a:ext cx="215172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50" b="0" u="none" strike="noStrike">
                <a:solidFill>
                  <a:srgbClr val="374151"/>
                </a:solidFill>
                <a:effectLst/>
                <a:uFillTx/>
                <a:latin typeface="NotoSansCJKsc"/>
                <a:ea typeface="NotoSansCJKsc"/>
              </a:rPr>
              <a:t>模型评估：在测试集上评估性能，分析错误案例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30" name="文本框 1429"/>
          <p:cNvSpPr txBox="1"/>
          <p:nvPr/>
        </p:nvSpPr>
        <p:spPr>
          <a:xfrm>
            <a:off x="6324480" y="4771800"/>
            <a:ext cx="17136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374151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7. 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31" name="文本框 1430"/>
          <p:cNvSpPr txBox="1"/>
          <p:nvPr/>
        </p:nvSpPr>
        <p:spPr>
          <a:xfrm>
            <a:off x="6496200" y="4765320"/>
            <a:ext cx="245916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50" b="0" u="none" strike="noStrike">
                <a:solidFill>
                  <a:srgbClr val="374151"/>
                </a:solidFill>
                <a:effectLst/>
                <a:uFillTx/>
                <a:latin typeface="NotoSansCJKsc"/>
                <a:ea typeface="NotoSansCJKsc"/>
              </a:rPr>
              <a:t>模型部署与监控：集成到业务系统，实时监控性能变化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32" name="文本框 1431"/>
          <p:cNvSpPr txBox="1"/>
          <p:nvPr/>
        </p:nvSpPr>
        <p:spPr>
          <a:xfrm>
            <a:off x="6324480" y="5047920"/>
            <a:ext cx="17136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374151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8. 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33" name="文本框 1432"/>
          <p:cNvSpPr txBox="1"/>
          <p:nvPr/>
        </p:nvSpPr>
        <p:spPr>
          <a:xfrm>
            <a:off x="6496200" y="5041440"/>
            <a:ext cx="204948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50" b="0" u="none" strike="noStrike">
                <a:solidFill>
                  <a:srgbClr val="374151"/>
                </a:solidFill>
                <a:effectLst/>
                <a:uFillTx/>
                <a:latin typeface="NotoSansCJKsc"/>
                <a:ea typeface="NotoSansCJKsc"/>
              </a:rPr>
              <a:t>持续优化：定期重新训练模型以适应数据变化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34" name="文本框 1433"/>
          <p:cNvSpPr txBox="1"/>
          <p:nvPr/>
        </p:nvSpPr>
        <p:spPr>
          <a:xfrm>
            <a:off x="6324480" y="5333760"/>
            <a:ext cx="17136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374151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9. 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35" name="文本框 1434"/>
          <p:cNvSpPr txBox="1"/>
          <p:nvPr/>
        </p:nvSpPr>
        <p:spPr>
          <a:xfrm>
            <a:off x="6496200" y="5327280"/>
            <a:ext cx="122976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50" b="0" u="none" strike="noStrike">
                <a:solidFill>
                  <a:srgbClr val="374151"/>
                </a:solidFill>
                <a:effectLst/>
                <a:uFillTx/>
                <a:latin typeface="NotoSansCJKsc"/>
                <a:ea typeface="NotoSansCJKsc"/>
              </a:rPr>
              <a:t>交叉验证：确保模型稳定性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36" name="文本框 1435"/>
          <p:cNvSpPr txBox="1"/>
          <p:nvPr/>
        </p:nvSpPr>
        <p:spPr>
          <a:xfrm>
            <a:off x="6324480" y="5609880"/>
            <a:ext cx="25668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374151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10. 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38" name="文本框 1437"/>
          <p:cNvSpPr txBox="1"/>
          <p:nvPr/>
        </p:nvSpPr>
        <p:spPr>
          <a:xfrm>
            <a:off x="6581880" y="5603400"/>
            <a:ext cx="14346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50" b="0" u="none" strike="noStrike">
                <a:solidFill>
                  <a:srgbClr val="374151"/>
                </a:solidFill>
                <a:effectLst/>
                <a:uFillTx/>
                <a:latin typeface="NotoSansCJKsc"/>
                <a:ea typeface="NotoSansCJKsc"/>
              </a:rPr>
              <a:t>与业务⽬标对⽐：判断是否达标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1A581F-006F-AF23-9341-58AF955EC984}"/>
              </a:ext>
            </a:extLst>
          </p:cNvPr>
          <p:cNvSpPr txBox="1"/>
          <p:nvPr/>
        </p:nvSpPr>
        <p:spPr>
          <a:xfrm>
            <a:off x="10814290" y="301722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任意多边形 1450"/>
          <p:cNvSpPr/>
          <p:nvPr/>
        </p:nvSpPr>
        <p:spPr>
          <a:xfrm>
            <a:off x="152280" y="114120"/>
            <a:ext cx="11887560" cy="722880"/>
          </a:xfrm>
          <a:custGeom>
            <a:avLst/>
            <a:gdLst/>
            <a:ahLst/>
            <a:cxnLst/>
            <a:rect l="0" t="0" r="r" b="b"/>
            <a:pathLst>
              <a:path w="33021" h="2008">
                <a:moveTo>
                  <a:pt x="0" y="0"/>
                </a:moveTo>
                <a:lnTo>
                  <a:pt x="33021" y="0"/>
                </a:lnTo>
                <a:lnTo>
                  <a:pt x="33021" y="2008"/>
                </a:lnTo>
                <a:lnTo>
                  <a:pt x="0" y="2008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53" name="文本框 1452"/>
          <p:cNvSpPr txBox="1"/>
          <p:nvPr/>
        </p:nvSpPr>
        <p:spPr>
          <a:xfrm>
            <a:off x="609480" y="293400"/>
            <a:ext cx="3115800" cy="34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36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特征⼯程：数据到知识的转化</a:t>
            </a:r>
            <a:endParaRPr lang="en-US" sz="236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54" name="文本框 1453"/>
          <p:cNvSpPr txBox="1"/>
          <p:nvPr/>
        </p:nvSpPr>
        <p:spPr>
          <a:xfrm>
            <a:off x="609480" y="1092240"/>
            <a:ext cx="54576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5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核⼼价值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55" name="文本框 1454"/>
          <p:cNvSpPr txBox="1"/>
          <p:nvPr/>
        </p:nvSpPr>
        <p:spPr>
          <a:xfrm>
            <a:off x="609480" y="1417320"/>
            <a:ext cx="190080" cy="159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3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13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56" name="文本框 1455"/>
          <p:cNvSpPr txBox="1"/>
          <p:nvPr/>
        </p:nvSpPr>
        <p:spPr>
          <a:xfrm>
            <a:off x="687240" y="1411920"/>
            <a:ext cx="801000" cy="166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3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垃圾进，垃圾出</a:t>
            </a:r>
            <a:endParaRPr lang="en-US" sz="113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57" name="文本框 1456"/>
          <p:cNvSpPr txBox="1"/>
          <p:nvPr/>
        </p:nvSpPr>
        <p:spPr>
          <a:xfrm>
            <a:off x="1760988" y="1417320"/>
            <a:ext cx="190080" cy="159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30" b="0" u="none" strike="noStrike" dirty="0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13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58" name="文本框 1457"/>
          <p:cNvSpPr txBox="1"/>
          <p:nvPr/>
        </p:nvSpPr>
        <p:spPr>
          <a:xfrm>
            <a:off x="1847132" y="1411920"/>
            <a:ext cx="1258200" cy="166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3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，好的特征决定模型上限</a:t>
            </a:r>
            <a:endParaRPr lang="en-US" sz="113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59" name="文本框 1458"/>
          <p:cNvSpPr txBox="1"/>
          <p:nvPr/>
        </p:nvSpPr>
        <p:spPr>
          <a:xfrm>
            <a:off x="609480" y="1807200"/>
            <a:ext cx="54576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5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特征类型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60" name="文本框 1459"/>
          <p:cNvSpPr txBox="1"/>
          <p:nvPr/>
        </p:nvSpPr>
        <p:spPr>
          <a:xfrm>
            <a:off x="838080" y="2132280"/>
            <a:ext cx="190080" cy="159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3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3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61" name="文本框 1460"/>
          <p:cNvSpPr txBox="1"/>
          <p:nvPr/>
        </p:nvSpPr>
        <p:spPr>
          <a:xfrm>
            <a:off x="952560" y="2126880"/>
            <a:ext cx="1715400" cy="166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3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数值型：连续值（如年龄、收⼊）</a:t>
            </a:r>
            <a:endParaRPr lang="en-US" sz="113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62" name="文本框 1461"/>
          <p:cNvSpPr txBox="1"/>
          <p:nvPr/>
        </p:nvSpPr>
        <p:spPr>
          <a:xfrm>
            <a:off x="838080" y="2454120"/>
            <a:ext cx="190080" cy="159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3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3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63" name="文本框 1462"/>
          <p:cNvSpPr txBox="1"/>
          <p:nvPr/>
        </p:nvSpPr>
        <p:spPr>
          <a:xfrm>
            <a:off x="952560" y="2448720"/>
            <a:ext cx="1829880" cy="166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3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分类型：离散类别（如性别、职业）</a:t>
            </a:r>
            <a:endParaRPr lang="en-US" sz="113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64" name="文本框 1463"/>
          <p:cNvSpPr txBox="1"/>
          <p:nvPr/>
        </p:nvSpPr>
        <p:spPr>
          <a:xfrm>
            <a:off x="838080" y="2768760"/>
            <a:ext cx="190080" cy="159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3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3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65" name="文本框 1464"/>
          <p:cNvSpPr txBox="1"/>
          <p:nvPr/>
        </p:nvSpPr>
        <p:spPr>
          <a:xfrm>
            <a:off x="952560" y="2763360"/>
            <a:ext cx="1829880" cy="166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3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⽂本型：⽂字描述（如评论、标题）</a:t>
            </a:r>
            <a:endParaRPr lang="en-US" sz="113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66" name="文本框 1465"/>
          <p:cNvSpPr txBox="1"/>
          <p:nvPr/>
        </p:nvSpPr>
        <p:spPr>
          <a:xfrm>
            <a:off x="838080" y="3090600"/>
            <a:ext cx="190080" cy="159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3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3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67" name="文本框 1466"/>
          <p:cNvSpPr txBox="1"/>
          <p:nvPr/>
        </p:nvSpPr>
        <p:spPr>
          <a:xfrm>
            <a:off x="952560" y="3085200"/>
            <a:ext cx="1715400" cy="166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3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时间型：⽇期时间（如交易时间）</a:t>
            </a:r>
            <a:endParaRPr lang="en-US" sz="113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68" name="文本框 1467"/>
          <p:cNvSpPr txBox="1"/>
          <p:nvPr/>
        </p:nvSpPr>
        <p:spPr>
          <a:xfrm>
            <a:off x="609480" y="3480840"/>
            <a:ext cx="54576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35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关键技术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69" name="文本框 1468"/>
          <p:cNvSpPr txBox="1"/>
          <p:nvPr/>
        </p:nvSpPr>
        <p:spPr>
          <a:xfrm>
            <a:off x="838080" y="3805560"/>
            <a:ext cx="191160" cy="159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30" b="1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1. </a:t>
            </a:r>
            <a:endParaRPr lang="en-US" sz="113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70" name="文本框 1469"/>
          <p:cNvSpPr txBox="1"/>
          <p:nvPr/>
        </p:nvSpPr>
        <p:spPr>
          <a:xfrm>
            <a:off x="1028520" y="3800520"/>
            <a:ext cx="457920" cy="166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3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特征转换</a:t>
            </a:r>
            <a:endParaRPr lang="en-US" sz="113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71" name="文本框 1470"/>
          <p:cNvSpPr txBox="1"/>
          <p:nvPr/>
        </p:nvSpPr>
        <p:spPr>
          <a:xfrm>
            <a:off x="990720" y="4070160"/>
            <a:ext cx="9297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72" name="文本框 1471"/>
          <p:cNvSpPr txBox="1"/>
          <p:nvPr/>
        </p:nvSpPr>
        <p:spPr>
          <a:xfrm>
            <a:off x="1105200" y="4065120"/>
            <a:ext cx="61555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标准化：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73" name="文本框 1472"/>
          <p:cNvSpPr txBox="1"/>
          <p:nvPr/>
        </p:nvSpPr>
        <p:spPr>
          <a:xfrm>
            <a:off x="1866960" y="4070160"/>
            <a:ext cx="43922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 dirty="0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(x-μ)/σ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74" name="文本框 1473"/>
          <p:cNvSpPr txBox="1"/>
          <p:nvPr/>
        </p:nvSpPr>
        <p:spPr>
          <a:xfrm>
            <a:off x="2259202" y="4065120"/>
            <a:ext cx="61555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（适⽤于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75" name="文本框 1474"/>
          <p:cNvSpPr txBox="1"/>
          <p:nvPr/>
        </p:nvSpPr>
        <p:spPr>
          <a:xfrm>
            <a:off x="2874516" y="4070160"/>
            <a:ext cx="331822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 dirty="0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SVM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76" name="文本框 1475"/>
          <p:cNvSpPr txBox="1"/>
          <p:nvPr/>
        </p:nvSpPr>
        <p:spPr>
          <a:xfrm>
            <a:off x="3249687" y="4065120"/>
            <a:ext cx="923330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、神经⽹络）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77" name="文本框 1476"/>
          <p:cNvSpPr txBox="1"/>
          <p:nvPr/>
        </p:nvSpPr>
        <p:spPr>
          <a:xfrm>
            <a:off x="990720" y="4327920"/>
            <a:ext cx="9297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78" name="文本框 1477"/>
          <p:cNvSpPr txBox="1"/>
          <p:nvPr/>
        </p:nvSpPr>
        <p:spPr>
          <a:xfrm>
            <a:off x="1105200" y="4322520"/>
            <a:ext cx="61555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归⼀化：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79" name="文本框 1478"/>
          <p:cNvSpPr txBox="1"/>
          <p:nvPr/>
        </p:nvSpPr>
        <p:spPr>
          <a:xfrm>
            <a:off x="1866960" y="4327920"/>
            <a:ext cx="1175002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(x-min)/(max-min)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80" name="文本框 1479"/>
          <p:cNvSpPr txBox="1"/>
          <p:nvPr/>
        </p:nvSpPr>
        <p:spPr>
          <a:xfrm>
            <a:off x="838080" y="4678200"/>
            <a:ext cx="15388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1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2.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81" name="文本框 1480"/>
          <p:cNvSpPr txBox="1"/>
          <p:nvPr/>
        </p:nvSpPr>
        <p:spPr>
          <a:xfrm>
            <a:off x="1028520" y="4672800"/>
            <a:ext cx="61555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特征编码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82" name="文本框 1481"/>
          <p:cNvSpPr txBox="1"/>
          <p:nvPr/>
        </p:nvSpPr>
        <p:spPr>
          <a:xfrm>
            <a:off x="990720" y="4935600"/>
            <a:ext cx="9297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83" name="文本框 1482"/>
          <p:cNvSpPr txBox="1"/>
          <p:nvPr/>
        </p:nvSpPr>
        <p:spPr>
          <a:xfrm>
            <a:off x="1105200" y="4930200"/>
            <a:ext cx="923330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独热编码：将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84" name="文本框 1483"/>
          <p:cNvSpPr txBox="1"/>
          <p:nvPr/>
        </p:nvSpPr>
        <p:spPr>
          <a:xfrm>
            <a:off x="2248200" y="4935600"/>
            <a:ext cx="6251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85" name="文本框 1484"/>
          <p:cNvSpPr txBox="1"/>
          <p:nvPr/>
        </p:nvSpPr>
        <p:spPr>
          <a:xfrm>
            <a:off x="2325960" y="4930200"/>
            <a:ext cx="307777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性别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86" name="文本框 1485"/>
          <p:cNvSpPr txBox="1"/>
          <p:nvPr/>
        </p:nvSpPr>
        <p:spPr>
          <a:xfrm>
            <a:off x="2706840" y="4935600"/>
            <a:ext cx="6251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87" name="文本框 1486"/>
          <p:cNvSpPr txBox="1"/>
          <p:nvPr/>
        </p:nvSpPr>
        <p:spPr>
          <a:xfrm>
            <a:off x="2784600" y="4930200"/>
            <a:ext cx="461665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转换为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88" name="文本框 1487"/>
          <p:cNvSpPr txBox="1"/>
          <p:nvPr/>
        </p:nvSpPr>
        <p:spPr>
          <a:xfrm>
            <a:off x="3355920" y="4935600"/>
            <a:ext cx="29495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 dirty="0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[1,0]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89" name="文本框 1488"/>
          <p:cNvSpPr txBox="1"/>
          <p:nvPr/>
        </p:nvSpPr>
        <p:spPr>
          <a:xfrm>
            <a:off x="3720960" y="4930200"/>
            <a:ext cx="15388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或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90" name="文本框 1489"/>
          <p:cNvSpPr txBox="1"/>
          <p:nvPr/>
        </p:nvSpPr>
        <p:spPr>
          <a:xfrm>
            <a:off x="3911400" y="4935600"/>
            <a:ext cx="29495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[0,1]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91" name="文本框 1490"/>
          <p:cNvSpPr txBox="1"/>
          <p:nvPr/>
        </p:nvSpPr>
        <p:spPr>
          <a:xfrm>
            <a:off x="990720" y="5200200"/>
            <a:ext cx="9297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92" name="文本框 1491"/>
          <p:cNvSpPr txBox="1"/>
          <p:nvPr/>
        </p:nvSpPr>
        <p:spPr>
          <a:xfrm>
            <a:off x="1105200" y="5194800"/>
            <a:ext cx="923330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标签编码：将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93" name="文本框 1492"/>
          <p:cNvSpPr txBox="1"/>
          <p:nvPr/>
        </p:nvSpPr>
        <p:spPr>
          <a:xfrm>
            <a:off x="2248200" y="5200200"/>
            <a:ext cx="6251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94" name="文本框 1493"/>
          <p:cNvSpPr txBox="1"/>
          <p:nvPr/>
        </p:nvSpPr>
        <p:spPr>
          <a:xfrm>
            <a:off x="2325960" y="5194800"/>
            <a:ext cx="307777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学历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95" name="文本框 1494"/>
          <p:cNvSpPr txBox="1"/>
          <p:nvPr/>
        </p:nvSpPr>
        <p:spPr>
          <a:xfrm>
            <a:off x="2706840" y="5200200"/>
            <a:ext cx="6251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96" name="文本框 1495"/>
          <p:cNvSpPr txBox="1"/>
          <p:nvPr/>
        </p:nvSpPr>
        <p:spPr>
          <a:xfrm>
            <a:off x="2784600" y="5194800"/>
            <a:ext cx="461665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转换为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97" name="文本框 1496"/>
          <p:cNvSpPr txBox="1"/>
          <p:nvPr/>
        </p:nvSpPr>
        <p:spPr>
          <a:xfrm>
            <a:off x="3355920" y="5200200"/>
            <a:ext cx="317395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 dirty="0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0/1/2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98" name="文本框 1497"/>
          <p:cNvSpPr txBox="1"/>
          <p:nvPr/>
        </p:nvSpPr>
        <p:spPr>
          <a:xfrm>
            <a:off x="838080" y="5543640"/>
            <a:ext cx="15388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1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3.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99" name="文本框 1498"/>
          <p:cNvSpPr txBox="1"/>
          <p:nvPr/>
        </p:nvSpPr>
        <p:spPr>
          <a:xfrm>
            <a:off x="1028520" y="5538240"/>
            <a:ext cx="61555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特征选择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00" name="文本框 1499"/>
          <p:cNvSpPr txBox="1"/>
          <p:nvPr/>
        </p:nvSpPr>
        <p:spPr>
          <a:xfrm>
            <a:off x="990720" y="5808240"/>
            <a:ext cx="9297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01" name="文本框 1500"/>
          <p:cNvSpPr txBox="1"/>
          <p:nvPr/>
        </p:nvSpPr>
        <p:spPr>
          <a:xfrm>
            <a:off x="1104840" y="5802840"/>
            <a:ext cx="323165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过滤法：基于统计指标（相关系数、卡⽅检验）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02" name="文本框 1501"/>
          <p:cNvSpPr txBox="1"/>
          <p:nvPr/>
        </p:nvSpPr>
        <p:spPr>
          <a:xfrm>
            <a:off x="990720" y="6065640"/>
            <a:ext cx="9297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03" name="文本框 1502"/>
          <p:cNvSpPr txBox="1"/>
          <p:nvPr/>
        </p:nvSpPr>
        <p:spPr>
          <a:xfrm>
            <a:off x="1104840" y="6060240"/>
            <a:ext cx="246221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嵌⼊法：通过模型训练⾃动选择（如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04" name="文本框 1503"/>
          <p:cNvSpPr txBox="1"/>
          <p:nvPr/>
        </p:nvSpPr>
        <p:spPr>
          <a:xfrm>
            <a:off x="3452487" y="6065640"/>
            <a:ext cx="171522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 dirty="0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L1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05" name="文本框 1504"/>
          <p:cNvSpPr txBox="1"/>
          <p:nvPr/>
        </p:nvSpPr>
        <p:spPr>
          <a:xfrm>
            <a:off x="3693530" y="6060240"/>
            <a:ext cx="61555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正则化）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06" name="文本框 1505"/>
          <p:cNvSpPr txBox="1"/>
          <p:nvPr/>
        </p:nvSpPr>
        <p:spPr>
          <a:xfrm>
            <a:off x="6563880" y="1664280"/>
            <a:ext cx="718145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实践案例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07" name="文本框 1506"/>
          <p:cNvSpPr txBox="1"/>
          <p:nvPr/>
        </p:nvSpPr>
        <p:spPr>
          <a:xfrm>
            <a:off x="6792480" y="1989360"/>
            <a:ext cx="9297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08" name="文本框 1507"/>
          <p:cNvSpPr txBox="1"/>
          <p:nvPr/>
        </p:nvSpPr>
        <p:spPr>
          <a:xfrm>
            <a:off x="6906960" y="1983960"/>
            <a:ext cx="200054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原始数据：⽤⼾注册时间（如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09" name="文本框 1508"/>
          <p:cNvSpPr txBox="1"/>
          <p:nvPr/>
        </p:nvSpPr>
        <p:spPr>
          <a:xfrm>
            <a:off x="8996711" y="1989360"/>
            <a:ext cx="1429879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"2023-10-15 08:30:20"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10" name="文本框 1509"/>
          <p:cNvSpPr txBox="1"/>
          <p:nvPr/>
        </p:nvSpPr>
        <p:spPr>
          <a:xfrm>
            <a:off x="10488604" y="1983960"/>
            <a:ext cx="15388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）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11" name="文本框 1510"/>
          <p:cNvSpPr txBox="1"/>
          <p:nvPr/>
        </p:nvSpPr>
        <p:spPr>
          <a:xfrm>
            <a:off x="6792480" y="2311200"/>
            <a:ext cx="9297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12" name="文本框 1511"/>
          <p:cNvSpPr txBox="1"/>
          <p:nvPr/>
        </p:nvSpPr>
        <p:spPr>
          <a:xfrm>
            <a:off x="6906960" y="2305800"/>
            <a:ext cx="923330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特征⼯程后：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13" name="文本框 1512"/>
          <p:cNvSpPr txBox="1"/>
          <p:nvPr/>
        </p:nvSpPr>
        <p:spPr>
          <a:xfrm>
            <a:off x="6792480" y="2625840"/>
            <a:ext cx="8976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-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14" name="文本框 1513"/>
          <p:cNvSpPr txBox="1"/>
          <p:nvPr/>
        </p:nvSpPr>
        <p:spPr>
          <a:xfrm>
            <a:off x="6903360" y="2620440"/>
            <a:ext cx="769441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注册⼩时（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15" name="文本框 1514"/>
          <p:cNvSpPr txBox="1"/>
          <p:nvPr/>
        </p:nvSpPr>
        <p:spPr>
          <a:xfrm>
            <a:off x="7769484" y="2625840"/>
            <a:ext cx="7694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8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16" name="文本框 1515"/>
          <p:cNvSpPr txBox="1"/>
          <p:nvPr/>
        </p:nvSpPr>
        <p:spPr>
          <a:xfrm>
            <a:off x="7864884" y="2620440"/>
            <a:ext cx="307777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点）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17" name="文本框 1516"/>
          <p:cNvSpPr txBox="1"/>
          <p:nvPr/>
        </p:nvSpPr>
        <p:spPr>
          <a:xfrm>
            <a:off x="8245764" y="2625840"/>
            <a:ext cx="192360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→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18" name="文本框 1517"/>
          <p:cNvSpPr txBox="1"/>
          <p:nvPr/>
        </p:nvSpPr>
        <p:spPr>
          <a:xfrm>
            <a:off x="8483724" y="2620440"/>
            <a:ext cx="1231106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反映⽤⼾活跃时段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19" name="文本框 1518"/>
          <p:cNvSpPr txBox="1"/>
          <p:nvPr/>
        </p:nvSpPr>
        <p:spPr>
          <a:xfrm>
            <a:off x="6792480" y="2947680"/>
            <a:ext cx="8976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-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20" name="文本框 1519"/>
          <p:cNvSpPr txBox="1"/>
          <p:nvPr/>
        </p:nvSpPr>
        <p:spPr>
          <a:xfrm>
            <a:off x="6903360" y="2942280"/>
            <a:ext cx="1384995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注册星期⼏（周⽇）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21" name="文本框 1520"/>
          <p:cNvSpPr txBox="1"/>
          <p:nvPr/>
        </p:nvSpPr>
        <p:spPr>
          <a:xfrm>
            <a:off x="8295041" y="2947680"/>
            <a:ext cx="192360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→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22" name="文本框 1521"/>
          <p:cNvSpPr txBox="1"/>
          <p:nvPr/>
        </p:nvSpPr>
        <p:spPr>
          <a:xfrm>
            <a:off x="8533001" y="2942280"/>
            <a:ext cx="1231106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反映⽤⼾⽣活习惯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23" name="文本框 1522"/>
          <p:cNvSpPr txBox="1"/>
          <p:nvPr/>
        </p:nvSpPr>
        <p:spPr>
          <a:xfrm>
            <a:off x="6792480" y="3262320"/>
            <a:ext cx="8976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-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24" name="文本框 1523"/>
          <p:cNvSpPr txBox="1"/>
          <p:nvPr/>
        </p:nvSpPr>
        <p:spPr>
          <a:xfrm>
            <a:off x="6903360" y="3256920"/>
            <a:ext cx="107721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会员时⻓（⾄今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25" name="文本框 1524"/>
          <p:cNvSpPr txBox="1"/>
          <p:nvPr/>
        </p:nvSpPr>
        <p:spPr>
          <a:xfrm>
            <a:off x="8073026" y="3262320"/>
            <a:ext cx="230832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180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26" name="文本框 1525"/>
          <p:cNvSpPr txBox="1"/>
          <p:nvPr/>
        </p:nvSpPr>
        <p:spPr>
          <a:xfrm>
            <a:off x="8358866" y="3256920"/>
            <a:ext cx="307777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天）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27" name="文本框 1526"/>
          <p:cNvSpPr txBox="1"/>
          <p:nvPr/>
        </p:nvSpPr>
        <p:spPr>
          <a:xfrm>
            <a:off x="8739746" y="3262320"/>
            <a:ext cx="192360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→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28" name="任意多边形 1527"/>
          <p:cNvSpPr/>
          <p:nvPr/>
        </p:nvSpPr>
        <p:spPr>
          <a:xfrm>
            <a:off x="6838920" y="3646800"/>
            <a:ext cx="4229280" cy="1995840"/>
          </a:xfrm>
          <a:custGeom>
            <a:avLst/>
            <a:gdLst/>
            <a:ahLst/>
            <a:cxnLst/>
            <a:rect l="0" t="0" r="r" b="b"/>
            <a:pathLst>
              <a:path w="11748" h="5544" fill="none">
                <a:moveTo>
                  <a:pt x="0" y="5424"/>
                </a:moveTo>
                <a:lnTo>
                  <a:pt x="0" y="120"/>
                </a:lnTo>
                <a:cubicBezTo>
                  <a:pt x="0" y="104"/>
                  <a:pt x="4" y="89"/>
                  <a:pt x="12" y="74"/>
                </a:cubicBezTo>
                <a:cubicBezTo>
                  <a:pt x="20" y="59"/>
                  <a:pt x="31" y="46"/>
                  <a:pt x="46" y="35"/>
                </a:cubicBezTo>
                <a:cubicBezTo>
                  <a:pt x="61" y="24"/>
                  <a:pt x="78" y="15"/>
                  <a:pt x="98" y="9"/>
                </a:cubicBezTo>
                <a:cubicBezTo>
                  <a:pt x="117" y="3"/>
                  <a:pt x="137" y="0"/>
                  <a:pt x="158" y="0"/>
                </a:cubicBezTo>
                <a:lnTo>
                  <a:pt x="11589" y="0"/>
                </a:lnTo>
                <a:cubicBezTo>
                  <a:pt x="11610" y="0"/>
                  <a:pt x="11631" y="3"/>
                  <a:pt x="11650" y="9"/>
                </a:cubicBezTo>
                <a:cubicBezTo>
                  <a:pt x="11670" y="15"/>
                  <a:pt x="11687" y="24"/>
                  <a:pt x="11702" y="35"/>
                </a:cubicBezTo>
                <a:cubicBezTo>
                  <a:pt x="11716" y="46"/>
                  <a:pt x="11728" y="59"/>
                  <a:pt x="11736" y="74"/>
                </a:cubicBezTo>
                <a:cubicBezTo>
                  <a:pt x="11744" y="89"/>
                  <a:pt x="11748" y="104"/>
                  <a:pt x="11748" y="120"/>
                </a:cubicBezTo>
                <a:lnTo>
                  <a:pt x="11748" y="5424"/>
                </a:lnTo>
                <a:cubicBezTo>
                  <a:pt x="11748" y="5440"/>
                  <a:pt x="11744" y="5455"/>
                  <a:pt x="11736" y="5470"/>
                </a:cubicBezTo>
                <a:cubicBezTo>
                  <a:pt x="11728" y="5485"/>
                  <a:pt x="11716" y="5497"/>
                  <a:pt x="11702" y="5509"/>
                </a:cubicBezTo>
                <a:cubicBezTo>
                  <a:pt x="11687" y="5520"/>
                  <a:pt x="11670" y="5528"/>
                  <a:pt x="11650" y="5534"/>
                </a:cubicBezTo>
                <a:cubicBezTo>
                  <a:pt x="11631" y="5541"/>
                  <a:pt x="11610" y="5544"/>
                  <a:pt x="11589" y="5544"/>
                </a:cubicBezTo>
                <a:lnTo>
                  <a:pt x="158" y="5544"/>
                </a:lnTo>
                <a:cubicBezTo>
                  <a:pt x="137" y="5544"/>
                  <a:pt x="117" y="5541"/>
                  <a:pt x="98" y="5534"/>
                </a:cubicBezTo>
                <a:cubicBezTo>
                  <a:pt x="78" y="5528"/>
                  <a:pt x="61" y="5520"/>
                  <a:pt x="46" y="5509"/>
                </a:cubicBezTo>
                <a:cubicBezTo>
                  <a:pt x="31" y="5497"/>
                  <a:pt x="20" y="5485"/>
                  <a:pt x="12" y="5470"/>
                </a:cubicBezTo>
                <a:cubicBezTo>
                  <a:pt x="4" y="5455"/>
                  <a:pt x="0" y="5440"/>
                  <a:pt x="0" y="5424"/>
                </a:cubicBezTo>
              </a:path>
            </a:pathLst>
          </a:custGeom>
          <a:ln w="33120">
            <a:solidFill>
              <a:srgbClr val="FFFFFF"/>
            </a:solidFill>
            <a:miter/>
          </a:ln>
        </p:spPr>
        <p:txBody>
          <a:bodyPr lIns="16560" tIns="16560" rIns="16560" bIns="165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1529" name="图片 1528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0" y="3661560"/>
            <a:ext cx="4190760" cy="1966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30" name="文本框 1529"/>
          <p:cNvSpPr txBox="1"/>
          <p:nvPr/>
        </p:nvSpPr>
        <p:spPr>
          <a:xfrm>
            <a:off x="8978066" y="3256920"/>
            <a:ext cx="107721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反映⽤⼾忠诚度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31" name="文本框 1530"/>
          <p:cNvSpPr txBox="1"/>
          <p:nvPr/>
        </p:nvSpPr>
        <p:spPr>
          <a:xfrm>
            <a:off x="7595280" y="5721120"/>
            <a:ext cx="1211870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6B7280"/>
                </a:solidFill>
                <a:effectLst/>
                <a:uFillTx/>
                <a:latin typeface="NotoSansCJKsc"/>
                <a:ea typeface="NotoSansCJKsc"/>
              </a:rPr>
              <a:t>特征⼯程流程⽰意图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32" name="文本框 1531"/>
          <p:cNvSpPr txBox="1"/>
          <p:nvPr/>
        </p:nvSpPr>
        <p:spPr>
          <a:xfrm>
            <a:off x="8764560" y="5724720"/>
            <a:ext cx="107402" cy="1538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00" b="0" i="1" u="none" strike="noStrike">
                <a:solidFill>
                  <a:srgbClr val="6B728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 - 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34" name="文本框 1533"/>
          <p:cNvSpPr txBox="1"/>
          <p:nvPr/>
        </p:nvSpPr>
        <p:spPr>
          <a:xfrm>
            <a:off x="8906400" y="5721120"/>
            <a:ext cx="1481175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6B7280"/>
                </a:solidFill>
                <a:effectLst/>
                <a:uFillTx/>
                <a:latin typeface="NotoSansCJKsc"/>
                <a:ea typeface="NotoSansCJKsc"/>
              </a:rPr>
              <a:t>展⽰特征转换与选择⽅法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D71323-08ED-581F-F39F-B996489DBC2C}"/>
              </a:ext>
            </a:extLst>
          </p:cNvPr>
          <p:cNvSpPr txBox="1"/>
          <p:nvPr/>
        </p:nvSpPr>
        <p:spPr>
          <a:xfrm>
            <a:off x="10879604" y="212961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任意多边形 154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46" name="任意多边形 1545"/>
          <p:cNvSpPr/>
          <p:nvPr/>
        </p:nvSpPr>
        <p:spPr>
          <a:xfrm>
            <a:off x="152280" y="123840"/>
            <a:ext cx="11887560" cy="6734160"/>
          </a:xfrm>
          <a:custGeom>
            <a:avLst/>
            <a:gdLst/>
            <a:ahLst/>
            <a:cxnLst/>
            <a:rect l="0" t="0" r="r" b="b"/>
            <a:pathLst>
              <a:path w="33021" h="18706">
                <a:moveTo>
                  <a:pt x="0" y="0"/>
                </a:moveTo>
                <a:lnTo>
                  <a:pt x="33021" y="0"/>
                </a:lnTo>
                <a:lnTo>
                  <a:pt x="33021" y="18706"/>
                </a:lnTo>
                <a:lnTo>
                  <a:pt x="0" y="1870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47" name="任意多边形 1546"/>
          <p:cNvSpPr/>
          <p:nvPr/>
        </p:nvSpPr>
        <p:spPr>
          <a:xfrm>
            <a:off x="152280" y="123840"/>
            <a:ext cx="11887560" cy="783000"/>
          </a:xfrm>
          <a:custGeom>
            <a:avLst/>
            <a:gdLst/>
            <a:ahLst/>
            <a:cxnLst/>
            <a:rect l="0" t="0" r="r" b="b"/>
            <a:pathLst>
              <a:path w="33021" h="2175">
                <a:moveTo>
                  <a:pt x="0" y="0"/>
                </a:moveTo>
                <a:lnTo>
                  <a:pt x="33021" y="0"/>
                </a:lnTo>
                <a:lnTo>
                  <a:pt x="33021" y="2175"/>
                </a:lnTo>
                <a:lnTo>
                  <a:pt x="0" y="2175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48" name="任意多边形 1547"/>
          <p:cNvSpPr/>
          <p:nvPr/>
        </p:nvSpPr>
        <p:spPr>
          <a:xfrm>
            <a:off x="185836" y="906840"/>
            <a:ext cx="11887560" cy="5880215"/>
          </a:xfrm>
          <a:custGeom>
            <a:avLst/>
            <a:gdLst/>
            <a:ahLst/>
            <a:cxnLst/>
            <a:rect l="0" t="0" r="r" b="b"/>
            <a:pathLst>
              <a:path w="33021" h="13282">
                <a:moveTo>
                  <a:pt x="0" y="0"/>
                </a:moveTo>
                <a:lnTo>
                  <a:pt x="33021" y="0"/>
                </a:lnTo>
                <a:lnTo>
                  <a:pt x="33021" y="13282"/>
                </a:lnTo>
                <a:lnTo>
                  <a:pt x="0" y="13282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81" name="文本框 1580"/>
          <p:cNvSpPr txBox="1"/>
          <p:nvPr/>
        </p:nvSpPr>
        <p:spPr>
          <a:xfrm>
            <a:off x="609480" y="317880"/>
            <a:ext cx="3368160" cy="379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57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模型评估指标：如何判断好坏？</a:t>
            </a:r>
            <a:endParaRPr lang="en-US" sz="257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82" name="文本框 1581"/>
          <p:cNvSpPr txBox="1"/>
          <p:nvPr/>
        </p:nvSpPr>
        <p:spPr>
          <a:xfrm>
            <a:off x="1054097" y="3883003"/>
            <a:ext cx="1865272" cy="26314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zh-CN" sz="1710" b="0" u="none" strike="noStrike" dirty="0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分类问题常⽤指标</a:t>
            </a:r>
            <a:endParaRPr lang="en-US" sz="171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37" name="文本框 1636"/>
          <p:cNvSpPr txBox="1"/>
          <p:nvPr/>
        </p:nvSpPr>
        <p:spPr>
          <a:xfrm>
            <a:off x="1765030" y="1049261"/>
            <a:ext cx="1901385" cy="26314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zh-CN" sz="1710" b="0" u="none" strike="noStrike" dirty="0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回归问题常⽤指标</a:t>
            </a:r>
            <a:endParaRPr lang="en-US" sz="171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59" name="文本框 1658"/>
          <p:cNvSpPr txBox="1"/>
          <p:nvPr/>
        </p:nvSpPr>
        <p:spPr>
          <a:xfrm>
            <a:off x="6976820" y="3883003"/>
            <a:ext cx="1387101" cy="26314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zh-CN" sz="1710" b="0" u="none" strike="noStrike" dirty="0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模型选择策略</a:t>
            </a:r>
            <a:endParaRPr lang="en-US" sz="171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60" name="文本框 1659"/>
          <p:cNvSpPr txBox="1"/>
          <p:nvPr/>
        </p:nvSpPr>
        <p:spPr>
          <a:xfrm>
            <a:off x="7008182" y="4414056"/>
            <a:ext cx="190080" cy="172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2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61" name="文本框 1660"/>
          <p:cNvSpPr txBox="1"/>
          <p:nvPr/>
        </p:nvSpPr>
        <p:spPr>
          <a:xfrm>
            <a:off x="7122662" y="4408296"/>
            <a:ext cx="2670603" cy="37548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2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业务优先：根据具体需求选择合适指标</a:t>
            </a:r>
            <a:endParaRPr lang="en-US" altLang="zh-CN" sz="1220" b="0" u="none" strike="noStrike" dirty="0">
              <a:solidFill>
                <a:srgbClr val="1F2937"/>
              </a:solidFill>
              <a:effectLst/>
              <a:uFillTx/>
              <a:latin typeface="NotoSansCJKsc"/>
              <a:ea typeface="NotoSansCJKsc"/>
            </a:endParaRPr>
          </a:p>
          <a:p>
            <a:r>
              <a:rPr lang="zh-CN" sz="122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（如医疗场景优先召回率）</a:t>
            </a:r>
            <a:endParaRPr lang="en-US" sz="122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62" name="文本框 1661"/>
          <p:cNvSpPr txBox="1"/>
          <p:nvPr/>
        </p:nvSpPr>
        <p:spPr>
          <a:xfrm>
            <a:off x="7008182" y="4947918"/>
            <a:ext cx="190080" cy="172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2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63" name="文本框 1662"/>
          <p:cNvSpPr txBox="1"/>
          <p:nvPr/>
        </p:nvSpPr>
        <p:spPr>
          <a:xfrm>
            <a:off x="7122662" y="4942158"/>
            <a:ext cx="2172600" cy="18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2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对⽐基准：与简单模型（如随机猜测）⽐较</a:t>
            </a:r>
            <a:endParaRPr lang="en-US" sz="12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64" name="文本框 1663"/>
          <p:cNvSpPr txBox="1"/>
          <p:nvPr/>
        </p:nvSpPr>
        <p:spPr>
          <a:xfrm>
            <a:off x="7008182" y="5296758"/>
            <a:ext cx="190080" cy="172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2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2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66" name="文本框 1665"/>
          <p:cNvSpPr txBox="1"/>
          <p:nvPr/>
        </p:nvSpPr>
        <p:spPr>
          <a:xfrm>
            <a:off x="7122662" y="5290998"/>
            <a:ext cx="1829880" cy="18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2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交叉验证：多次划分数据验证稳定性</a:t>
            </a:r>
            <a:endParaRPr lang="en-US" sz="122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EC17B0-67F4-3731-9A86-6BB8E3C67CD8}"/>
              </a:ext>
            </a:extLst>
          </p:cNvPr>
          <p:cNvSpPr txBox="1"/>
          <p:nvPr/>
        </p:nvSpPr>
        <p:spPr>
          <a:xfrm>
            <a:off x="10879604" y="212961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3" name="图片 2" descr="表格&#10;&#10;AI 生成的内容可能不正确。">
            <a:extLst>
              <a:ext uri="{FF2B5EF4-FFF2-40B4-BE49-F238E27FC236}">
                <a16:creationId xmlns:a16="http://schemas.microsoft.com/office/drawing/2014/main" id="{3BED1A84-2BA3-6219-943B-7D390348F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37" y="4288573"/>
            <a:ext cx="5318626" cy="2368451"/>
          </a:xfrm>
          <a:prstGeom prst="rect">
            <a:avLst/>
          </a:prstGeom>
        </p:spPr>
      </p:pic>
      <p:pic>
        <p:nvPicPr>
          <p:cNvPr id="6" name="图片 5" descr="表格&#10;&#10;AI 生成的内容可能不正确。">
            <a:extLst>
              <a:ext uri="{FF2B5EF4-FFF2-40B4-BE49-F238E27FC236}">
                <a16:creationId xmlns:a16="http://schemas.microsoft.com/office/drawing/2014/main" id="{DA5351DF-7B61-5D4D-4645-E2B96BCDB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030" y="1440580"/>
            <a:ext cx="5211790" cy="2233624"/>
          </a:xfrm>
          <a:prstGeom prst="rect">
            <a:avLst/>
          </a:prstGeom>
        </p:spPr>
      </p:pic>
      <p:pic>
        <p:nvPicPr>
          <p:cNvPr id="10" name="图片 9" descr="图形用户界面, 文本, 电子邮件&#10;&#10;AI 生成的内容可能不正确。">
            <a:extLst>
              <a:ext uri="{FF2B5EF4-FFF2-40B4-BE49-F238E27FC236}">
                <a16:creationId xmlns:a16="http://schemas.microsoft.com/office/drawing/2014/main" id="{920FA69D-7199-3227-64E7-059FFDD71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875" y="1425122"/>
            <a:ext cx="3231772" cy="224488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任意多边形 1685"/>
          <p:cNvSpPr/>
          <p:nvPr/>
        </p:nvSpPr>
        <p:spPr>
          <a:xfrm>
            <a:off x="152280" y="98640"/>
            <a:ext cx="11887560" cy="624960"/>
          </a:xfrm>
          <a:custGeom>
            <a:avLst/>
            <a:gdLst/>
            <a:ahLst/>
            <a:cxnLst/>
            <a:rect l="0" t="0" r="r" b="b"/>
            <a:pathLst>
              <a:path w="33021" h="1736">
                <a:moveTo>
                  <a:pt x="0" y="0"/>
                </a:moveTo>
                <a:lnTo>
                  <a:pt x="33021" y="0"/>
                </a:lnTo>
                <a:lnTo>
                  <a:pt x="33021" y="1736"/>
                </a:lnTo>
                <a:lnTo>
                  <a:pt x="0" y="1736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88" name="文本框 1687"/>
          <p:cNvSpPr txBox="1"/>
          <p:nvPr/>
        </p:nvSpPr>
        <p:spPr>
          <a:xfrm>
            <a:off x="609480" y="253800"/>
            <a:ext cx="3355200" cy="30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04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过拟合与⽋拟合：常⻅问题解析</a:t>
            </a:r>
            <a:endParaRPr lang="en-US" sz="20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89" name="文本框 1688"/>
          <p:cNvSpPr txBox="1"/>
          <p:nvPr/>
        </p:nvSpPr>
        <p:spPr>
          <a:xfrm>
            <a:off x="609480" y="944640"/>
            <a:ext cx="820738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60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概念对⽐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90" name="文本框 1689"/>
          <p:cNvSpPr txBox="1"/>
          <p:nvPr/>
        </p:nvSpPr>
        <p:spPr>
          <a:xfrm>
            <a:off x="838080" y="1221120"/>
            <a:ext cx="564257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⽋拟合（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91" name="文本框 1690"/>
          <p:cNvSpPr txBox="1"/>
          <p:nvPr/>
        </p:nvSpPr>
        <p:spPr>
          <a:xfrm>
            <a:off x="1600200" y="1225440"/>
            <a:ext cx="750205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00" b="1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Underfitting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92" name="文本框 1691"/>
          <p:cNvSpPr txBox="1"/>
          <p:nvPr/>
        </p:nvSpPr>
        <p:spPr>
          <a:xfrm>
            <a:off x="2616120" y="1221120"/>
            <a:ext cx="141064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）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93" name="文本框 1692"/>
          <p:cNvSpPr txBox="1"/>
          <p:nvPr/>
        </p:nvSpPr>
        <p:spPr>
          <a:xfrm>
            <a:off x="990720" y="1448280"/>
            <a:ext cx="8496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94" name="文本框 1693"/>
          <p:cNvSpPr txBox="1"/>
          <p:nvPr/>
        </p:nvSpPr>
        <p:spPr>
          <a:xfrm>
            <a:off x="1104840" y="1443600"/>
            <a:ext cx="2115964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表现：训练误差和测试误差都很⾼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95" name="文本框 1694"/>
          <p:cNvSpPr txBox="1"/>
          <p:nvPr/>
        </p:nvSpPr>
        <p:spPr>
          <a:xfrm>
            <a:off x="990720" y="1676880"/>
            <a:ext cx="8496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96" name="文本框 1695"/>
          <p:cNvSpPr txBox="1"/>
          <p:nvPr/>
        </p:nvSpPr>
        <p:spPr>
          <a:xfrm>
            <a:off x="1104840" y="1672560"/>
            <a:ext cx="3244478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类⽐：学⽣没有理解知识点，练习题和考试都做不好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97" name="文本框 1696"/>
          <p:cNvSpPr txBox="1"/>
          <p:nvPr/>
        </p:nvSpPr>
        <p:spPr>
          <a:xfrm>
            <a:off x="990720" y="1899720"/>
            <a:ext cx="8496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98" name="文本框 1697"/>
          <p:cNvSpPr txBox="1"/>
          <p:nvPr/>
        </p:nvSpPr>
        <p:spPr>
          <a:xfrm>
            <a:off x="1104840" y="1895040"/>
            <a:ext cx="3526606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可视化：拟合曲线过于简单（如⽤直线拟合⾮线性数据）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99" name="文本框 1698"/>
          <p:cNvSpPr txBox="1"/>
          <p:nvPr/>
        </p:nvSpPr>
        <p:spPr>
          <a:xfrm>
            <a:off x="838080" y="2198160"/>
            <a:ext cx="564257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过拟合（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00" name="文本框 1699"/>
          <p:cNvSpPr txBox="1"/>
          <p:nvPr/>
        </p:nvSpPr>
        <p:spPr>
          <a:xfrm>
            <a:off x="1600200" y="2202480"/>
            <a:ext cx="670055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00" b="1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Overfitting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01" name="文本框 1700"/>
          <p:cNvSpPr txBox="1"/>
          <p:nvPr/>
        </p:nvSpPr>
        <p:spPr>
          <a:xfrm>
            <a:off x="2509920" y="2198160"/>
            <a:ext cx="141064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）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02" name="文本框 1701"/>
          <p:cNvSpPr txBox="1"/>
          <p:nvPr/>
        </p:nvSpPr>
        <p:spPr>
          <a:xfrm>
            <a:off x="990720" y="2425320"/>
            <a:ext cx="8496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03" name="文本框 1702"/>
          <p:cNvSpPr txBox="1"/>
          <p:nvPr/>
        </p:nvSpPr>
        <p:spPr>
          <a:xfrm>
            <a:off x="1104840" y="2420640"/>
            <a:ext cx="197490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表现：训练误差低，测试误差⾼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04" name="文本框 1703"/>
          <p:cNvSpPr txBox="1"/>
          <p:nvPr/>
        </p:nvSpPr>
        <p:spPr>
          <a:xfrm>
            <a:off x="990720" y="2653920"/>
            <a:ext cx="8496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05" name="文本框 1704"/>
          <p:cNvSpPr txBox="1"/>
          <p:nvPr/>
        </p:nvSpPr>
        <p:spPr>
          <a:xfrm>
            <a:off x="1104840" y="2649600"/>
            <a:ext cx="2962349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类⽐：学⽣死记硬背习题答案，遇到新题不会做</a:t>
            </a:r>
            <a:endParaRPr lang="en-US" sz="11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06" name="文本框 1705"/>
          <p:cNvSpPr txBox="1"/>
          <p:nvPr/>
        </p:nvSpPr>
        <p:spPr>
          <a:xfrm>
            <a:off x="990720" y="2876760"/>
            <a:ext cx="8496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07" name="文本框 1706"/>
          <p:cNvSpPr txBox="1"/>
          <p:nvPr/>
        </p:nvSpPr>
        <p:spPr>
          <a:xfrm>
            <a:off x="1104840" y="2872080"/>
            <a:ext cx="2962349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可视化：拟合曲线过于复杂（精确通过每个点）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08" name="文本框 1707"/>
          <p:cNvSpPr txBox="1"/>
          <p:nvPr/>
        </p:nvSpPr>
        <p:spPr>
          <a:xfrm>
            <a:off x="609480" y="3197455"/>
            <a:ext cx="820738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600" b="0" u="none" strike="noStrike" dirty="0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解决⽅法</a:t>
            </a:r>
            <a:endParaRPr lang="en-US" sz="16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09" name="文本框 1708"/>
          <p:cNvSpPr txBox="1"/>
          <p:nvPr/>
        </p:nvSpPr>
        <p:spPr>
          <a:xfrm>
            <a:off x="838080" y="3496680"/>
            <a:ext cx="98745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⽋拟合解决⽅案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10" name="文本框 1709"/>
          <p:cNvSpPr txBox="1"/>
          <p:nvPr/>
        </p:nvSpPr>
        <p:spPr>
          <a:xfrm>
            <a:off x="990720" y="3723840"/>
            <a:ext cx="8496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11" name="文本框 1710"/>
          <p:cNvSpPr txBox="1"/>
          <p:nvPr/>
        </p:nvSpPr>
        <p:spPr>
          <a:xfrm>
            <a:off x="1104840" y="3719160"/>
            <a:ext cx="1692771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增加模型复杂度：线性模型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12" name="文本框 1711"/>
          <p:cNvSpPr txBox="1"/>
          <p:nvPr/>
        </p:nvSpPr>
        <p:spPr>
          <a:xfrm>
            <a:off x="2623253" y="3723840"/>
            <a:ext cx="141064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00" b="0" u="none" strike="noStrike" dirty="0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→</a:t>
            </a:r>
            <a:endParaRPr lang="en-US" sz="11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13" name="文本框 1712"/>
          <p:cNvSpPr txBox="1"/>
          <p:nvPr/>
        </p:nvSpPr>
        <p:spPr>
          <a:xfrm>
            <a:off x="2788530" y="3719160"/>
            <a:ext cx="705321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⾮线性模型</a:t>
            </a:r>
            <a:endParaRPr lang="en-US" sz="11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14" name="文本框 1713"/>
          <p:cNvSpPr txBox="1"/>
          <p:nvPr/>
        </p:nvSpPr>
        <p:spPr>
          <a:xfrm>
            <a:off x="990720" y="3952800"/>
            <a:ext cx="8496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15" name="文本框 1714"/>
          <p:cNvSpPr txBox="1"/>
          <p:nvPr/>
        </p:nvSpPr>
        <p:spPr>
          <a:xfrm>
            <a:off x="1104840" y="3948120"/>
            <a:ext cx="1833835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特征⼯程：添加更多相关特征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16" name="文本框 1715"/>
          <p:cNvSpPr txBox="1"/>
          <p:nvPr/>
        </p:nvSpPr>
        <p:spPr>
          <a:xfrm>
            <a:off x="990720" y="4175280"/>
            <a:ext cx="8496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17" name="文本框 1716"/>
          <p:cNvSpPr txBox="1"/>
          <p:nvPr/>
        </p:nvSpPr>
        <p:spPr>
          <a:xfrm>
            <a:off x="1104840" y="4170600"/>
            <a:ext cx="98745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减少正则化强度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18" name="文本框 1717"/>
          <p:cNvSpPr txBox="1"/>
          <p:nvPr/>
        </p:nvSpPr>
        <p:spPr>
          <a:xfrm>
            <a:off x="838080" y="4473720"/>
            <a:ext cx="98745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过拟合解决⽅案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19" name="文本框 1718"/>
          <p:cNvSpPr txBox="1"/>
          <p:nvPr/>
        </p:nvSpPr>
        <p:spPr>
          <a:xfrm>
            <a:off x="990720" y="4700880"/>
            <a:ext cx="8496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20" name="文本框 1719"/>
          <p:cNvSpPr txBox="1"/>
          <p:nvPr/>
        </p:nvSpPr>
        <p:spPr>
          <a:xfrm>
            <a:off x="1104840" y="4696200"/>
            <a:ext cx="2398092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数据层⾯：增加训练数据量，数据增强</a:t>
            </a:r>
            <a:endParaRPr lang="en-US" sz="11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21" name="文本框 1720"/>
          <p:cNvSpPr txBox="1"/>
          <p:nvPr/>
        </p:nvSpPr>
        <p:spPr>
          <a:xfrm>
            <a:off x="990720" y="4929840"/>
            <a:ext cx="8496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22" name="文本框 1721"/>
          <p:cNvSpPr txBox="1"/>
          <p:nvPr/>
        </p:nvSpPr>
        <p:spPr>
          <a:xfrm>
            <a:off x="1104840" y="4925160"/>
            <a:ext cx="197490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模型层⾯：简化模型，正则化（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23" name="文本框 1722"/>
          <p:cNvSpPr txBox="1"/>
          <p:nvPr/>
        </p:nvSpPr>
        <p:spPr>
          <a:xfrm>
            <a:off x="3071792" y="4929840"/>
            <a:ext cx="352661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00" b="0" u="none" strike="noStrike" dirty="0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L1/L2</a:t>
            </a:r>
            <a:endParaRPr lang="en-US" sz="11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24" name="文本框 1723"/>
          <p:cNvSpPr txBox="1"/>
          <p:nvPr/>
        </p:nvSpPr>
        <p:spPr>
          <a:xfrm>
            <a:off x="3451240" y="4925160"/>
            <a:ext cx="705321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），早停法</a:t>
            </a:r>
            <a:endParaRPr lang="en-US" sz="11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25" name="文本框 1724"/>
          <p:cNvSpPr txBox="1"/>
          <p:nvPr/>
        </p:nvSpPr>
        <p:spPr>
          <a:xfrm>
            <a:off x="990720" y="5152320"/>
            <a:ext cx="8496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26" name="文本框 1725"/>
          <p:cNvSpPr txBox="1"/>
          <p:nvPr/>
        </p:nvSpPr>
        <p:spPr>
          <a:xfrm>
            <a:off x="1104840" y="5147640"/>
            <a:ext cx="2539157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集成学习：多个模型组合（如随机森林）</a:t>
            </a:r>
            <a:endParaRPr lang="en-US" sz="11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27" name="文本框 1726"/>
          <p:cNvSpPr txBox="1"/>
          <p:nvPr/>
        </p:nvSpPr>
        <p:spPr>
          <a:xfrm>
            <a:off x="609480" y="5495760"/>
            <a:ext cx="820738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60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实践建议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28" name="文本框 1727"/>
          <p:cNvSpPr txBox="1"/>
          <p:nvPr/>
        </p:nvSpPr>
        <p:spPr>
          <a:xfrm>
            <a:off x="838080" y="5776920"/>
            <a:ext cx="8496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29" name="文本框 1728"/>
          <p:cNvSpPr txBox="1"/>
          <p:nvPr/>
        </p:nvSpPr>
        <p:spPr>
          <a:xfrm>
            <a:off x="952560" y="5772240"/>
            <a:ext cx="1833835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先解决⽋拟合，再处理过拟合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30" name="文本框 1729"/>
          <p:cNvSpPr txBox="1"/>
          <p:nvPr/>
        </p:nvSpPr>
        <p:spPr>
          <a:xfrm>
            <a:off x="838080" y="6049080"/>
            <a:ext cx="8496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31" name="文本框 1730"/>
          <p:cNvSpPr txBox="1"/>
          <p:nvPr/>
        </p:nvSpPr>
        <p:spPr>
          <a:xfrm>
            <a:off x="952560" y="6044400"/>
            <a:ext cx="1833835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使⽤验证集监控模型性能变化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32" name="文本框 1731"/>
          <p:cNvSpPr txBox="1"/>
          <p:nvPr/>
        </p:nvSpPr>
        <p:spPr>
          <a:xfrm>
            <a:off x="838080" y="6327360"/>
            <a:ext cx="8496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33" name="任意多边形 1732"/>
          <p:cNvSpPr/>
          <p:nvPr/>
        </p:nvSpPr>
        <p:spPr>
          <a:xfrm>
            <a:off x="6838920" y="2906280"/>
            <a:ext cx="4229280" cy="1422720"/>
          </a:xfrm>
          <a:custGeom>
            <a:avLst/>
            <a:gdLst/>
            <a:ahLst/>
            <a:cxnLst/>
            <a:rect l="0" t="0" r="r" b="b"/>
            <a:pathLst>
              <a:path w="11748" h="3952" fill="none">
                <a:moveTo>
                  <a:pt x="0" y="3849"/>
                </a:moveTo>
                <a:lnTo>
                  <a:pt x="0" y="103"/>
                </a:lnTo>
                <a:cubicBezTo>
                  <a:pt x="0" y="89"/>
                  <a:pt x="4" y="76"/>
                  <a:pt x="12" y="64"/>
                </a:cubicBezTo>
                <a:cubicBezTo>
                  <a:pt x="20" y="51"/>
                  <a:pt x="31" y="40"/>
                  <a:pt x="46" y="30"/>
                </a:cubicBezTo>
                <a:cubicBezTo>
                  <a:pt x="61" y="21"/>
                  <a:pt x="78" y="13"/>
                  <a:pt x="98" y="8"/>
                </a:cubicBezTo>
                <a:cubicBezTo>
                  <a:pt x="117" y="3"/>
                  <a:pt x="137" y="0"/>
                  <a:pt x="158" y="0"/>
                </a:cubicBezTo>
                <a:lnTo>
                  <a:pt x="11589" y="0"/>
                </a:lnTo>
                <a:cubicBezTo>
                  <a:pt x="11610" y="0"/>
                  <a:pt x="11631" y="3"/>
                  <a:pt x="11650" y="8"/>
                </a:cubicBezTo>
                <a:cubicBezTo>
                  <a:pt x="11670" y="13"/>
                  <a:pt x="11687" y="21"/>
                  <a:pt x="11702" y="30"/>
                </a:cubicBezTo>
                <a:cubicBezTo>
                  <a:pt x="11716" y="40"/>
                  <a:pt x="11728" y="51"/>
                  <a:pt x="11736" y="64"/>
                </a:cubicBezTo>
                <a:cubicBezTo>
                  <a:pt x="11744" y="76"/>
                  <a:pt x="11748" y="89"/>
                  <a:pt x="11748" y="103"/>
                </a:cubicBezTo>
                <a:lnTo>
                  <a:pt x="11748" y="3849"/>
                </a:lnTo>
                <a:cubicBezTo>
                  <a:pt x="11748" y="3862"/>
                  <a:pt x="11744" y="3876"/>
                  <a:pt x="11736" y="3888"/>
                </a:cubicBezTo>
                <a:cubicBezTo>
                  <a:pt x="11728" y="3901"/>
                  <a:pt x="11716" y="3912"/>
                  <a:pt x="11702" y="3922"/>
                </a:cubicBezTo>
                <a:cubicBezTo>
                  <a:pt x="11687" y="3931"/>
                  <a:pt x="11670" y="3939"/>
                  <a:pt x="11650" y="3944"/>
                </a:cubicBezTo>
                <a:cubicBezTo>
                  <a:pt x="11631" y="3949"/>
                  <a:pt x="11610" y="3952"/>
                  <a:pt x="11589" y="3952"/>
                </a:cubicBezTo>
                <a:lnTo>
                  <a:pt x="158" y="3952"/>
                </a:lnTo>
                <a:cubicBezTo>
                  <a:pt x="137" y="3952"/>
                  <a:pt x="117" y="3949"/>
                  <a:pt x="98" y="3944"/>
                </a:cubicBezTo>
                <a:cubicBezTo>
                  <a:pt x="78" y="3939"/>
                  <a:pt x="61" y="3931"/>
                  <a:pt x="46" y="3922"/>
                </a:cubicBezTo>
                <a:cubicBezTo>
                  <a:pt x="31" y="3912"/>
                  <a:pt x="20" y="3901"/>
                  <a:pt x="12" y="3888"/>
                </a:cubicBezTo>
                <a:cubicBezTo>
                  <a:pt x="4" y="3876"/>
                  <a:pt x="0" y="3862"/>
                  <a:pt x="0" y="3849"/>
                </a:cubicBezTo>
              </a:path>
            </a:pathLst>
          </a:custGeom>
          <a:ln w="31320">
            <a:solidFill>
              <a:srgbClr val="FFFFFF"/>
            </a:solidFill>
            <a:miter/>
          </a:ln>
        </p:spPr>
        <p:txBody>
          <a:bodyPr lIns="15480" tIns="15480" rIns="15480" bIns="1548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1734" name="图片 1733"/>
          <p:cNvPicPr/>
          <p:nvPr/>
        </p:nvPicPr>
        <p:blipFill>
          <a:blip r:embed="rId2"/>
          <a:stretch>
            <a:fillRect/>
          </a:stretch>
        </p:blipFill>
        <p:spPr>
          <a:xfrm>
            <a:off x="6166893" y="2566641"/>
            <a:ext cx="4881867" cy="1749399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35" name="文本框 1734"/>
          <p:cNvSpPr txBox="1"/>
          <p:nvPr/>
        </p:nvSpPr>
        <p:spPr>
          <a:xfrm>
            <a:off x="952560" y="6322680"/>
            <a:ext cx="1692771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绘制学习曲线辅助诊断问题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36" name="文本框 1735"/>
          <p:cNvSpPr txBox="1"/>
          <p:nvPr/>
        </p:nvSpPr>
        <p:spPr>
          <a:xfrm>
            <a:off x="7590731" y="4396680"/>
            <a:ext cx="1551707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 dirty="0">
                <a:solidFill>
                  <a:srgbClr val="6B7280"/>
                </a:solidFill>
                <a:effectLst/>
                <a:uFillTx/>
                <a:latin typeface="NotoSansCJKsc"/>
                <a:ea typeface="NotoSansCJKsc"/>
              </a:rPr>
              <a:t>过拟合和⽋拟合⽰例曲线</a:t>
            </a:r>
            <a:endParaRPr lang="en-US" sz="11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37" name="文本框 1736"/>
          <p:cNvSpPr txBox="1"/>
          <p:nvPr/>
        </p:nvSpPr>
        <p:spPr>
          <a:xfrm>
            <a:off x="9026771" y="4399920"/>
            <a:ext cx="11702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00" b="0" i="1" u="none" strike="noStrike">
                <a:solidFill>
                  <a:srgbClr val="6B728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 - 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39" name="文本框 1738"/>
          <p:cNvSpPr txBox="1"/>
          <p:nvPr/>
        </p:nvSpPr>
        <p:spPr>
          <a:xfrm>
            <a:off x="9168611" y="4396680"/>
            <a:ext cx="1269578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>
                <a:solidFill>
                  <a:srgbClr val="6B7280"/>
                </a:solidFill>
                <a:effectLst/>
                <a:uFillTx/>
                <a:latin typeface="NotoSansCJKsc"/>
                <a:ea typeface="NotoSansCJKsc"/>
              </a:rPr>
              <a:t>可视化识别模型问题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692BF2-C0EB-0315-82B0-33A6DC7A050F}"/>
              </a:ext>
            </a:extLst>
          </p:cNvPr>
          <p:cNvSpPr txBox="1"/>
          <p:nvPr/>
        </p:nvSpPr>
        <p:spPr>
          <a:xfrm>
            <a:off x="10888312" y="127821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任意多边形: 形状 23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36" name="任意多边形: 形状 235"/>
          <p:cNvSpPr/>
          <p:nvPr/>
        </p:nvSpPr>
        <p:spPr>
          <a:xfrm>
            <a:off x="152280" y="152280"/>
            <a:ext cx="11887560" cy="6705720"/>
          </a:xfrm>
          <a:custGeom>
            <a:avLst/>
            <a:gdLst/>
            <a:ahLst/>
            <a:cxnLst/>
            <a:rect l="0" t="0" r="r" b="b"/>
            <a:pathLst>
              <a:path w="33021" h="18627">
                <a:moveTo>
                  <a:pt x="0" y="0"/>
                </a:moveTo>
                <a:lnTo>
                  <a:pt x="33021" y="0"/>
                </a:lnTo>
                <a:lnTo>
                  <a:pt x="33021" y="18627"/>
                </a:lnTo>
                <a:lnTo>
                  <a:pt x="0" y="186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37" name="任意多边形: 形状 236"/>
          <p:cNvSpPr/>
          <p:nvPr/>
        </p:nvSpPr>
        <p:spPr>
          <a:xfrm>
            <a:off x="152280" y="152280"/>
            <a:ext cx="11887560" cy="962280"/>
          </a:xfrm>
          <a:custGeom>
            <a:avLst/>
            <a:gdLst/>
            <a:ahLst/>
            <a:cxnLst/>
            <a:rect l="0" t="0" r="r" b="b"/>
            <a:pathLst>
              <a:path w="33021" h="2673">
                <a:moveTo>
                  <a:pt x="0" y="0"/>
                </a:moveTo>
                <a:lnTo>
                  <a:pt x="33021" y="0"/>
                </a:lnTo>
                <a:lnTo>
                  <a:pt x="33021" y="2673"/>
                </a:lnTo>
                <a:lnTo>
                  <a:pt x="0" y="2673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38" name="任意多边形: 形状 237"/>
          <p:cNvSpPr/>
          <p:nvPr/>
        </p:nvSpPr>
        <p:spPr>
          <a:xfrm>
            <a:off x="152280" y="1114200"/>
            <a:ext cx="11887560" cy="5486760"/>
          </a:xfrm>
          <a:custGeom>
            <a:avLst/>
            <a:gdLst/>
            <a:ahLst/>
            <a:cxnLst/>
            <a:rect l="0" t="0" r="r" b="b"/>
            <a:pathLst>
              <a:path w="33021" h="15241">
                <a:moveTo>
                  <a:pt x="0" y="0"/>
                </a:moveTo>
                <a:lnTo>
                  <a:pt x="33021" y="0"/>
                </a:lnTo>
                <a:lnTo>
                  <a:pt x="33021" y="15241"/>
                </a:lnTo>
                <a:lnTo>
                  <a:pt x="0" y="15241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39" name="任意多边形: 形状 238"/>
          <p:cNvSpPr/>
          <p:nvPr/>
        </p:nvSpPr>
        <p:spPr>
          <a:xfrm>
            <a:off x="609480" y="4628880"/>
            <a:ext cx="10973160" cy="1610280"/>
          </a:xfrm>
          <a:custGeom>
            <a:avLst/>
            <a:gdLst/>
            <a:ahLst/>
            <a:cxnLst/>
            <a:rect l="0" t="0" r="r" b="b"/>
            <a:pathLst>
              <a:path w="30481" h="4473">
                <a:moveTo>
                  <a:pt x="0" y="4261"/>
                </a:moveTo>
                <a:lnTo>
                  <a:pt x="0" y="212"/>
                </a:lnTo>
                <a:cubicBezTo>
                  <a:pt x="0" y="198"/>
                  <a:pt x="1" y="184"/>
                  <a:pt x="4" y="171"/>
                </a:cubicBezTo>
                <a:cubicBezTo>
                  <a:pt x="7" y="157"/>
                  <a:pt x="11" y="144"/>
                  <a:pt x="16" y="131"/>
                </a:cubicBezTo>
                <a:cubicBezTo>
                  <a:pt x="21" y="118"/>
                  <a:pt x="28" y="106"/>
                  <a:pt x="36" y="94"/>
                </a:cubicBezTo>
                <a:cubicBezTo>
                  <a:pt x="43" y="83"/>
                  <a:pt x="52" y="72"/>
                  <a:pt x="62" y="62"/>
                </a:cubicBezTo>
                <a:cubicBezTo>
                  <a:pt x="72" y="52"/>
                  <a:pt x="82" y="44"/>
                  <a:pt x="94" y="36"/>
                </a:cubicBezTo>
                <a:cubicBezTo>
                  <a:pt x="105" y="28"/>
                  <a:pt x="118" y="22"/>
                  <a:pt x="130" y="16"/>
                </a:cubicBezTo>
                <a:cubicBezTo>
                  <a:pt x="143" y="11"/>
                  <a:pt x="157" y="7"/>
                  <a:pt x="170" y="4"/>
                </a:cubicBezTo>
                <a:cubicBezTo>
                  <a:pt x="184" y="2"/>
                  <a:pt x="198" y="0"/>
                  <a:pt x="211" y="0"/>
                </a:cubicBezTo>
                <a:lnTo>
                  <a:pt x="30269" y="0"/>
                </a:lnTo>
                <a:cubicBezTo>
                  <a:pt x="30283" y="0"/>
                  <a:pt x="30297" y="2"/>
                  <a:pt x="30310" y="4"/>
                </a:cubicBezTo>
                <a:cubicBezTo>
                  <a:pt x="30324" y="7"/>
                  <a:pt x="30337" y="11"/>
                  <a:pt x="30350" y="16"/>
                </a:cubicBezTo>
                <a:cubicBezTo>
                  <a:pt x="30363" y="22"/>
                  <a:pt x="30375" y="28"/>
                  <a:pt x="30387" y="36"/>
                </a:cubicBezTo>
                <a:cubicBezTo>
                  <a:pt x="30398" y="44"/>
                  <a:pt x="30409" y="52"/>
                  <a:pt x="30419" y="62"/>
                </a:cubicBezTo>
                <a:cubicBezTo>
                  <a:pt x="30429" y="72"/>
                  <a:pt x="30437" y="83"/>
                  <a:pt x="30445" y="94"/>
                </a:cubicBezTo>
                <a:cubicBezTo>
                  <a:pt x="30453" y="106"/>
                  <a:pt x="30459" y="118"/>
                  <a:pt x="30465" y="131"/>
                </a:cubicBezTo>
                <a:cubicBezTo>
                  <a:pt x="30470" y="144"/>
                  <a:pt x="30474" y="157"/>
                  <a:pt x="30477" y="171"/>
                </a:cubicBezTo>
                <a:cubicBezTo>
                  <a:pt x="30479" y="184"/>
                  <a:pt x="30481" y="198"/>
                  <a:pt x="30481" y="212"/>
                </a:cubicBezTo>
                <a:lnTo>
                  <a:pt x="30481" y="4261"/>
                </a:lnTo>
                <a:cubicBezTo>
                  <a:pt x="30481" y="4275"/>
                  <a:pt x="30479" y="4289"/>
                  <a:pt x="30477" y="4302"/>
                </a:cubicBezTo>
                <a:cubicBezTo>
                  <a:pt x="30474" y="4316"/>
                  <a:pt x="30470" y="4329"/>
                  <a:pt x="30465" y="4342"/>
                </a:cubicBezTo>
                <a:cubicBezTo>
                  <a:pt x="30459" y="4355"/>
                  <a:pt x="30453" y="4367"/>
                  <a:pt x="30445" y="4379"/>
                </a:cubicBezTo>
                <a:cubicBezTo>
                  <a:pt x="30437" y="4390"/>
                  <a:pt x="30429" y="4401"/>
                  <a:pt x="30419" y="4411"/>
                </a:cubicBezTo>
                <a:cubicBezTo>
                  <a:pt x="30409" y="4421"/>
                  <a:pt x="30398" y="4429"/>
                  <a:pt x="30387" y="4437"/>
                </a:cubicBezTo>
                <a:cubicBezTo>
                  <a:pt x="30375" y="4445"/>
                  <a:pt x="30363" y="4451"/>
                  <a:pt x="30350" y="4457"/>
                </a:cubicBezTo>
                <a:cubicBezTo>
                  <a:pt x="30337" y="4462"/>
                  <a:pt x="30324" y="4466"/>
                  <a:pt x="30310" y="4469"/>
                </a:cubicBezTo>
                <a:cubicBezTo>
                  <a:pt x="30297" y="4471"/>
                  <a:pt x="30283" y="4473"/>
                  <a:pt x="30269" y="4473"/>
                </a:cubicBezTo>
                <a:lnTo>
                  <a:pt x="211" y="4473"/>
                </a:lnTo>
                <a:cubicBezTo>
                  <a:pt x="198" y="4473"/>
                  <a:pt x="184" y="4471"/>
                  <a:pt x="170" y="4469"/>
                </a:cubicBezTo>
                <a:cubicBezTo>
                  <a:pt x="157" y="4466"/>
                  <a:pt x="143" y="4462"/>
                  <a:pt x="130" y="4457"/>
                </a:cubicBezTo>
                <a:cubicBezTo>
                  <a:pt x="118" y="4451"/>
                  <a:pt x="105" y="4445"/>
                  <a:pt x="94" y="4437"/>
                </a:cubicBezTo>
                <a:cubicBezTo>
                  <a:pt x="82" y="4429"/>
                  <a:pt x="72" y="4421"/>
                  <a:pt x="62" y="4411"/>
                </a:cubicBezTo>
                <a:cubicBezTo>
                  <a:pt x="52" y="4401"/>
                  <a:pt x="43" y="4390"/>
                  <a:pt x="36" y="4379"/>
                </a:cubicBezTo>
                <a:cubicBezTo>
                  <a:pt x="28" y="4367"/>
                  <a:pt x="21" y="4355"/>
                  <a:pt x="16" y="4342"/>
                </a:cubicBezTo>
                <a:cubicBezTo>
                  <a:pt x="11" y="4329"/>
                  <a:pt x="7" y="4316"/>
                  <a:pt x="4" y="4302"/>
                </a:cubicBezTo>
                <a:cubicBezTo>
                  <a:pt x="1" y="4289"/>
                  <a:pt x="0" y="4275"/>
                  <a:pt x="0" y="426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40" name="任意多边形: 形状 239"/>
          <p:cNvSpPr/>
          <p:nvPr/>
        </p:nvSpPr>
        <p:spPr>
          <a:xfrm>
            <a:off x="609480" y="1419120"/>
            <a:ext cx="5391360" cy="2905560"/>
          </a:xfrm>
          <a:custGeom>
            <a:avLst/>
            <a:gdLst/>
            <a:ahLst/>
            <a:cxnLst/>
            <a:rect l="0" t="0" r="r" b="b"/>
            <a:pathLst>
              <a:path w="14976" h="8071">
                <a:moveTo>
                  <a:pt x="0" y="7859"/>
                </a:moveTo>
                <a:lnTo>
                  <a:pt x="0" y="212"/>
                </a:lnTo>
                <a:cubicBezTo>
                  <a:pt x="0" y="199"/>
                  <a:pt x="1" y="185"/>
                  <a:pt x="4" y="171"/>
                </a:cubicBezTo>
                <a:cubicBezTo>
                  <a:pt x="7" y="158"/>
                  <a:pt x="11" y="144"/>
                  <a:pt x="16" y="131"/>
                </a:cubicBezTo>
                <a:cubicBezTo>
                  <a:pt x="21" y="119"/>
                  <a:pt x="28" y="106"/>
                  <a:pt x="36" y="95"/>
                </a:cubicBezTo>
                <a:cubicBezTo>
                  <a:pt x="43" y="82"/>
                  <a:pt x="52" y="72"/>
                  <a:pt x="62" y="62"/>
                </a:cubicBezTo>
                <a:cubicBezTo>
                  <a:pt x="72" y="52"/>
                  <a:pt x="82" y="43"/>
                  <a:pt x="94" y="35"/>
                </a:cubicBezTo>
                <a:cubicBezTo>
                  <a:pt x="105" y="28"/>
                  <a:pt x="118" y="21"/>
                  <a:pt x="130" y="16"/>
                </a:cubicBezTo>
                <a:cubicBezTo>
                  <a:pt x="143" y="11"/>
                  <a:pt x="157" y="7"/>
                  <a:pt x="170" y="4"/>
                </a:cubicBezTo>
                <a:cubicBezTo>
                  <a:pt x="184" y="1"/>
                  <a:pt x="198" y="0"/>
                  <a:pt x="211" y="0"/>
                </a:cubicBezTo>
                <a:lnTo>
                  <a:pt x="14765" y="0"/>
                </a:lnTo>
                <a:cubicBezTo>
                  <a:pt x="14778" y="0"/>
                  <a:pt x="14792" y="1"/>
                  <a:pt x="14806" y="4"/>
                </a:cubicBezTo>
                <a:cubicBezTo>
                  <a:pt x="14820" y="7"/>
                  <a:pt x="14833" y="11"/>
                  <a:pt x="14846" y="16"/>
                </a:cubicBezTo>
                <a:cubicBezTo>
                  <a:pt x="14858" y="21"/>
                  <a:pt x="14871" y="28"/>
                  <a:pt x="14882" y="35"/>
                </a:cubicBezTo>
                <a:cubicBezTo>
                  <a:pt x="14894" y="43"/>
                  <a:pt x="14904" y="52"/>
                  <a:pt x="14914" y="62"/>
                </a:cubicBezTo>
                <a:cubicBezTo>
                  <a:pt x="14924" y="72"/>
                  <a:pt x="14933" y="82"/>
                  <a:pt x="14941" y="95"/>
                </a:cubicBezTo>
                <a:cubicBezTo>
                  <a:pt x="14948" y="106"/>
                  <a:pt x="14955" y="119"/>
                  <a:pt x="14960" y="131"/>
                </a:cubicBezTo>
                <a:cubicBezTo>
                  <a:pt x="14965" y="144"/>
                  <a:pt x="14969" y="158"/>
                  <a:pt x="14972" y="171"/>
                </a:cubicBezTo>
                <a:cubicBezTo>
                  <a:pt x="14975" y="185"/>
                  <a:pt x="14976" y="199"/>
                  <a:pt x="14976" y="212"/>
                </a:cubicBezTo>
                <a:lnTo>
                  <a:pt x="14976" y="7859"/>
                </a:lnTo>
                <a:cubicBezTo>
                  <a:pt x="14976" y="7873"/>
                  <a:pt x="14975" y="7887"/>
                  <a:pt x="14972" y="7900"/>
                </a:cubicBezTo>
                <a:cubicBezTo>
                  <a:pt x="14969" y="7914"/>
                  <a:pt x="14965" y="7927"/>
                  <a:pt x="14960" y="7940"/>
                </a:cubicBezTo>
                <a:cubicBezTo>
                  <a:pt x="14955" y="7953"/>
                  <a:pt x="14948" y="7965"/>
                  <a:pt x="14941" y="7977"/>
                </a:cubicBezTo>
                <a:cubicBezTo>
                  <a:pt x="14933" y="7988"/>
                  <a:pt x="14924" y="7999"/>
                  <a:pt x="14914" y="8009"/>
                </a:cubicBezTo>
                <a:cubicBezTo>
                  <a:pt x="14904" y="8018"/>
                  <a:pt x="14894" y="8027"/>
                  <a:pt x="14882" y="8035"/>
                </a:cubicBezTo>
                <a:cubicBezTo>
                  <a:pt x="14871" y="8043"/>
                  <a:pt x="14858" y="8049"/>
                  <a:pt x="14846" y="8054"/>
                </a:cubicBezTo>
                <a:cubicBezTo>
                  <a:pt x="14833" y="8060"/>
                  <a:pt x="14820" y="8064"/>
                  <a:pt x="14806" y="8067"/>
                </a:cubicBezTo>
                <a:cubicBezTo>
                  <a:pt x="14792" y="8069"/>
                  <a:pt x="14778" y="8071"/>
                  <a:pt x="14765" y="8071"/>
                </a:cubicBezTo>
                <a:lnTo>
                  <a:pt x="211" y="8071"/>
                </a:lnTo>
                <a:cubicBezTo>
                  <a:pt x="198" y="8071"/>
                  <a:pt x="184" y="8069"/>
                  <a:pt x="170" y="8067"/>
                </a:cubicBezTo>
                <a:cubicBezTo>
                  <a:pt x="157" y="8064"/>
                  <a:pt x="143" y="8060"/>
                  <a:pt x="130" y="8054"/>
                </a:cubicBezTo>
                <a:cubicBezTo>
                  <a:pt x="118" y="8049"/>
                  <a:pt x="105" y="8043"/>
                  <a:pt x="94" y="8035"/>
                </a:cubicBezTo>
                <a:cubicBezTo>
                  <a:pt x="82" y="8027"/>
                  <a:pt x="72" y="8018"/>
                  <a:pt x="62" y="8009"/>
                </a:cubicBezTo>
                <a:cubicBezTo>
                  <a:pt x="52" y="7999"/>
                  <a:pt x="43" y="7988"/>
                  <a:pt x="36" y="7977"/>
                </a:cubicBezTo>
                <a:cubicBezTo>
                  <a:pt x="28" y="7965"/>
                  <a:pt x="21" y="7953"/>
                  <a:pt x="16" y="7940"/>
                </a:cubicBezTo>
                <a:cubicBezTo>
                  <a:pt x="11" y="7927"/>
                  <a:pt x="7" y="7914"/>
                  <a:pt x="4" y="7900"/>
                </a:cubicBezTo>
                <a:cubicBezTo>
                  <a:pt x="1" y="7887"/>
                  <a:pt x="0" y="7873"/>
                  <a:pt x="0" y="785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609480" y="390600"/>
            <a:ext cx="1438560" cy="465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1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SansCJKsc"/>
                <a:ea typeface="NotoSansCJKsc"/>
              </a:rPr>
              <a:t>就业前景分析</a:t>
            </a:r>
            <a:endParaRPr kumimoji="0" lang="en-US" sz="31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pic>
        <p:nvPicPr>
          <p:cNvPr id="242" name="图片 241"/>
          <p:cNvPicPr/>
          <p:nvPr/>
        </p:nvPicPr>
        <p:blipFill>
          <a:blip r:embed="rId2"/>
          <a:stretch/>
        </p:blipFill>
        <p:spPr>
          <a:xfrm>
            <a:off x="499989" y="1872000"/>
            <a:ext cx="5391360" cy="1999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3" name="文本框 242"/>
          <p:cNvSpPr txBox="1"/>
          <p:nvPr/>
        </p:nvSpPr>
        <p:spPr>
          <a:xfrm>
            <a:off x="762120" y="1605600"/>
            <a:ext cx="752400" cy="242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0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NotoSansCJKsc"/>
                <a:ea typeface="NotoSansCJKsc"/>
              </a:rPr>
              <a:t>⾏业需求分布</a:t>
            </a: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44" name="文本框 243"/>
          <p:cNvSpPr txBox="1"/>
          <p:nvPr/>
        </p:nvSpPr>
        <p:spPr>
          <a:xfrm>
            <a:off x="2500200" y="3963960"/>
            <a:ext cx="15192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40" b="0" i="0" u="none" strike="noStrike" kern="1200" cap="none" spc="0" normalizeH="0" baseline="0" noProof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NotoSansCJKsc"/>
                <a:ea typeface="NotoSansCJKsc"/>
              </a:rPr>
              <a:t>图</a:t>
            </a:r>
            <a:endParaRPr kumimoji="0" lang="en-US" sz="124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2617200" y="3969360"/>
            <a:ext cx="3096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Times New Roman"/>
                <a:ea typeface="Times New Roman"/>
              </a:rPr>
              <a:t>3: AI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46" name="任意多边形: 形状 245"/>
          <p:cNvSpPr/>
          <p:nvPr/>
        </p:nvSpPr>
        <p:spPr>
          <a:xfrm>
            <a:off x="6190920" y="1419120"/>
            <a:ext cx="5391720" cy="2905560"/>
          </a:xfrm>
          <a:custGeom>
            <a:avLst/>
            <a:gdLst/>
            <a:ahLst/>
            <a:cxnLst/>
            <a:rect l="0" t="0" r="r" b="b"/>
            <a:pathLst>
              <a:path w="14977" h="8071">
                <a:moveTo>
                  <a:pt x="0" y="7859"/>
                </a:moveTo>
                <a:lnTo>
                  <a:pt x="0" y="212"/>
                </a:lnTo>
                <a:cubicBezTo>
                  <a:pt x="0" y="199"/>
                  <a:pt x="2" y="185"/>
                  <a:pt x="4" y="171"/>
                </a:cubicBezTo>
                <a:cubicBezTo>
                  <a:pt x="7" y="158"/>
                  <a:pt x="11" y="144"/>
                  <a:pt x="17" y="131"/>
                </a:cubicBezTo>
                <a:cubicBezTo>
                  <a:pt x="22" y="119"/>
                  <a:pt x="28" y="106"/>
                  <a:pt x="36" y="95"/>
                </a:cubicBezTo>
                <a:cubicBezTo>
                  <a:pt x="44" y="82"/>
                  <a:pt x="53" y="72"/>
                  <a:pt x="62" y="62"/>
                </a:cubicBezTo>
                <a:cubicBezTo>
                  <a:pt x="72" y="52"/>
                  <a:pt x="83" y="43"/>
                  <a:pt x="94" y="35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4" y="11"/>
                  <a:pt x="157" y="7"/>
                  <a:pt x="171" y="4"/>
                </a:cubicBezTo>
                <a:cubicBezTo>
                  <a:pt x="184" y="1"/>
                  <a:pt x="198" y="0"/>
                  <a:pt x="212" y="0"/>
                </a:cubicBezTo>
                <a:lnTo>
                  <a:pt x="14765" y="0"/>
                </a:lnTo>
                <a:cubicBezTo>
                  <a:pt x="14779" y="0"/>
                  <a:pt x="14793" y="1"/>
                  <a:pt x="14806" y="4"/>
                </a:cubicBezTo>
                <a:cubicBezTo>
                  <a:pt x="14820" y="7"/>
                  <a:pt x="14833" y="11"/>
                  <a:pt x="14846" y="16"/>
                </a:cubicBezTo>
                <a:cubicBezTo>
                  <a:pt x="14859" y="21"/>
                  <a:pt x="14871" y="28"/>
                  <a:pt x="14883" y="35"/>
                </a:cubicBezTo>
                <a:cubicBezTo>
                  <a:pt x="14894" y="43"/>
                  <a:pt x="14905" y="52"/>
                  <a:pt x="14915" y="62"/>
                </a:cubicBezTo>
                <a:cubicBezTo>
                  <a:pt x="14925" y="72"/>
                  <a:pt x="14933" y="82"/>
                  <a:pt x="14941" y="95"/>
                </a:cubicBezTo>
                <a:cubicBezTo>
                  <a:pt x="14949" y="106"/>
                  <a:pt x="14955" y="119"/>
                  <a:pt x="14961" y="131"/>
                </a:cubicBezTo>
                <a:cubicBezTo>
                  <a:pt x="14966" y="144"/>
                  <a:pt x="14970" y="158"/>
                  <a:pt x="14973" y="171"/>
                </a:cubicBezTo>
                <a:cubicBezTo>
                  <a:pt x="14975" y="185"/>
                  <a:pt x="14977" y="199"/>
                  <a:pt x="14977" y="212"/>
                </a:cubicBezTo>
                <a:lnTo>
                  <a:pt x="14977" y="7859"/>
                </a:lnTo>
                <a:cubicBezTo>
                  <a:pt x="14977" y="7873"/>
                  <a:pt x="14975" y="7887"/>
                  <a:pt x="14973" y="7900"/>
                </a:cubicBezTo>
                <a:cubicBezTo>
                  <a:pt x="14970" y="7914"/>
                  <a:pt x="14966" y="7927"/>
                  <a:pt x="14961" y="7940"/>
                </a:cubicBezTo>
                <a:cubicBezTo>
                  <a:pt x="14955" y="7953"/>
                  <a:pt x="14949" y="7965"/>
                  <a:pt x="14941" y="7977"/>
                </a:cubicBezTo>
                <a:cubicBezTo>
                  <a:pt x="14933" y="7988"/>
                  <a:pt x="14925" y="7999"/>
                  <a:pt x="14915" y="8009"/>
                </a:cubicBezTo>
                <a:cubicBezTo>
                  <a:pt x="14905" y="8018"/>
                  <a:pt x="14894" y="8027"/>
                  <a:pt x="14883" y="8035"/>
                </a:cubicBezTo>
                <a:cubicBezTo>
                  <a:pt x="14871" y="8043"/>
                  <a:pt x="14859" y="8049"/>
                  <a:pt x="14846" y="8054"/>
                </a:cubicBezTo>
                <a:cubicBezTo>
                  <a:pt x="14833" y="8060"/>
                  <a:pt x="14820" y="8064"/>
                  <a:pt x="14806" y="8067"/>
                </a:cubicBezTo>
                <a:cubicBezTo>
                  <a:pt x="14793" y="8069"/>
                  <a:pt x="14779" y="8071"/>
                  <a:pt x="14765" y="8071"/>
                </a:cubicBezTo>
                <a:lnTo>
                  <a:pt x="212" y="8071"/>
                </a:lnTo>
                <a:cubicBezTo>
                  <a:pt x="198" y="8071"/>
                  <a:pt x="184" y="8069"/>
                  <a:pt x="171" y="8067"/>
                </a:cubicBezTo>
                <a:cubicBezTo>
                  <a:pt x="157" y="8064"/>
                  <a:pt x="144" y="8060"/>
                  <a:pt x="131" y="8054"/>
                </a:cubicBezTo>
                <a:cubicBezTo>
                  <a:pt x="118" y="8049"/>
                  <a:pt x="106" y="8043"/>
                  <a:pt x="94" y="8035"/>
                </a:cubicBezTo>
                <a:cubicBezTo>
                  <a:pt x="83" y="8027"/>
                  <a:pt x="72" y="8018"/>
                  <a:pt x="62" y="8009"/>
                </a:cubicBezTo>
                <a:cubicBezTo>
                  <a:pt x="53" y="7999"/>
                  <a:pt x="44" y="7988"/>
                  <a:pt x="36" y="7977"/>
                </a:cubicBezTo>
                <a:cubicBezTo>
                  <a:pt x="28" y="7965"/>
                  <a:pt x="22" y="7953"/>
                  <a:pt x="17" y="7940"/>
                </a:cubicBezTo>
                <a:cubicBezTo>
                  <a:pt x="11" y="7927"/>
                  <a:pt x="7" y="7914"/>
                  <a:pt x="4" y="7900"/>
                </a:cubicBezTo>
                <a:cubicBezTo>
                  <a:pt x="2" y="7887"/>
                  <a:pt x="0" y="7873"/>
                  <a:pt x="0" y="785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2961720" y="3963960"/>
            <a:ext cx="75420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40" b="0" i="0" u="none" strike="noStrike" kern="1200" cap="none" spc="0" normalizeH="0" baseline="0" noProof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NotoSansCJKsc"/>
                <a:ea typeface="NotoSansCJKsc"/>
              </a:rPr>
              <a:t>领域城市薪资分布</a:t>
            </a:r>
            <a:endParaRPr kumimoji="0" lang="en-US" sz="124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pic>
        <p:nvPicPr>
          <p:cNvPr id="248" name="图片 247"/>
          <p:cNvPicPr/>
          <p:nvPr/>
        </p:nvPicPr>
        <p:blipFill>
          <a:blip r:embed="rId3"/>
          <a:stretch/>
        </p:blipFill>
        <p:spPr>
          <a:xfrm>
            <a:off x="6343560" y="2037240"/>
            <a:ext cx="5086080" cy="1834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9" name="文本框 248"/>
          <p:cNvSpPr txBox="1"/>
          <p:nvPr/>
        </p:nvSpPr>
        <p:spPr>
          <a:xfrm>
            <a:off x="6343560" y="1605600"/>
            <a:ext cx="752400" cy="242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0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NotoSansCJKsc"/>
                <a:ea typeface="NotoSansCJKsc"/>
              </a:rPr>
              <a:t>薪资⽔平趋势</a:t>
            </a: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8005680" y="3963960"/>
            <a:ext cx="15192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40" b="0" i="0" u="none" strike="noStrike" kern="1200" cap="none" spc="0" normalizeH="0" baseline="0" noProof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NotoSansCJKsc"/>
                <a:ea typeface="NotoSansCJKsc"/>
              </a:rPr>
              <a:t>图</a:t>
            </a:r>
            <a:endParaRPr kumimoji="0" lang="en-US" sz="124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8122680" y="3969360"/>
            <a:ext cx="3096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Times New Roman"/>
                <a:ea typeface="Times New Roman"/>
              </a:rPr>
              <a:t>4: AI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52" name="文本框 251"/>
          <p:cNvSpPr txBox="1"/>
          <p:nvPr/>
        </p:nvSpPr>
        <p:spPr>
          <a:xfrm>
            <a:off x="8466840" y="3963960"/>
            <a:ext cx="84852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40" b="0" i="0" u="none" strike="noStrike" kern="1200" cap="none" spc="0" normalizeH="0" baseline="0" noProof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NotoSansCJKsc"/>
                <a:ea typeface="NotoSansCJKsc"/>
              </a:rPr>
              <a:t>算法⼯程师薪资分布</a:t>
            </a:r>
            <a:endParaRPr kumimoji="0" lang="en-US" sz="124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53" name="文本框 252"/>
          <p:cNvSpPr txBox="1"/>
          <p:nvPr/>
        </p:nvSpPr>
        <p:spPr>
          <a:xfrm>
            <a:off x="838080" y="4892040"/>
            <a:ext cx="752400" cy="242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0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NotoSansCJKsc"/>
                <a:ea typeface="NotoSansCJKsc"/>
              </a:rPr>
              <a:t>关键数据指标</a:t>
            </a: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54" name="文本框 253"/>
          <p:cNvSpPr txBox="1"/>
          <p:nvPr/>
        </p:nvSpPr>
        <p:spPr>
          <a:xfrm>
            <a:off x="2031840" y="5386320"/>
            <a:ext cx="711720" cy="33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Times New Roman"/>
                <a:ea typeface="Times New Roman"/>
              </a:rPr>
              <a:t>30-50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55" name="文本框 254"/>
          <p:cNvSpPr txBox="1"/>
          <p:nvPr/>
        </p:nvSpPr>
        <p:spPr>
          <a:xfrm>
            <a:off x="2743200" y="5375160"/>
            <a:ext cx="304560" cy="355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NotoSansCJKsc"/>
                <a:ea typeface="NotoSansCJKsc"/>
              </a:rPr>
              <a:t>万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56" name="文本框 255"/>
          <p:cNvSpPr txBox="1"/>
          <p:nvPr/>
        </p:nvSpPr>
        <p:spPr>
          <a:xfrm>
            <a:off x="1930320" y="5802120"/>
            <a:ext cx="7322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NotoSansCJKsc"/>
                <a:ea typeface="NotoSansCJKsc"/>
              </a:rPr>
              <a:t>⼀线城市平均年薪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57" name="文本框 256"/>
          <p:cNvSpPr txBox="1"/>
          <p:nvPr/>
        </p:nvSpPr>
        <p:spPr>
          <a:xfrm>
            <a:off x="5704200" y="5386320"/>
            <a:ext cx="784080" cy="33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Times New Roman"/>
                <a:ea typeface="Times New Roman"/>
              </a:rPr>
              <a:t>60%+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58" name="文本框 257"/>
          <p:cNvSpPr txBox="1"/>
          <p:nvPr/>
        </p:nvSpPr>
        <p:spPr>
          <a:xfrm>
            <a:off x="5562360" y="5802120"/>
            <a:ext cx="6408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NotoSansCJKsc"/>
                <a:ea typeface="NotoSansCJKsc"/>
              </a:rPr>
              <a:t>北上深岗位占⽐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59" name="文本框 258"/>
          <p:cNvSpPr txBox="1"/>
          <p:nvPr/>
        </p:nvSpPr>
        <p:spPr>
          <a:xfrm>
            <a:off x="9067680" y="5386320"/>
            <a:ext cx="864360" cy="33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Times New Roman"/>
                <a:ea typeface="Times New Roman"/>
              </a:rPr>
              <a:t>80-120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60" name="文本框 259"/>
          <p:cNvSpPr txBox="1"/>
          <p:nvPr/>
        </p:nvSpPr>
        <p:spPr>
          <a:xfrm>
            <a:off x="9931320" y="5375160"/>
            <a:ext cx="304560" cy="355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NotoSansCJKsc"/>
                <a:ea typeface="NotoSansCJKsc"/>
              </a:rPr>
              <a:t>万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62" name="文本框 261"/>
          <p:cNvSpPr txBox="1"/>
          <p:nvPr/>
        </p:nvSpPr>
        <p:spPr>
          <a:xfrm>
            <a:off x="9194760" y="5802120"/>
            <a:ext cx="5493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NotoSansCJKsc"/>
                <a:ea typeface="NotoSansCJKsc"/>
              </a:rPr>
              <a:t>资深专家年薪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26A25C-BE99-C988-0B40-E42850220B59}"/>
              </a:ext>
            </a:extLst>
          </p:cNvPr>
          <p:cNvSpPr txBox="1"/>
          <p:nvPr/>
        </p:nvSpPr>
        <p:spPr>
          <a:xfrm>
            <a:off x="10883265" y="327801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任意多边形 185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59" name="任意多边形 1858"/>
          <p:cNvSpPr/>
          <p:nvPr/>
        </p:nvSpPr>
        <p:spPr>
          <a:xfrm>
            <a:off x="152280" y="152280"/>
            <a:ext cx="11887560" cy="6705720"/>
          </a:xfrm>
          <a:custGeom>
            <a:avLst/>
            <a:gdLst/>
            <a:ahLst/>
            <a:cxnLst/>
            <a:rect l="0" t="0" r="r" b="b"/>
            <a:pathLst>
              <a:path w="33021" h="18627">
                <a:moveTo>
                  <a:pt x="0" y="0"/>
                </a:moveTo>
                <a:lnTo>
                  <a:pt x="33021" y="0"/>
                </a:lnTo>
                <a:lnTo>
                  <a:pt x="33021" y="18627"/>
                </a:lnTo>
                <a:lnTo>
                  <a:pt x="0" y="186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60" name="任意多边形 1859"/>
          <p:cNvSpPr/>
          <p:nvPr/>
        </p:nvSpPr>
        <p:spPr>
          <a:xfrm>
            <a:off x="152280" y="152280"/>
            <a:ext cx="11887560" cy="962280"/>
          </a:xfrm>
          <a:custGeom>
            <a:avLst/>
            <a:gdLst/>
            <a:ahLst/>
            <a:cxnLst/>
            <a:rect l="0" t="0" r="r" b="b"/>
            <a:pathLst>
              <a:path w="33021" h="2673">
                <a:moveTo>
                  <a:pt x="0" y="0"/>
                </a:moveTo>
                <a:lnTo>
                  <a:pt x="33021" y="0"/>
                </a:lnTo>
                <a:lnTo>
                  <a:pt x="33021" y="2673"/>
                </a:lnTo>
                <a:lnTo>
                  <a:pt x="0" y="2673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61" name="任意多边形 1860"/>
          <p:cNvSpPr/>
          <p:nvPr/>
        </p:nvSpPr>
        <p:spPr>
          <a:xfrm>
            <a:off x="152280" y="1114200"/>
            <a:ext cx="11887560" cy="5486760"/>
          </a:xfrm>
          <a:custGeom>
            <a:avLst/>
            <a:gdLst/>
            <a:ahLst/>
            <a:cxnLst/>
            <a:rect l="0" t="0" r="r" b="b"/>
            <a:pathLst>
              <a:path w="33021" h="15241">
                <a:moveTo>
                  <a:pt x="0" y="0"/>
                </a:moveTo>
                <a:lnTo>
                  <a:pt x="33021" y="0"/>
                </a:lnTo>
                <a:lnTo>
                  <a:pt x="33021" y="15241"/>
                </a:lnTo>
                <a:lnTo>
                  <a:pt x="0" y="15241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62" name="任意多边形 1861"/>
          <p:cNvSpPr/>
          <p:nvPr/>
        </p:nvSpPr>
        <p:spPr>
          <a:xfrm>
            <a:off x="609480" y="1342800"/>
            <a:ext cx="1924200" cy="457560"/>
          </a:xfrm>
          <a:custGeom>
            <a:avLst/>
            <a:gdLst/>
            <a:ahLst/>
            <a:cxnLst/>
            <a:rect l="0" t="0" r="r" b="b"/>
            <a:pathLst>
              <a:path w="5345" h="1271">
                <a:moveTo>
                  <a:pt x="0" y="0"/>
                </a:moveTo>
                <a:lnTo>
                  <a:pt x="5345" y="0"/>
                </a:lnTo>
                <a:lnTo>
                  <a:pt x="5345" y="1271"/>
                </a:lnTo>
                <a:lnTo>
                  <a:pt x="0" y="1271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63" name="任意多边形 1862"/>
          <p:cNvSpPr/>
          <p:nvPr/>
        </p:nvSpPr>
        <p:spPr>
          <a:xfrm>
            <a:off x="2533320" y="1342800"/>
            <a:ext cx="3486600" cy="457560"/>
          </a:xfrm>
          <a:custGeom>
            <a:avLst/>
            <a:gdLst/>
            <a:ahLst/>
            <a:cxnLst/>
            <a:rect l="0" t="0" r="r" b="b"/>
            <a:pathLst>
              <a:path w="9685" h="1271">
                <a:moveTo>
                  <a:pt x="0" y="0"/>
                </a:moveTo>
                <a:lnTo>
                  <a:pt x="9685" y="0"/>
                </a:lnTo>
                <a:lnTo>
                  <a:pt x="9685" y="1271"/>
                </a:lnTo>
                <a:lnTo>
                  <a:pt x="0" y="1271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64" name="任意多边形 1863"/>
          <p:cNvSpPr/>
          <p:nvPr/>
        </p:nvSpPr>
        <p:spPr>
          <a:xfrm>
            <a:off x="6019560" y="1342800"/>
            <a:ext cx="5563080" cy="457560"/>
          </a:xfrm>
          <a:custGeom>
            <a:avLst/>
            <a:gdLst/>
            <a:ahLst/>
            <a:cxnLst/>
            <a:rect l="0" t="0" r="r" b="b"/>
            <a:pathLst>
              <a:path w="15453" h="1271">
                <a:moveTo>
                  <a:pt x="0" y="0"/>
                </a:moveTo>
                <a:lnTo>
                  <a:pt x="15453" y="0"/>
                </a:lnTo>
                <a:lnTo>
                  <a:pt x="15453" y="1271"/>
                </a:lnTo>
                <a:lnTo>
                  <a:pt x="0" y="1271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65" name="任意多边形 1864"/>
          <p:cNvSpPr/>
          <p:nvPr/>
        </p:nvSpPr>
        <p:spPr>
          <a:xfrm>
            <a:off x="609480" y="1800000"/>
            <a:ext cx="1924200" cy="457560"/>
          </a:xfrm>
          <a:custGeom>
            <a:avLst/>
            <a:gdLst/>
            <a:ahLst/>
            <a:cxnLst/>
            <a:rect l="0" t="0" r="r" b="b"/>
            <a:pathLst>
              <a:path w="5345" h="1271">
                <a:moveTo>
                  <a:pt x="0" y="0"/>
                </a:moveTo>
                <a:lnTo>
                  <a:pt x="5345" y="0"/>
                </a:lnTo>
                <a:lnTo>
                  <a:pt x="5345" y="1271"/>
                </a:lnTo>
                <a:lnTo>
                  <a:pt x="0" y="1271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66" name="任意多边形 1865"/>
          <p:cNvSpPr/>
          <p:nvPr/>
        </p:nvSpPr>
        <p:spPr>
          <a:xfrm>
            <a:off x="2533320" y="1800000"/>
            <a:ext cx="3486600" cy="457560"/>
          </a:xfrm>
          <a:custGeom>
            <a:avLst/>
            <a:gdLst/>
            <a:ahLst/>
            <a:cxnLst/>
            <a:rect l="0" t="0" r="r" b="b"/>
            <a:pathLst>
              <a:path w="9685" h="1271">
                <a:moveTo>
                  <a:pt x="0" y="0"/>
                </a:moveTo>
                <a:lnTo>
                  <a:pt x="9685" y="0"/>
                </a:lnTo>
                <a:lnTo>
                  <a:pt x="9685" y="1271"/>
                </a:lnTo>
                <a:lnTo>
                  <a:pt x="0" y="1271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67" name="任意多边形 1866"/>
          <p:cNvSpPr/>
          <p:nvPr/>
        </p:nvSpPr>
        <p:spPr>
          <a:xfrm>
            <a:off x="6019560" y="1800000"/>
            <a:ext cx="5563080" cy="457560"/>
          </a:xfrm>
          <a:custGeom>
            <a:avLst/>
            <a:gdLst/>
            <a:ahLst/>
            <a:cxnLst/>
            <a:rect l="0" t="0" r="r" b="b"/>
            <a:pathLst>
              <a:path w="15453" h="1271">
                <a:moveTo>
                  <a:pt x="0" y="0"/>
                </a:moveTo>
                <a:lnTo>
                  <a:pt x="15453" y="0"/>
                </a:lnTo>
                <a:lnTo>
                  <a:pt x="15453" y="1271"/>
                </a:lnTo>
                <a:lnTo>
                  <a:pt x="0" y="1271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68" name="任意多边形 1867"/>
          <p:cNvSpPr/>
          <p:nvPr/>
        </p:nvSpPr>
        <p:spPr>
          <a:xfrm>
            <a:off x="609480" y="2257200"/>
            <a:ext cx="1924200" cy="1000440"/>
          </a:xfrm>
          <a:custGeom>
            <a:avLst/>
            <a:gdLst/>
            <a:ahLst/>
            <a:cxnLst/>
            <a:rect l="0" t="0" r="r" b="b"/>
            <a:pathLst>
              <a:path w="5345" h="2779">
                <a:moveTo>
                  <a:pt x="0" y="0"/>
                </a:moveTo>
                <a:lnTo>
                  <a:pt x="5345" y="0"/>
                </a:lnTo>
                <a:lnTo>
                  <a:pt x="5345" y="2779"/>
                </a:lnTo>
                <a:lnTo>
                  <a:pt x="0" y="2779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69" name="任意多边形 1868"/>
          <p:cNvSpPr/>
          <p:nvPr/>
        </p:nvSpPr>
        <p:spPr>
          <a:xfrm>
            <a:off x="2533320" y="2257200"/>
            <a:ext cx="3486600" cy="1000440"/>
          </a:xfrm>
          <a:custGeom>
            <a:avLst/>
            <a:gdLst/>
            <a:ahLst/>
            <a:cxnLst/>
            <a:rect l="0" t="0" r="r" b="b"/>
            <a:pathLst>
              <a:path w="9685" h="2779">
                <a:moveTo>
                  <a:pt x="0" y="0"/>
                </a:moveTo>
                <a:lnTo>
                  <a:pt x="9685" y="0"/>
                </a:lnTo>
                <a:lnTo>
                  <a:pt x="9685" y="2779"/>
                </a:lnTo>
                <a:lnTo>
                  <a:pt x="0" y="2779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70" name="任意多边形 1869"/>
          <p:cNvSpPr/>
          <p:nvPr/>
        </p:nvSpPr>
        <p:spPr>
          <a:xfrm>
            <a:off x="6019560" y="2257200"/>
            <a:ext cx="5563080" cy="1000440"/>
          </a:xfrm>
          <a:custGeom>
            <a:avLst/>
            <a:gdLst/>
            <a:ahLst/>
            <a:cxnLst/>
            <a:rect l="0" t="0" r="r" b="b"/>
            <a:pathLst>
              <a:path w="15453" h="2779">
                <a:moveTo>
                  <a:pt x="0" y="0"/>
                </a:moveTo>
                <a:lnTo>
                  <a:pt x="15453" y="0"/>
                </a:lnTo>
                <a:lnTo>
                  <a:pt x="15453" y="2779"/>
                </a:lnTo>
                <a:lnTo>
                  <a:pt x="0" y="2779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71" name="任意多边形 1870"/>
          <p:cNvSpPr/>
          <p:nvPr/>
        </p:nvSpPr>
        <p:spPr>
          <a:xfrm>
            <a:off x="609480" y="3257280"/>
            <a:ext cx="1924200" cy="734040"/>
          </a:xfrm>
          <a:custGeom>
            <a:avLst/>
            <a:gdLst/>
            <a:ahLst/>
            <a:cxnLst/>
            <a:rect l="0" t="0" r="r" b="b"/>
            <a:pathLst>
              <a:path w="5345" h="2039">
                <a:moveTo>
                  <a:pt x="0" y="0"/>
                </a:moveTo>
                <a:lnTo>
                  <a:pt x="5345" y="0"/>
                </a:lnTo>
                <a:lnTo>
                  <a:pt x="5345" y="2039"/>
                </a:lnTo>
                <a:lnTo>
                  <a:pt x="0" y="2039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72" name="任意多边形 1871"/>
          <p:cNvSpPr/>
          <p:nvPr/>
        </p:nvSpPr>
        <p:spPr>
          <a:xfrm>
            <a:off x="2533320" y="3257280"/>
            <a:ext cx="3486600" cy="734040"/>
          </a:xfrm>
          <a:custGeom>
            <a:avLst/>
            <a:gdLst/>
            <a:ahLst/>
            <a:cxnLst/>
            <a:rect l="0" t="0" r="r" b="b"/>
            <a:pathLst>
              <a:path w="9685" h="2039">
                <a:moveTo>
                  <a:pt x="0" y="0"/>
                </a:moveTo>
                <a:lnTo>
                  <a:pt x="9685" y="0"/>
                </a:lnTo>
                <a:lnTo>
                  <a:pt x="9685" y="2039"/>
                </a:lnTo>
                <a:lnTo>
                  <a:pt x="0" y="2039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73" name="任意多边形 1872"/>
          <p:cNvSpPr/>
          <p:nvPr/>
        </p:nvSpPr>
        <p:spPr>
          <a:xfrm>
            <a:off x="6019560" y="3257280"/>
            <a:ext cx="5563080" cy="734040"/>
          </a:xfrm>
          <a:custGeom>
            <a:avLst/>
            <a:gdLst/>
            <a:ahLst/>
            <a:cxnLst/>
            <a:rect l="0" t="0" r="r" b="b"/>
            <a:pathLst>
              <a:path w="15453" h="2039">
                <a:moveTo>
                  <a:pt x="0" y="0"/>
                </a:moveTo>
                <a:lnTo>
                  <a:pt x="15453" y="0"/>
                </a:lnTo>
                <a:lnTo>
                  <a:pt x="15453" y="2039"/>
                </a:lnTo>
                <a:lnTo>
                  <a:pt x="0" y="2039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74" name="任意多边形 1873"/>
          <p:cNvSpPr/>
          <p:nvPr/>
        </p:nvSpPr>
        <p:spPr>
          <a:xfrm>
            <a:off x="609480" y="3990960"/>
            <a:ext cx="1924200" cy="466920"/>
          </a:xfrm>
          <a:custGeom>
            <a:avLst/>
            <a:gdLst/>
            <a:ahLst/>
            <a:cxnLst/>
            <a:rect l="0" t="0" r="r" b="b"/>
            <a:pathLst>
              <a:path w="5345" h="1297">
                <a:moveTo>
                  <a:pt x="0" y="0"/>
                </a:moveTo>
                <a:lnTo>
                  <a:pt x="5345" y="0"/>
                </a:lnTo>
                <a:lnTo>
                  <a:pt x="5345" y="1297"/>
                </a:lnTo>
                <a:lnTo>
                  <a:pt x="0" y="1297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75" name="任意多边形 1874"/>
          <p:cNvSpPr/>
          <p:nvPr/>
        </p:nvSpPr>
        <p:spPr>
          <a:xfrm>
            <a:off x="2533320" y="3990960"/>
            <a:ext cx="3486600" cy="466920"/>
          </a:xfrm>
          <a:custGeom>
            <a:avLst/>
            <a:gdLst/>
            <a:ahLst/>
            <a:cxnLst/>
            <a:rect l="0" t="0" r="r" b="b"/>
            <a:pathLst>
              <a:path w="9685" h="1297">
                <a:moveTo>
                  <a:pt x="0" y="0"/>
                </a:moveTo>
                <a:lnTo>
                  <a:pt x="9685" y="0"/>
                </a:lnTo>
                <a:lnTo>
                  <a:pt x="9685" y="1297"/>
                </a:lnTo>
                <a:lnTo>
                  <a:pt x="0" y="1297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76" name="任意多边形 1875"/>
          <p:cNvSpPr/>
          <p:nvPr/>
        </p:nvSpPr>
        <p:spPr>
          <a:xfrm>
            <a:off x="6019560" y="3990960"/>
            <a:ext cx="5563080" cy="466920"/>
          </a:xfrm>
          <a:custGeom>
            <a:avLst/>
            <a:gdLst/>
            <a:ahLst/>
            <a:cxnLst/>
            <a:rect l="0" t="0" r="r" b="b"/>
            <a:pathLst>
              <a:path w="15453" h="1297">
                <a:moveTo>
                  <a:pt x="0" y="0"/>
                </a:moveTo>
                <a:lnTo>
                  <a:pt x="15453" y="0"/>
                </a:lnTo>
                <a:lnTo>
                  <a:pt x="15453" y="1297"/>
                </a:lnTo>
                <a:lnTo>
                  <a:pt x="0" y="1297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77" name="任意多边形 1876"/>
          <p:cNvSpPr/>
          <p:nvPr/>
        </p:nvSpPr>
        <p:spPr>
          <a:xfrm>
            <a:off x="609480" y="4457520"/>
            <a:ext cx="1924200" cy="1000440"/>
          </a:xfrm>
          <a:custGeom>
            <a:avLst/>
            <a:gdLst/>
            <a:ahLst/>
            <a:cxnLst/>
            <a:rect l="0" t="0" r="r" b="b"/>
            <a:pathLst>
              <a:path w="5345" h="2779">
                <a:moveTo>
                  <a:pt x="0" y="0"/>
                </a:moveTo>
                <a:lnTo>
                  <a:pt x="5345" y="0"/>
                </a:lnTo>
                <a:lnTo>
                  <a:pt x="5345" y="2779"/>
                </a:lnTo>
                <a:lnTo>
                  <a:pt x="0" y="2779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78" name="任意多边形 1877"/>
          <p:cNvSpPr/>
          <p:nvPr/>
        </p:nvSpPr>
        <p:spPr>
          <a:xfrm>
            <a:off x="2533320" y="4457520"/>
            <a:ext cx="3486600" cy="1000440"/>
          </a:xfrm>
          <a:custGeom>
            <a:avLst/>
            <a:gdLst/>
            <a:ahLst/>
            <a:cxnLst/>
            <a:rect l="0" t="0" r="r" b="b"/>
            <a:pathLst>
              <a:path w="9685" h="2779">
                <a:moveTo>
                  <a:pt x="0" y="0"/>
                </a:moveTo>
                <a:lnTo>
                  <a:pt x="9685" y="0"/>
                </a:lnTo>
                <a:lnTo>
                  <a:pt x="9685" y="2779"/>
                </a:lnTo>
                <a:lnTo>
                  <a:pt x="0" y="2779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79" name="任意多边形 1878"/>
          <p:cNvSpPr/>
          <p:nvPr/>
        </p:nvSpPr>
        <p:spPr>
          <a:xfrm>
            <a:off x="6019560" y="4457520"/>
            <a:ext cx="5563080" cy="1000440"/>
          </a:xfrm>
          <a:custGeom>
            <a:avLst/>
            <a:gdLst/>
            <a:ahLst/>
            <a:cxnLst/>
            <a:rect l="0" t="0" r="r" b="b"/>
            <a:pathLst>
              <a:path w="15453" h="2779">
                <a:moveTo>
                  <a:pt x="0" y="0"/>
                </a:moveTo>
                <a:lnTo>
                  <a:pt x="15453" y="0"/>
                </a:lnTo>
                <a:lnTo>
                  <a:pt x="15453" y="2779"/>
                </a:lnTo>
                <a:lnTo>
                  <a:pt x="0" y="2779"/>
                </a:lnTo>
                <a:lnTo>
                  <a:pt x="0" y="0"/>
                </a:lnTo>
                <a:close/>
              </a:path>
            </a:pathLst>
          </a:custGeom>
          <a:solidFill>
            <a:srgbClr val="F8F9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80" name="任意多边形 1879"/>
          <p:cNvSpPr/>
          <p:nvPr/>
        </p:nvSpPr>
        <p:spPr>
          <a:xfrm>
            <a:off x="609480" y="5457600"/>
            <a:ext cx="1924200" cy="648000"/>
          </a:xfrm>
          <a:custGeom>
            <a:avLst/>
            <a:gdLst/>
            <a:ahLst/>
            <a:cxnLst/>
            <a:rect l="0" t="0" r="r" b="b"/>
            <a:pathLst>
              <a:path w="5345" h="1800">
                <a:moveTo>
                  <a:pt x="0" y="0"/>
                </a:moveTo>
                <a:lnTo>
                  <a:pt x="5345" y="0"/>
                </a:lnTo>
                <a:lnTo>
                  <a:pt x="5345" y="1800"/>
                </a:lnTo>
                <a:lnTo>
                  <a:pt x="0" y="1800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81" name="任意多边形 1880"/>
          <p:cNvSpPr/>
          <p:nvPr/>
        </p:nvSpPr>
        <p:spPr>
          <a:xfrm>
            <a:off x="2533320" y="5457600"/>
            <a:ext cx="3486600" cy="648000"/>
          </a:xfrm>
          <a:custGeom>
            <a:avLst/>
            <a:gdLst/>
            <a:ahLst/>
            <a:cxnLst/>
            <a:rect l="0" t="0" r="r" b="b"/>
            <a:pathLst>
              <a:path w="9685" h="1800">
                <a:moveTo>
                  <a:pt x="0" y="0"/>
                </a:moveTo>
                <a:lnTo>
                  <a:pt x="9685" y="0"/>
                </a:lnTo>
                <a:lnTo>
                  <a:pt x="9685" y="1800"/>
                </a:lnTo>
                <a:lnTo>
                  <a:pt x="0" y="1800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82" name="任意多边形 1881"/>
          <p:cNvSpPr/>
          <p:nvPr/>
        </p:nvSpPr>
        <p:spPr>
          <a:xfrm>
            <a:off x="6019560" y="5457600"/>
            <a:ext cx="5563080" cy="648000"/>
          </a:xfrm>
          <a:custGeom>
            <a:avLst/>
            <a:gdLst/>
            <a:ahLst/>
            <a:cxnLst/>
            <a:rect l="0" t="0" r="r" b="b"/>
            <a:pathLst>
              <a:path w="15453" h="1800">
                <a:moveTo>
                  <a:pt x="0" y="0"/>
                </a:moveTo>
                <a:lnTo>
                  <a:pt x="15453" y="0"/>
                </a:lnTo>
                <a:lnTo>
                  <a:pt x="15453" y="1800"/>
                </a:lnTo>
                <a:lnTo>
                  <a:pt x="0" y="1800"/>
                </a:lnTo>
                <a:lnTo>
                  <a:pt x="0" y="0"/>
                </a:lnTo>
                <a:close/>
              </a:path>
            </a:pathLst>
          </a:custGeom>
          <a:solidFill>
            <a:srgbClr val="EEF0F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83" name="任意多边形 1882"/>
          <p:cNvSpPr/>
          <p:nvPr/>
        </p:nvSpPr>
        <p:spPr>
          <a:xfrm>
            <a:off x="609480" y="2257200"/>
            <a:ext cx="1924200" cy="10080"/>
          </a:xfrm>
          <a:custGeom>
            <a:avLst/>
            <a:gdLst/>
            <a:ahLst/>
            <a:cxnLst/>
            <a:rect l="0" t="0" r="r" b="b"/>
            <a:pathLst>
              <a:path w="5345" h="28">
                <a:moveTo>
                  <a:pt x="0" y="0"/>
                </a:moveTo>
                <a:lnTo>
                  <a:pt x="5345" y="0"/>
                </a:lnTo>
                <a:lnTo>
                  <a:pt x="5345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84" name="任意多边形 1883"/>
          <p:cNvSpPr/>
          <p:nvPr/>
        </p:nvSpPr>
        <p:spPr>
          <a:xfrm>
            <a:off x="2533320" y="2257200"/>
            <a:ext cx="3486600" cy="10080"/>
          </a:xfrm>
          <a:custGeom>
            <a:avLst/>
            <a:gdLst/>
            <a:ahLst/>
            <a:cxnLst/>
            <a:rect l="0" t="0" r="r" b="b"/>
            <a:pathLst>
              <a:path w="9685" h="28">
                <a:moveTo>
                  <a:pt x="0" y="0"/>
                </a:moveTo>
                <a:lnTo>
                  <a:pt x="9685" y="0"/>
                </a:lnTo>
                <a:lnTo>
                  <a:pt x="9685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85" name="任意多边形 1884"/>
          <p:cNvSpPr/>
          <p:nvPr/>
        </p:nvSpPr>
        <p:spPr>
          <a:xfrm>
            <a:off x="6019560" y="2257200"/>
            <a:ext cx="5563080" cy="10080"/>
          </a:xfrm>
          <a:custGeom>
            <a:avLst/>
            <a:gdLst/>
            <a:ahLst/>
            <a:cxnLst/>
            <a:rect l="0" t="0" r="r" b="b"/>
            <a:pathLst>
              <a:path w="15453" h="28">
                <a:moveTo>
                  <a:pt x="0" y="0"/>
                </a:moveTo>
                <a:lnTo>
                  <a:pt x="15453" y="0"/>
                </a:lnTo>
                <a:lnTo>
                  <a:pt x="15453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86" name="任意多边形 1885"/>
          <p:cNvSpPr/>
          <p:nvPr/>
        </p:nvSpPr>
        <p:spPr>
          <a:xfrm>
            <a:off x="609480" y="3257280"/>
            <a:ext cx="1924200" cy="10080"/>
          </a:xfrm>
          <a:custGeom>
            <a:avLst/>
            <a:gdLst/>
            <a:ahLst/>
            <a:cxnLst/>
            <a:rect l="0" t="0" r="r" b="b"/>
            <a:pathLst>
              <a:path w="5345" h="28">
                <a:moveTo>
                  <a:pt x="0" y="0"/>
                </a:moveTo>
                <a:lnTo>
                  <a:pt x="5345" y="0"/>
                </a:lnTo>
                <a:lnTo>
                  <a:pt x="5345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87" name="任意多边形 1886"/>
          <p:cNvSpPr/>
          <p:nvPr/>
        </p:nvSpPr>
        <p:spPr>
          <a:xfrm>
            <a:off x="2533320" y="3257280"/>
            <a:ext cx="3486600" cy="10080"/>
          </a:xfrm>
          <a:custGeom>
            <a:avLst/>
            <a:gdLst/>
            <a:ahLst/>
            <a:cxnLst/>
            <a:rect l="0" t="0" r="r" b="b"/>
            <a:pathLst>
              <a:path w="9685" h="28">
                <a:moveTo>
                  <a:pt x="0" y="0"/>
                </a:moveTo>
                <a:lnTo>
                  <a:pt x="9685" y="0"/>
                </a:lnTo>
                <a:lnTo>
                  <a:pt x="9685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88" name="任意多边形 1887"/>
          <p:cNvSpPr/>
          <p:nvPr/>
        </p:nvSpPr>
        <p:spPr>
          <a:xfrm>
            <a:off x="6019560" y="3257280"/>
            <a:ext cx="5563080" cy="10080"/>
          </a:xfrm>
          <a:custGeom>
            <a:avLst/>
            <a:gdLst/>
            <a:ahLst/>
            <a:cxnLst/>
            <a:rect l="0" t="0" r="r" b="b"/>
            <a:pathLst>
              <a:path w="15453" h="28">
                <a:moveTo>
                  <a:pt x="0" y="0"/>
                </a:moveTo>
                <a:lnTo>
                  <a:pt x="15453" y="0"/>
                </a:lnTo>
                <a:lnTo>
                  <a:pt x="15453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89" name="任意多边形 1888"/>
          <p:cNvSpPr/>
          <p:nvPr/>
        </p:nvSpPr>
        <p:spPr>
          <a:xfrm>
            <a:off x="609480" y="3990960"/>
            <a:ext cx="1924200" cy="9720"/>
          </a:xfrm>
          <a:custGeom>
            <a:avLst/>
            <a:gdLst/>
            <a:ahLst/>
            <a:cxnLst/>
            <a:rect l="0" t="0" r="r" b="b"/>
            <a:pathLst>
              <a:path w="5345" h="27">
                <a:moveTo>
                  <a:pt x="0" y="0"/>
                </a:moveTo>
                <a:lnTo>
                  <a:pt x="5345" y="0"/>
                </a:lnTo>
                <a:lnTo>
                  <a:pt x="5345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90" name="任意多边形 1889"/>
          <p:cNvSpPr/>
          <p:nvPr/>
        </p:nvSpPr>
        <p:spPr>
          <a:xfrm>
            <a:off x="2533320" y="3990960"/>
            <a:ext cx="3486600" cy="9720"/>
          </a:xfrm>
          <a:custGeom>
            <a:avLst/>
            <a:gdLst/>
            <a:ahLst/>
            <a:cxnLst/>
            <a:rect l="0" t="0" r="r" b="b"/>
            <a:pathLst>
              <a:path w="9685" h="27">
                <a:moveTo>
                  <a:pt x="0" y="0"/>
                </a:moveTo>
                <a:lnTo>
                  <a:pt x="9685" y="0"/>
                </a:lnTo>
                <a:lnTo>
                  <a:pt x="9685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91" name="任意多边形 1890"/>
          <p:cNvSpPr/>
          <p:nvPr/>
        </p:nvSpPr>
        <p:spPr>
          <a:xfrm>
            <a:off x="6019560" y="3990960"/>
            <a:ext cx="5563080" cy="9720"/>
          </a:xfrm>
          <a:custGeom>
            <a:avLst/>
            <a:gdLst/>
            <a:ahLst/>
            <a:cxnLst/>
            <a:rect l="0" t="0" r="r" b="b"/>
            <a:pathLst>
              <a:path w="15453" h="27">
                <a:moveTo>
                  <a:pt x="0" y="0"/>
                </a:moveTo>
                <a:lnTo>
                  <a:pt x="15453" y="0"/>
                </a:lnTo>
                <a:lnTo>
                  <a:pt x="15453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92" name="任意多边形 1891"/>
          <p:cNvSpPr/>
          <p:nvPr/>
        </p:nvSpPr>
        <p:spPr>
          <a:xfrm>
            <a:off x="609480" y="4457520"/>
            <a:ext cx="1924200" cy="9720"/>
          </a:xfrm>
          <a:custGeom>
            <a:avLst/>
            <a:gdLst/>
            <a:ahLst/>
            <a:cxnLst/>
            <a:rect l="0" t="0" r="r" b="b"/>
            <a:pathLst>
              <a:path w="5345" h="27">
                <a:moveTo>
                  <a:pt x="0" y="0"/>
                </a:moveTo>
                <a:lnTo>
                  <a:pt x="5345" y="0"/>
                </a:lnTo>
                <a:lnTo>
                  <a:pt x="5345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93" name="任意多边形 1892"/>
          <p:cNvSpPr/>
          <p:nvPr/>
        </p:nvSpPr>
        <p:spPr>
          <a:xfrm>
            <a:off x="2533320" y="4457520"/>
            <a:ext cx="3486600" cy="9720"/>
          </a:xfrm>
          <a:custGeom>
            <a:avLst/>
            <a:gdLst/>
            <a:ahLst/>
            <a:cxnLst/>
            <a:rect l="0" t="0" r="r" b="b"/>
            <a:pathLst>
              <a:path w="9685" h="27">
                <a:moveTo>
                  <a:pt x="0" y="0"/>
                </a:moveTo>
                <a:lnTo>
                  <a:pt x="9685" y="0"/>
                </a:lnTo>
                <a:lnTo>
                  <a:pt x="9685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94" name="任意多边形 1893"/>
          <p:cNvSpPr/>
          <p:nvPr/>
        </p:nvSpPr>
        <p:spPr>
          <a:xfrm>
            <a:off x="6019560" y="4457520"/>
            <a:ext cx="5563080" cy="9720"/>
          </a:xfrm>
          <a:custGeom>
            <a:avLst/>
            <a:gdLst/>
            <a:ahLst/>
            <a:cxnLst/>
            <a:rect l="0" t="0" r="r" b="b"/>
            <a:pathLst>
              <a:path w="15453" h="27">
                <a:moveTo>
                  <a:pt x="0" y="0"/>
                </a:moveTo>
                <a:lnTo>
                  <a:pt x="15453" y="0"/>
                </a:lnTo>
                <a:lnTo>
                  <a:pt x="15453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95" name="任意多边形 1894"/>
          <p:cNvSpPr/>
          <p:nvPr/>
        </p:nvSpPr>
        <p:spPr>
          <a:xfrm>
            <a:off x="609480" y="5457600"/>
            <a:ext cx="1924200" cy="10080"/>
          </a:xfrm>
          <a:custGeom>
            <a:avLst/>
            <a:gdLst/>
            <a:ahLst/>
            <a:cxnLst/>
            <a:rect l="0" t="0" r="r" b="b"/>
            <a:pathLst>
              <a:path w="5345" h="28">
                <a:moveTo>
                  <a:pt x="0" y="0"/>
                </a:moveTo>
                <a:lnTo>
                  <a:pt x="5345" y="0"/>
                </a:lnTo>
                <a:lnTo>
                  <a:pt x="5345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96" name="任意多边形 1895"/>
          <p:cNvSpPr/>
          <p:nvPr/>
        </p:nvSpPr>
        <p:spPr>
          <a:xfrm>
            <a:off x="2533320" y="5457600"/>
            <a:ext cx="3486600" cy="10080"/>
          </a:xfrm>
          <a:custGeom>
            <a:avLst/>
            <a:gdLst/>
            <a:ahLst/>
            <a:cxnLst/>
            <a:rect l="0" t="0" r="r" b="b"/>
            <a:pathLst>
              <a:path w="9685" h="28">
                <a:moveTo>
                  <a:pt x="0" y="0"/>
                </a:moveTo>
                <a:lnTo>
                  <a:pt x="9685" y="0"/>
                </a:lnTo>
                <a:lnTo>
                  <a:pt x="9685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97" name="任意多边形 1896"/>
          <p:cNvSpPr/>
          <p:nvPr/>
        </p:nvSpPr>
        <p:spPr>
          <a:xfrm>
            <a:off x="6019560" y="5457600"/>
            <a:ext cx="5563080" cy="10080"/>
          </a:xfrm>
          <a:custGeom>
            <a:avLst/>
            <a:gdLst/>
            <a:ahLst/>
            <a:cxnLst/>
            <a:rect l="0" t="0" r="r" b="b"/>
            <a:pathLst>
              <a:path w="15453" h="28">
                <a:moveTo>
                  <a:pt x="0" y="0"/>
                </a:moveTo>
                <a:lnTo>
                  <a:pt x="15453" y="0"/>
                </a:lnTo>
                <a:lnTo>
                  <a:pt x="15453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98" name="文本框 1897"/>
          <p:cNvSpPr txBox="1"/>
          <p:nvPr/>
        </p:nvSpPr>
        <p:spPr>
          <a:xfrm>
            <a:off x="609480" y="390600"/>
            <a:ext cx="2157120" cy="465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315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常⻅问题与解决⽅案</a:t>
            </a:r>
            <a:endParaRPr lang="en-US" sz="31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99" name="文本框 1898"/>
          <p:cNvSpPr txBox="1"/>
          <p:nvPr/>
        </p:nvSpPr>
        <p:spPr>
          <a:xfrm>
            <a:off x="762120" y="1477800"/>
            <a:ext cx="3664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问题类型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00" name="文本框 1899"/>
          <p:cNvSpPr txBox="1"/>
          <p:nvPr/>
        </p:nvSpPr>
        <p:spPr>
          <a:xfrm>
            <a:off x="2681640" y="1477800"/>
            <a:ext cx="3664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问题表现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01" name="文本框 1900"/>
          <p:cNvSpPr txBox="1"/>
          <p:nvPr/>
        </p:nvSpPr>
        <p:spPr>
          <a:xfrm>
            <a:off x="6171840" y="1477800"/>
            <a:ext cx="3664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解决⽅案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02" name="文本框 1901"/>
          <p:cNvSpPr txBox="1"/>
          <p:nvPr/>
        </p:nvSpPr>
        <p:spPr>
          <a:xfrm>
            <a:off x="762120" y="1935000"/>
            <a:ext cx="5493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数据处理问题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03" name="文本框 1902"/>
          <p:cNvSpPr txBox="1"/>
          <p:nvPr/>
        </p:nvSpPr>
        <p:spPr>
          <a:xfrm>
            <a:off x="762120" y="2674080"/>
            <a:ext cx="1530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1.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04" name="文本框 1903"/>
          <p:cNvSpPr txBox="1"/>
          <p:nvPr/>
        </p:nvSpPr>
        <p:spPr>
          <a:xfrm>
            <a:off x="914400" y="2668320"/>
            <a:ext cx="4579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缺失值处理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05" name="文本框 1904"/>
          <p:cNvSpPr txBox="1"/>
          <p:nvPr/>
        </p:nvSpPr>
        <p:spPr>
          <a:xfrm>
            <a:off x="2681640" y="2668320"/>
            <a:ext cx="4579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数据中存在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06" name="文本框 1905"/>
          <p:cNvSpPr txBox="1"/>
          <p:nvPr/>
        </p:nvSpPr>
        <p:spPr>
          <a:xfrm>
            <a:off x="3443760" y="2674080"/>
            <a:ext cx="2883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NaN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07" name="文本框 1906"/>
          <p:cNvSpPr txBox="1"/>
          <p:nvPr/>
        </p:nvSpPr>
        <p:spPr>
          <a:xfrm>
            <a:off x="3731400" y="2668320"/>
            <a:ext cx="3664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或空⽩值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08" name="文本框 1907"/>
          <p:cNvSpPr txBox="1"/>
          <p:nvPr/>
        </p:nvSpPr>
        <p:spPr>
          <a:xfrm>
            <a:off x="6171840" y="2407320"/>
            <a:ext cx="151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09" name="文本框 1908"/>
          <p:cNvSpPr txBox="1"/>
          <p:nvPr/>
        </p:nvSpPr>
        <p:spPr>
          <a:xfrm>
            <a:off x="6263280" y="2401920"/>
            <a:ext cx="5493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数值型：均值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10" name="文本框 1909"/>
          <p:cNvSpPr txBox="1"/>
          <p:nvPr/>
        </p:nvSpPr>
        <p:spPr>
          <a:xfrm>
            <a:off x="7177680" y="2407320"/>
            <a:ext cx="151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/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11" name="文本框 1910"/>
          <p:cNvSpPr txBox="1"/>
          <p:nvPr/>
        </p:nvSpPr>
        <p:spPr>
          <a:xfrm>
            <a:off x="7219800" y="2401920"/>
            <a:ext cx="4579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中位数填充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12" name="文本框 1911"/>
          <p:cNvSpPr txBox="1"/>
          <p:nvPr/>
        </p:nvSpPr>
        <p:spPr>
          <a:xfrm>
            <a:off x="6171840" y="2674080"/>
            <a:ext cx="151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13" name="文本框 1912"/>
          <p:cNvSpPr txBox="1"/>
          <p:nvPr/>
        </p:nvSpPr>
        <p:spPr>
          <a:xfrm>
            <a:off x="6263280" y="2668320"/>
            <a:ext cx="10065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分类型：众数填充或新增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14" name="文本框 1913"/>
          <p:cNvSpPr txBox="1"/>
          <p:nvPr/>
        </p:nvSpPr>
        <p:spPr>
          <a:xfrm>
            <a:off x="7939440" y="2674080"/>
            <a:ext cx="151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15" name="文本框 1914"/>
          <p:cNvSpPr txBox="1"/>
          <p:nvPr/>
        </p:nvSpPr>
        <p:spPr>
          <a:xfrm>
            <a:off x="8001720" y="2668320"/>
            <a:ext cx="1836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未知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16" name="文本框 1915"/>
          <p:cNvSpPr txBox="1"/>
          <p:nvPr/>
        </p:nvSpPr>
        <p:spPr>
          <a:xfrm>
            <a:off x="8306640" y="2674080"/>
            <a:ext cx="151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"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17" name="文本框 1916"/>
          <p:cNvSpPr txBox="1"/>
          <p:nvPr/>
        </p:nvSpPr>
        <p:spPr>
          <a:xfrm>
            <a:off x="8368920" y="2668320"/>
            <a:ext cx="1836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类别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18" name="文本框 1917"/>
          <p:cNvSpPr txBox="1"/>
          <p:nvPr/>
        </p:nvSpPr>
        <p:spPr>
          <a:xfrm>
            <a:off x="6171840" y="2940840"/>
            <a:ext cx="151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19" name="文本框 1918"/>
          <p:cNvSpPr txBox="1"/>
          <p:nvPr/>
        </p:nvSpPr>
        <p:spPr>
          <a:xfrm>
            <a:off x="6263280" y="2935080"/>
            <a:ext cx="13726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关键原则：避免直接删除缺失⽐例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20" name="文本框 1919"/>
          <p:cNvSpPr txBox="1"/>
          <p:nvPr/>
        </p:nvSpPr>
        <p:spPr>
          <a:xfrm>
            <a:off x="8549280" y="2940840"/>
            <a:ext cx="2898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&gt;5%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21" name="文本框 1920"/>
          <p:cNvSpPr txBox="1"/>
          <p:nvPr/>
        </p:nvSpPr>
        <p:spPr>
          <a:xfrm>
            <a:off x="8838360" y="2935080"/>
            <a:ext cx="2750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的特征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22" name="文本框 1921"/>
          <p:cNvSpPr txBox="1"/>
          <p:nvPr/>
        </p:nvSpPr>
        <p:spPr>
          <a:xfrm>
            <a:off x="762120" y="3540960"/>
            <a:ext cx="1530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2.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23" name="文本框 1922"/>
          <p:cNvSpPr txBox="1"/>
          <p:nvPr/>
        </p:nvSpPr>
        <p:spPr>
          <a:xfrm>
            <a:off x="914400" y="3535200"/>
            <a:ext cx="7322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异常值识别与处理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24" name="文本框 1923"/>
          <p:cNvSpPr txBox="1"/>
          <p:nvPr/>
        </p:nvSpPr>
        <p:spPr>
          <a:xfrm>
            <a:off x="2681640" y="3535200"/>
            <a:ext cx="8236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数据中存在不合理值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25" name="文本框 1924"/>
          <p:cNvSpPr txBox="1"/>
          <p:nvPr/>
        </p:nvSpPr>
        <p:spPr>
          <a:xfrm>
            <a:off x="6171840" y="3407400"/>
            <a:ext cx="151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26" name="文本框 1925"/>
          <p:cNvSpPr txBox="1"/>
          <p:nvPr/>
        </p:nvSpPr>
        <p:spPr>
          <a:xfrm>
            <a:off x="6263280" y="3402000"/>
            <a:ext cx="4579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检测⽅法：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27" name="文本框 1926"/>
          <p:cNvSpPr txBox="1"/>
          <p:nvPr/>
        </p:nvSpPr>
        <p:spPr>
          <a:xfrm>
            <a:off x="7025040" y="3407400"/>
            <a:ext cx="1591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3σ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28" name="文本框 1927"/>
          <p:cNvSpPr txBox="1"/>
          <p:nvPr/>
        </p:nvSpPr>
        <p:spPr>
          <a:xfrm>
            <a:off x="7183440" y="3402000"/>
            <a:ext cx="5493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原则、箱线图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29" name="文本框 1928"/>
          <p:cNvSpPr txBox="1"/>
          <p:nvPr/>
        </p:nvSpPr>
        <p:spPr>
          <a:xfrm>
            <a:off x="6171840" y="3674160"/>
            <a:ext cx="151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30" name="文本框 1929"/>
          <p:cNvSpPr txBox="1"/>
          <p:nvPr/>
        </p:nvSpPr>
        <p:spPr>
          <a:xfrm>
            <a:off x="6263280" y="3668400"/>
            <a:ext cx="10980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处理策略：确认错误则修正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31" name="文本框 1930"/>
          <p:cNvSpPr txBox="1"/>
          <p:nvPr/>
        </p:nvSpPr>
        <p:spPr>
          <a:xfrm>
            <a:off x="8092080" y="3674160"/>
            <a:ext cx="151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/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32" name="文本框 1931"/>
          <p:cNvSpPr txBox="1"/>
          <p:nvPr/>
        </p:nvSpPr>
        <p:spPr>
          <a:xfrm>
            <a:off x="8134200" y="3668400"/>
            <a:ext cx="15555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删除，真实异常则保留但使⽤稳健模型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34" name="文本框 1933"/>
          <p:cNvSpPr txBox="1"/>
          <p:nvPr/>
        </p:nvSpPr>
        <p:spPr>
          <a:xfrm>
            <a:off x="762120" y="4874400"/>
            <a:ext cx="1530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3.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35" name="文本框 1934"/>
          <p:cNvSpPr txBox="1"/>
          <p:nvPr/>
        </p:nvSpPr>
        <p:spPr>
          <a:xfrm>
            <a:off x="914400" y="4868640"/>
            <a:ext cx="6408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梯度下降不收敛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36" name="文本框 1935"/>
          <p:cNvSpPr txBox="1"/>
          <p:nvPr/>
        </p:nvSpPr>
        <p:spPr>
          <a:xfrm>
            <a:off x="2681640" y="4868640"/>
            <a:ext cx="9151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损失函数震荡或不下降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37" name="文本框 1936"/>
          <p:cNvSpPr txBox="1"/>
          <p:nvPr/>
        </p:nvSpPr>
        <p:spPr>
          <a:xfrm>
            <a:off x="6171840" y="4607640"/>
            <a:ext cx="151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38" name="文本框 1937"/>
          <p:cNvSpPr txBox="1"/>
          <p:nvPr/>
        </p:nvSpPr>
        <p:spPr>
          <a:xfrm>
            <a:off x="6263280" y="4601880"/>
            <a:ext cx="7322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调整学习率（过⼩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39" name="文本框 1938"/>
          <p:cNvSpPr txBox="1"/>
          <p:nvPr/>
        </p:nvSpPr>
        <p:spPr>
          <a:xfrm>
            <a:off x="7482240" y="4607640"/>
            <a:ext cx="1530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→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40" name="文本框 1939"/>
          <p:cNvSpPr txBox="1"/>
          <p:nvPr/>
        </p:nvSpPr>
        <p:spPr>
          <a:xfrm>
            <a:off x="7634880" y="4601880"/>
            <a:ext cx="5493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收敛慢，过⼤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41" name="文本框 1940"/>
          <p:cNvSpPr txBox="1"/>
          <p:nvPr/>
        </p:nvSpPr>
        <p:spPr>
          <a:xfrm>
            <a:off x="8549280" y="4607640"/>
            <a:ext cx="1530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→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42" name="文本框 1941"/>
          <p:cNvSpPr txBox="1"/>
          <p:nvPr/>
        </p:nvSpPr>
        <p:spPr>
          <a:xfrm>
            <a:off x="8701560" y="4601880"/>
            <a:ext cx="3664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不收敛）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43" name="文本框 1942"/>
          <p:cNvSpPr txBox="1"/>
          <p:nvPr/>
        </p:nvSpPr>
        <p:spPr>
          <a:xfrm>
            <a:off x="6171840" y="4874400"/>
            <a:ext cx="151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44" name="文本框 1943"/>
          <p:cNvSpPr txBox="1"/>
          <p:nvPr/>
        </p:nvSpPr>
        <p:spPr>
          <a:xfrm>
            <a:off x="6263280" y="4868640"/>
            <a:ext cx="13726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特征标准化（使各特征量纲⼀致）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45" name="文本框 1944"/>
          <p:cNvSpPr txBox="1"/>
          <p:nvPr/>
        </p:nvSpPr>
        <p:spPr>
          <a:xfrm>
            <a:off x="6171840" y="5141160"/>
            <a:ext cx="151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46" name="文本框 1945"/>
          <p:cNvSpPr txBox="1"/>
          <p:nvPr/>
        </p:nvSpPr>
        <p:spPr>
          <a:xfrm>
            <a:off x="6263280" y="5135400"/>
            <a:ext cx="9151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检查梯度计算是否正确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47" name="文本框 1946"/>
          <p:cNvSpPr txBox="1"/>
          <p:nvPr/>
        </p:nvSpPr>
        <p:spPr>
          <a:xfrm>
            <a:off x="762120" y="5874480"/>
            <a:ext cx="1530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4.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48" name="文本框 1947"/>
          <p:cNvSpPr txBox="1"/>
          <p:nvPr/>
        </p:nvSpPr>
        <p:spPr>
          <a:xfrm>
            <a:off x="914400" y="5868720"/>
            <a:ext cx="4579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类别不平衡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49" name="文本框 1948"/>
          <p:cNvSpPr txBox="1"/>
          <p:nvPr/>
        </p:nvSpPr>
        <p:spPr>
          <a:xfrm>
            <a:off x="2681640" y="5868720"/>
            <a:ext cx="13726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少数类样本被忽视（如欺诈检测）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50" name="文本框 1949"/>
          <p:cNvSpPr txBox="1"/>
          <p:nvPr/>
        </p:nvSpPr>
        <p:spPr>
          <a:xfrm>
            <a:off x="6171840" y="5607720"/>
            <a:ext cx="151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51" name="文本框 1950"/>
          <p:cNvSpPr txBox="1"/>
          <p:nvPr/>
        </p:nvSpPr>
        <p:spPr>
          <a:xfrm>
            <a:off x="6263280" y="5602320"/>
            <a:ext cx="10065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数据层⾯：过采样少数类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52" name="文本框 1951"/>
          <p:cNvSpPr txBox="1"/>
          <p:nvPr/>
        </p:nvSpPr>
        <p:spPr>
          <a:xfrm>
            <a:off x="7939440" y="5607720"/>
            <a:ext cx="151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/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53" name="文本框 1952"/>
          <p:cNvSpPr txBox="1"/>
          <p:nvPr/>
        </p:nvSpPr>
        <p:spPr>
          <a:xfrm>
            <a:off x="7981920" y="5602320"/>
            <a:ext cx="5493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⽋采样多数类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54" name="文本框 1953"/>
          <p:cNvSpPr txBox="1"/>
          <p:nvPr/>
        </p:nvSpPr>
        <p:spPr>
          <a:xfrm>
            <a:off x="6171840" y="5874480"/>
            <a:ext cx="151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56" name="文本框 1955"/>
          <p:cNvSpPr txBox="1"/>
          <p:nvPr/>
        </p:nvSpPr>
        <p:spPr>
          <a:xfrm>
            <a:off x="6263280" y="5868720"/>
            <a:ext cx="10065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000000"/>
                </a:solidFill>
                <a:effectLst/>
                <a:uFillTx/>
                <a:latin typeface="NotoSansCJKsc"/>
                <a:ea typeface="NotoSansCJKsc"/>
              </a:rPr>
              <a:t>算法层⾯：调整类别权重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DA41F0-BEAB-915D-9529-AE0EDEF094D3}"/>
              </a:ext>
            </a:extLst>
          </p:cNvPr>
          <p:cNvSpPr txBox="1"/>
          <p:nvPr/>
        </p:nvSpPr>
        <p:spPr>
          <a:xfrm>
            <a:off x="10827352" y="350883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任意多边形: 形状 1017"/>
          <p:cNvSpPr/>
          <p:nvPr/>
        </p:nvSpPr>
        <p:spPr>
          <a:xfrm>
            <a:off x="0" y="0"/>
            <a:ext cx="12192120" cy="469800"/>
          </a:xfrm>
          <a:custGeom>
            <a:avLst/>
            <a:gdLst/>
            <a:ahLst/>
            <a:cxnLst/>
            <a:rect l="0" t="0" r="r" b="b"/>
            <a:pathLst>
              <a:path w="33867" h="1305">
                <a:moveTo>
                  <a:pt x="0" y="0"/>
                </a:moveTo>
                <a:lnTo>
                  <a:pt x="33867" y="0"/>
                </a:lnTo>
                <a:lnTo>
                  <a:pt x="33867" y="1305"/>
                </a:lnTo>
                <a:lnTo>
                  <a:pt x="0" y="1305"/>
                </a:lnTo>
                <a:lnTo>
                  <a:pt x="0" y="0"/>
                </a:lnTo>
                <a:close/>
              </a:path>
            </a:pathLst>
          </a:custGeom>
          <a:solidFill>
            <a:srgbClr val="0D47A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19" name="任意多边形: 形状 1018"/>
          <p:cNvSpPr/>
          <p:nvPr/>
        </p:nvSpPr>
        <p:spPr>
          <a:xfrm>
            <a:off x="0" y="464400"/>
            <a:ext cx="12192120" cy="5400"/>
          </a:xfrm>
          <a:custGeom>
            <a:avLst/>
            <a:gdLst/>
            <a:ahLst/>
            <a:cxnLst/>
            <a:rect l="0" t="0" r="r" b="b"/>
            <a:pathLst>
              <a:path w="33867" h="15">
                <a:moveTo>
                  <a:pt x="0" y="0"/>
                </a:moveTo>
                <a:lnTo>
                  <a:pt x="33867" y="0"/>
                </a:lnTo>
                <a:lnTo>
                  <a:pt x="33867" y="15"/>
                </a:lnTo>
                <a:lnTo>
                  <a:pt x="0" y="15"/>
                </a:lnTo>
                <a:lnTo>
                  <a:pt x="0" y="0"/>
                </a:lnTo>
                <a:close/>
              </a:path>
            </a:pathLst>
          </a:custGeom>
          <a:solidFill>
            <a:srgbClr val="B3E5F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20" name="文本框 1019"/>
          <p:cNvSpPr txBox="1"/>
          <p:nvPr/>
        </p:nvSpPr>
        <p:spPr>
          <a:xfrm>
            <a:off x="571320" y="148680"/>
            <a:ext cx="343800" cy="203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3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AI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22" name="文本框 1021"/>
          <p:cNvSpPr txBox="1"/>
          <p:nvPr/>
        </p:nvSpPr>
        <p:spPr>
          <a:xfrm>
            <a:off x="914400" y="144360"/>
            <a:ext cx="144108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SansCJKsc"/>
                <a:ea typeface="NotoSansCJKsc"/>
              </a:rPr>
              <a:t>伦理与社会影响</a:t>
            </a:r>
            <a:endParaRPr kumimoji="0" lang="en-US" sz="14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24" name="文本框 1023"/>
          <p:cNvSpPr txBox="1"/>
          <p:nvPr/>
        </p:nvSpPr>
        <p:spPr>
          <a:xfrm>
            <a:off x="571320" y="651600"/>
            <a:ext cx="1538883" cy="3077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核⼼伦理议题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25" name="任意多边形: 形状 1024"/>
          <p:cNvSpPr/>
          <p:nvPr/>
        </p:nvSpPr>
        <p:spPr>
          <a:xfrm>
            <a:off x="6305400" y="984600"/>
            <a:ext cx="5315400" cy="1364040"/>
          </a:xfrm>
          <a:custGeom>
            <a:avLst/>
            <a:gdLst/>
            <a:ahLst/>
            <a:cxnLst/>
            <a:rect l="0" t="0" r="r" b="b"/>
            <a:pathLst>
              <a:path w="14765" h="3789">
                <a:moveTo>
                  <a:pt x="0" y="3676"/>
                </a:moveTo>
                <a:lnTo>
                  <a:pt x="0" y="112"/>
                </a:lnTo>
                <a:cubicBezTo>
                  <a:pt x="0" y="97"/>
                  <a:pt x="4" y="83"/>
                  <a:pt x="12" y="69"/>
                </a:cubicBezTo>
                <a:cubicBezTo>
                  <a:pt x="20" y="55"/>
                  <a:pt x="32" y="43"/>
                  <a:pt x="46" y="33"/>
                </a:cubicBezTo>
                <a:cubicBezTo>
                  <a:pt x="61" y="22"/>
                  <a:pt x="78" y="14"/>
                  <a:pt x="98" y="8"/>
                </a:cubicBezTo>
                <a:cubicBezTo>
                  <a:pt x="117" y="3"/>
                  <a:pt x="138" y="0"/>
                  <a:pt x="159" y="0"/>
                </a:cubicBezTo>
                <a:lnTo>
                  <a:pt x="14553" y="0"/>
                </a:lnTo>
                <a:cubicBezTo>
                  <a:pt x="14567" y="0"/>
                  <a:pt x="14581" y="1"/>
                  <a:pt x="14594" y="2"/>
                </a:cubicBezTo>
                <a:cubicBezTo>
                  <a:pt x="14608" y="4"/>
                  <a:pt x="14621" y="6"/>
                  <a:pt x="14634" y="8"/>
                </a:cubicBezTo>
                <a:cubicBezTo>
                  <a:pt x="14647" y="11"/>
                  <a:pt x="14659" y="15"/>
                  <a:pt x="14671" y="19"/>
                </a:cubicBezTo>
                <a:cubicBezTo>
                  <a:pt x="14682" y="23"/>
                  <a:pt x="14693" y="28"/>
                  <a:pt x="14703" y="33"/>
                </a:cubicBezTo>
                <a:cubicBezTo>
                  <a:pt x="14712" y="38"/>
                  <a:pt x="14721" y="44"/>
                  <a:pt x="14729" y="50"/>
                </a:cubicBezTo>
                <a:cubicBezTo>
                  <a:pt x="14737" y="56"/>
                  <a:pt x="14743" y="62"/>
                  <a:pt x="14749" y="69"/>
                </a:cubicBezTo>
                <a:cubicBezTo>
                  <a:pt x="14754" y="76"/>
                  <a:pt x="14758" y="83"/>
                  <a:pt x="14761" y="90"/>
                </a:cubicBezTo>
                <a:cubicBezTo>
                  <a:pt x="14763" y="98"/>
                  <a:pt x="14765" y="105"/>
                  <a:pt x="14765" y="112"/>
                </a:cubicBezTo>
                <a:lnTo>
                  <a:pt x="14765" y="3676"/>
                </a:lnTo>
                <a:cubicBezTo>
                  <a:pt x="14765" y="3684"/>
                  <a:pt x="14763" y="3691"/>
                  <a:pt x="14761" y="3698"/>
                </a:cubicBezTo>
                <a:cubicBezTo>
                  <a:pt x="14758" y="3705"/>
                  <a:pt x="14754" y="3712"/>
                  <a:pt x="14749" y="3719"/>
                </a:cubicBezTo>
                <a:cubicBezTo>
                  <a:pt x="14743" y="3726"/>
                  <a:pt x="14737" y="3733"/>
                  <a:pt x="14729" y="3739"/>
                </a:cubicBezTo>
                <a:cubicBezTo>
                  <a:pt x="14721" y="3745"/>
                  <a:pt x="14712" y="3750"/>
                  <a:pt x="14703" y="3756"/>
                </a:cubicBezTo>
                <a:cubicBezTo>
                  <a:pt x="14693" y="3761"/>
                  <a:pt x="14682" y="3766"/>
                  <a:pt x="14671" y="3770"/>
                </a:cubicBezTo>
                <a:cubicBezTo>
                  <a:pt x="14659" y="3774"/>
                  <a:pt x="14647" y="3777"/>
                  <a:pt x="14634" y="3780"/>
                </a:cubicBezTo>
                <a:cubicBezTo>
                  <a:pt x="14621" y="3783"/>
                  <a:pt x="14608" y="3785"/>
                  <a:pt x="14594" y="3786"/>
                </a:cubicBezTo>
                <a:cubicBezTo>
                  <a:pt x="14581" y="3788"/>
                  <a:pt x="14567" y="3789"/>
                  <a:pt x="14553" y="3789"/>
                </a:cubicBezTo>
                <a:lnTo>
                  <a:pt x="159" y="3789"/>
                </a:lnTo>
                <a:cubicBezTo>
                  <a:pt x="138" y="3789"/>
                  <a:pt x="117" y="3786"/>
                  <a:pt x="98" y="3780"/>
                </a:cubicBezTo>
                <a:cubicBezTo>
                  <a:pt x="78" y="3774"/>
                  <a:pt x="61" y="3766"/>
                  <a:pt x="46" y="3756"/>
                </a:cubicBezTo>
                <a:cubicBezTo>
                  <a:pt x="32" y="3745"/>
                  <a:pt x="20" y="3733"/>
                  <a:pt x="12" y="3719"/>
                </a:cubicBezTo>
                <a:cubicBezTo>
                  <a:pt x="4" y="3705"/>
                  <a:pt x="0" y="3691"/>
                  <a:pt x="0" y="3676"/>
                </a:cubicBezTo>
                <a:close/>
              </a:path>
            </a:pathLst>
          </a:custGeom>
          <a:solidFill>
            <a:srgbClr val="F5F7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26" name="任意多边形: 形状 1025"/>
          <p:cNvSpPr/>
          <p:nvPr/>
        </p:nvSpPr>
        <p:spPr>
          <a:xfrm>
            <a:off x="6286320" y="984600"/>
            <a:ext cx="76680" cy="1364040"/>
          </a:xfrm>
          <a:custGeom>
            <a:avLst/>
            <a:gdLst/>
            <a:ahLst/>
            <a:cxnLst/>
            <a:rect l="0" t="0" r="r" b="b"/>
            <a:pathLst>
              <a:path w="213" h="3789">
                <a:moveTo>
                  <a:pt x="0" y="0"/>
                </a:moveTo>
                <a:lnTo>
                  <a:pt x="213" y="0"/>
                </a:lnTo>
                <a:lnTo>
                  <a:pt x="213" y="3789"/>
                </a:lnTo>
                <a:lnTo>
                  <a:pt x="0" y="3789"/>
                </a:lnTo>
                <a:lnTo>
                  <a:pt x="0" y="0"/>
                </a:lnTo>
                <a:close/>
              </a:path>
            </a:pathLst>
          </a:custGeom>
          <a:solidFill>
            <a:srgbClr val="388E3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27" name="任意多边形: 形状 1026"/>
          <p:cNvSpPr/>
          <p:nvPr/>
        </p:nvSpPr>
        <p:spPr>
          <a:xfrm>
            <a:off x="6562440" y="1110960"/>
            <a:ext cx="381600" cy="202320"/>
          </a:xfrm>
          <a:custGeom>
            <a:avLst/>
            <a:gdLst/>
            <a:ahLst/>
            <a:cxnLst/>
            <a:rect l="0" t="0" r="r" b="b"/>
            <a:pathLst>
              <a:path w="1060" h="562">
                <a:moveTo>
                  <a:pt x="1060" y="280"/>
                </a:moveTo>
                <a:cubicBezTo>
                  <a:pt x="1060" y="299"/>
                  <a:pt x="1056" y="317"/>
                  <a:pt x="1049" y="335"/>
                </a:cubicBezTo>
                <a:cubicBezTo>
                  <a:pt x="1043" y="353"/>
                  <a:pt x="1033" y="371"/>
                  <a:pt x="1019" y="388"/>
                </a:cubicBezTo>
                <a:cubicBezTo>
                  <a:pt x="1006" y="405"/>
                  <a:pt x="990" y="421"/>
                  <a:pt x="970" y="436"/>
                </a:cubicBezTo>
                <a:cubicBezTo>
                  <a:pt x="951" y="451"/>
                  <a:pt x="929" y="466"/>
                  <a:pt x="905" y="479"/>
                </a:cubicBezTo>
                <a:cubicBezTo>
                  <a:pt x="880" y="492"/>
                  <a:pt x="853" y="503"/>
                  <a:pt x="824" y="513"/>
                </a:cubicBezTo>
                <a:cubicBezTo>
                  <a:pt x="796" y="524"/>
                  <a:pt x="765" y="532"/>
                  <a:pt x="733" y="539"/>
                </a:cubicBezTo>
                <a:cubicBezTo>
                  <a:pt x="701" y="546"/>
                  <a:pt x="668" y="552"/>
                  <a:pt x="634" y="555"/>
                </a:cubicBezTo>
                <a:cubicBezTo>
                  <a:pt x="600" y="559"/>
                  <a:pt x="565" y="562"/>
                  <a:pt x="530" y="562"/>
                </a:cubicBezTo>
                <a:cubicBezTo>
                  <a:pt x="496" y="562"/>
                  <a:pt x="461" y="559"/>
                  <a:pt x="427" y="555"/>
                </a:cubicBezTo>
                <a:cubicBezTo>
                  <a:pt x="393" y="552"/>
                  <a:pt x="360" y="546"/>
                  <a:pt x="328" y="539"/>
                </a:cubicBezTo>
                <a:cubicBezTo>
                  <a:pt x="296" y="532"/>
                  <a:pt x="264" y="524"/>
                  <a:pt x="235" y="513"/>
                </a:cubicBezTo>
                <a:cubicBezTo>
                  <a:pt x="207" y="503"/>
                  <a:pt x="180" y="492"/>
                  <a:pt x="155" y="479"/>
                </a:cubicBezTo>
                <a:cubicBezTo>
                  <a:pt x="131" y="466"/>
                  <a:pt x="109" y="451"/>
                  <a:pt x="89" y="436"/>
                </a:cubicBezTo>
                <a:cubicBezTo>
                  <a:pt x="70" y="421"/>
                  <a:pt x="54" y="405"/>
                  <a:pt x="41" y="388"/>
                </a:cubicBezTo>
                <a:cubicBezTo>
                  <a:pt x="27" y="371"/>
                  <a:pt x="17" y="353"/>
                  <a:pt x="10" y="335"/>
                </a:cubicBezTo>
                <a:cubicBezTo>
                  <a:pt x="4" y="317"/>
                  <a:pt x="0" y="299"/>
                  <a:pt x="0" y="280"/>
                </a:cubicBezTo>
                <a:cubicBezTo>
                  <a:pt x="0" y="262"/>
                  <a:pt x="4" y="244"/>
                  <a:pt x="10" y="225"/>
                </a:cubicBezTo>
                <a:cubicBezTo>
                  <a:pt x="17" y="207"/>
                  <a:pt x="27" y="190"/>
                  <a:pt x="41" y="173"/>
                </a:cubicBezTo>
                <a:cubicBezTo>
                  <a:pt x="54" y="156"/>
                  <a:pt x="70" y="140"/>
                  <a:pt x="89" y="124"/>
                </a:cubicBezTo>
                <a:cubicBezTo>
                  <a:pt x="109" y="109"/>
                  <a:pt x="131" y="95"/>
                  <a:pt x="155" y="82"/>
                </a:cubicBezTo>
                <a:cubicBezTo>
                  <a:pt x="180" y="69"/>
                  <a:pt x="207" y="57"/>
                  <a:pt x="235" y="47"/>
                </a:cubicBezTo>
                <a:cubicBezTo>
                  <a:pt x="264" y="37"/>
                  <a:pt x="296" y="28"/>
                  <a:pt x="328" y="21"/>
                </a:cubicBezTo>
                <a:cubicBezTo>
                  <a:pt x="360" y="14"/>
                  <a:pt x="393" y="9"/>
                  <a:pt x="427" y="5"/>
                </a:cubicBezTo>
                <a:cubicBezTo>
                  <a:pt x="461" y="1"/>
                  <a:pt x="496" y="0"/>
                  <a:pt x="530" y="0"/>
                </a:cubicBezTo>
                <a:cubicBezTo>
                  <a:pt x="565" y="0"/>
                  <a:pt x="600" y="1"/>
                  <a:pt x="634" y="5"/>
                </a:cubicBezTo>
                <a:cubicBezTo>
                  <a:pt x="668" y="9"/>
                  <a:pt x="701" y="14"/>
                  <a:pt x="733" y="21"/>
                </a:cubicBezTo>
                <a:cubicBezTo>
                  <a:pt x="765" y="28"/>
                  <a:pt x="796" y="37"/>
                  <a:pt x="824" y="47"/>
                </a:cubicBezTo>
                <a:cubicBezTo>
                  <a:pt x="853" y="57"/>
                  <a:pt x="880" y="69"/>
                  <a:pt x="905" y="82"/>
                </a:cubicBezTo>
                <a:cubicBezTo>
                  <a:pt x="929" y="95"/>
                  <a:pt x="951" y="109"/>
                  <a:pt x="970" y="124"/>
                </a:cubicBezTo>
                <a:cubicBezTo>
                  <a:pt x="990" y="140"/>
                  <a:pt x="1006" y="156"/>
                  <a:pt x="1019" y="173"/>
                </a:cubicBezTo>
                <a:cubicBezTo>
                  <a:pt x="1033" y="190"/>
                  <a:pt x="1043" y="207"/>
                  <a:pt x="1049" y="225"/>
                </a:cubicBezTo>
                <a:cubicBezTo>
                  <a:pt x="1056" y="244"/>
                  <a:pt x="1060" y="262"/>
                  <a:pt x="1060" y="280"/>
                </a:cubicBezTo>
                <a:close/>
              </a:path>
            </a:pathLst>
          </a:custGeom>
          <a:solidFill>
            <a:srgbClr val="388E3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28" name="文本框 1027"/>
          <p:cNvSpPr txBox="1"/>
          <p:nvPr/>
        </p:nvSpPr>
        <p:spPr>
          <a:xfrm>
            <a:off x="6286320" y="651600"/>
            <a:ext cx="1025922" cy="3077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治理框架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29" name="文本框 1028"/>
          <p:cNvSpPr txBox="1"/>
          <p:nvPr/>
        </p:nvSpPr>
        <p:spPr>
          <a:xfrm>
            <a:off x="6700320" y="1155960"/>
            <a:ext cx="78548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1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30" name="文本框 1029"/>
          <p:cNvSpPr txBox="1"/>
          <p:nvPr/>
        </p:nvSpPr>
        <p:spPr>
          <a:xfrm>
            <a:off x="7086600" y="1159560"/>
            <a:ext cx="61555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88E3C"/>
                </a:solidFill>
                <a:effectLst/>
                <a:uLnTx/>
                <a:uFillTx/>
                <a:latin typeface="NotoSansCJKsc"/>
                <a:ea typeface="NotoSansCJKsc"/>
              </a:rPr>
              <a:t>国际原则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31" name="文本框 1030"/>
          <p:cNvSpPr txBox="1"/>
          <p:nvPr/>
        </p:nvSpPr>
        <p:spPr>
          <a:xfrm>
            <a:off x="7086600" y="1405440"/>
            <a:ext cx="282129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全球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32" name="文本框 1031"/>
          <p:cNvSpPr txBox="1"/>
          <p:nvPr/>
        </p:nvSpPr>
        <p:spPr>
          <a:xfrm>
            <a:off x="7429320" y="1407600"/>
            <a:ext cx="13305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AI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33" name="任意多边形: 形状 1032"/>
          <p:cNvSpPr/>
          <p:nvPr/>
        </p:nvSpPr>
        <p:spPr>
          <a:xfrm>
            <a:off x="7115040" y="1676520"/>
            <a:ext cx="47880" cy="25560"/>
          </a:xfrm>
          <a:custGeom>
            <a:avLst/>
            <a:gdLst/>
            <a:ahLst/>
            <a:cxnLst/>
            <a:rect l="0" t="0" r="r" b="b"/>
            <a:pathLst>
              <a:path w="133" h="71">
                <a:moveTo>
                  <a:pt x="133" y="35"/>
                </a:moveTo>
                <a:cubicBezTo>
                  <a:pt x="133" y="40"/>
                  <a:pt x="131" y="44"/>
                  <a:pt x="128" y="48"/>
                </a:cubicBezTo>
                <a:cubicBezTo>
                  <a:pt x="125" y="53"/>
                  <a:pt x="120" y="56"/>
                  <a:pt x="114" y="60"/>
                </a:cubicBezTo>
                <a:cubicBezTo>
                  <a:pt x="108" y="63"/>
                  <a:pt x="99" y="65"/>
                  <a:pt x="91" y="67"/>
                </a:cubicBezTo>
                <a:cubicBezTo>
                  <a:pt x="83" y="70"/>
                  <a:pt x="75" y="71"/>
                  <a:pt x="66" y="71"/>
                </a:cubicBezTo>
                <a:cubicBezTo>
                  <a:pt x="57" y="71"/>
                  <a:pt x="49" y="70"/>
                  <a:pt x="41" y="67"/>
                </a:cubicBezTo>
                <a:cubicBezTo>
                  <a:pt x="33" y="65"/>
                  <a:pt x="25" y="63"/>
                  <a:pt x="19" y="60"/>
                </a:cubicBezTo>
                <a:cubicBezTo>
                  <a:pt x="13" y="56"/>
                  <a:pt x="8" y="53"/>
                  <a:pt x="5" y="48"/>
                </a:cubicBezTo>
                <a:cubicBezTo>
                  <a:pt x="2" y="44"/>
                  <a:pt x="0" y="40"/>
                  <a:pt x="0" y="35"/>
                </a:cubicBezTo>
                <a:cubicBezTo>
                  <a:pt x="0" y="30"/>
                  <a:pt x="2" y="26"/>
                  <a:pt x="5" y="21"/>
                </a:cubicBezTo>
                <a:cubicBezTo>
                  <a:pt x="8" y="17"/>
                  <a:pt x="13" y="13"/>
                  <a:pt x="19" y="10"/>
                </a:cubicBezTo>
                <a:cubicBezTo>
                  <a:pt x="25" y="7"/>
                  <a:pt x="33" y="4"/>
                  <a:pt x="41" y="2"/>
                </a:cubicBezTo>
                <a:cubicBezTo>
                  <a:pt x="49" y="1"/>
                  <a:pt x="57" y="0"/>
                  <a:pt x="66" y="0"/>
                </a:cubicBezTo>
                <a:cubicBezTo>
                  <a:pt x="75" y="0"/>
                  <a:pt x="83" y="1"/>
                  <a:pt x="91" y="2"/>
                </a:cubicBezTo>
                <a:cubicBezTo>
                  <a:pt x="99" y="4"/>
                  <a:pt x="108" y="7"/>
                  <a:pt x="114" y="10"/>
                </a:cubicBezTo>
                <a:cubicBezTo>
                  <a:pt x="120" y="13"/>
                  <a:pt x="125" y="17"/>
                  <a:pt x="128" y="21"/>
                </a:cubicBezTo>
                <a:cubicBezTo>
                  <a:pt x="131" y="26"/>
                  <a:pt x="133" y="30"/>
                  <a:pt x="133" y="35"/>
                </a:cubicBezTo>
                <a:close/>
              </a:path>
            </a:pathLst>
          </a:custGeom>
          <a:solidFill>
            <a:srgbClr val="37474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34" name="文本框 1033"/>
          <p:cNvSpPr txBox="1"/>
          <p:nvPr/>
        </p:nvSpPr>
        <p:spPr>
          <a:xfrm>
            <a:off x="7591320" y="1405440"/>
            <a:ext cx="846386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治理共识构建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35" name="文本框 1034"/>
          <p:cNvSpPr txBox="1"/>
          <p:nvPr/>
        </p:nvSpPr>
        <p:spPr>
          <a:xfrm>
            <a:off x="7277040" y="1627560"/>
            <a:ext cx="282129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欧盟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36" name="文本框 1035"/>
          <p:cNvSpPr txBox="1"/>
          <p:nvPr/>
        </p:nvSpPr>
        <p:spPr>
          <a:xfrm>
            <a:off x="7620120" y="1629720"/>
            <a:ext cx="13305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AI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37" name="任意多边形: 形状 1036"/>
          <p:cNvSpPr/>
          <p:nvPr/>
        </p:nvSpPr>
        <p:spPr>
          <a:xfrm>
            <a:off x="7115040" y="1873440"/>
            <a:ext cx="47880" cy="25560"/>
          </a:xfrm>
          <a:custGeom>
            <a:avLst/>
            <a:gdLst/>
            <a:ahLst/>
            <a:cxnLst/>
            <a:rect l="0" t="0" r="r" b="b"/>
            <a:pathLst>
              <a:path w="133" h="71">
                <a:moveTo>
                  <a:pt x="133" y="36"/>
                </a:moveTo>
                <a:cubicBezTo>
                  <a:pt x="133" y="41"/>
                  <a:pt x="131" y="45"/>
                  <a:pt x="128" y="49"/>
                </a:cubicBezTo>
                <a:cubicBezTo>
                  <a:pt x="125" y="54"/>
                  <a:pt x="120" y="57"/>
                  <a:pt x="114" y="61"/>
                </a:cubicBezTo>
                <a:cubicBezTo>
                  <a:pt x="108" y="64"/>
                  <a:pt x="99" y="67"/>
                  <a:pt x="91" y="68"/>
                </a:cubicBezTo>
                <a:cubicBezTo>
                  <a:pt x="83" y="70"/>
                  <a:pt x="75" y="71"/>
                  <a:pt x="66" y="71"/>
                </a:cubicBezTo>
                <a:cubicBezTo>
                  <a:pt x="57" y="71"/>
                  <a:pt x="49" y="70"/>
                  <a:pt x="41" y="68"/>
                </a:cubicBezTo>
                <a:cubicBezTo>
                  <a:pt x="33" y="67"/>
                  <a:pt x="25" y="64"/>
                  <a:pt x="19" y="61"/>
                </a:cubicBezTo>
                <a:cubicBezTo>
                  <a:pt x="13" y="57"/>
                  <a:pt x="8" y="54"/>
                  <a:pt x="5" y="49"/>
                </a:cubicBezTo>
                <a:cubicBezTo>
                  <a:pt x="2" y="45"/>
                  <a:pt x="0" y="41"/>
                  <a:pt x="0" y="36"/>
                </a:cubicBezTo>
                <a:cubicBezTo>
                  <a:pt x="0" y="31"/>
                  <a:pt x="2" y="27"/>
                  <a:pt x="5" y="23"/>
                </a:cubicBezTo>
                <a:cubicBezTo>
                  <a:pt x="8" y="18"/>
                  <a:pt x="13" y="14"/>
                  <a:pt x="19" y="10"/>
                </a:cubicBezTo>
                <a:cubicBezTo>
                  <a:pt x="25" y="7"/>
                  <a:pt x="33" y="4"/>
                  <a:pt x="41" y="3"/>
                </a:cubicBezTo>
                <a:cubicBezTo>
                  <a:pt x="49" y="1"/>
                  <a:pt x="57" y="0"/>
                  <a:pt x="66" y="0"/>
                </a:cubicBezTo>
                <a:cubicBezTo>
                  <a:pt x="75" y="0"/>
                  <a:pt x="83" y="1"/>
                  <a:pt x="91" y="3"/>
                </a:cubicBezTo>
                <a:cubicBezTo>
                  <a:pt x="99" y="4"/>
                  <a:pt x="108" y="7"/>
                  <a:pt x="114" y="10"/>
                </a:cubicBezTo>
                <a:cubicBezTo>
                  <a:pt x="120" y="14"/>
                  <a:pt x="125" y="18"/>
                  <a:pt x="128" y="23"/>
                </a:cubicBezTo>
                <a:cubicBezTo>
                  <a:pt x="131" y="27"/>
                  <a:pt x="133" y="31"/>
                  <a:pt x="133" y="36"/>
                </a:cubicBezTo>
                <a:close/>
              </a:path>
            </a:pathLst>
          </a:custGeom>
          <a:solidFill>
            <a:srgbClr val="37474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38" name="文本框 1037"/>
          <p:cNvSpPr txBox="1"/>
          <p:nvPr/>
        </p:nvSpPr>
        <p:spPr>
          <a:xfrm>
            <a:off x="7782120" y="1627560"/>
            <a:ext cx="1551707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法案：⻛险分级监管框架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39" name="文本框 1038"/>
          <p:cNvSpPr txBox="1"/>
          <p:nvPr/>
        </p:nvSpPr>
        <p:spPr>
          <a:xfrm>
            <a:off x="7277040" y="1826640"/>
            <a:ext cx="777457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UNESCO AI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40" name="任意多边形: 形状 1039"/>
          <p:cNvSpPr/>
          <p:nvPr/>
        </p:nvSpPr>
        <p:spPr>
          <a:xfrm>
            <a:off x="7115040" y="2065320"/>
            <a:ext cx="47880" cy="25560"/>
          </a:xfrm>
          <a:custGeom>
            <a:avLst/>
            <a:gdLst/>
            <a:ahLst/>
            <a:cxnLst/>
            <a:rect l="0" t="0" r="r" b="b"/>
            <a:pathLst>
              <a:path w="133" h="71">
                <a:moveTo>
                  <a:pt x="133" y="35"/>
                </a:moveTo>
                <a:cubicBezTo>
                  <a:pt x="133" y="41"/>
                  <a:pt x="131" y="45"/>
                  <a:pt x="128" y="49"/>
                </a:cubicBezTo>
                <a:cubicBezTo>
                  <a:pt x="125" y="54"/>
                  <a:pt x="120" y="58"/>
                  <a:pt x="114" y="61"/>
                </a:cubicBezTo>
                <a:cubicBezTo>
                  <a:pt x="108" y="64"/>
                  <a:pt x="99" y="67"/>
                  <a:pt x="91" y="68"/>
                </a:cubicBezTo>
                <a:cubicBezTo>
                  <a:pt x="83" y="70"/>
                  <a:pt x="75" y="71"/>
                  <a:pt x="66" y="71"/>
                </a:cubicBezTo>
                <a:cubicBezTo>
                  <a:pt x="57" y="71"/>
                  <a:pt x="49" y="70"/>
                  <a:pt x="41" y="68"/>
                </a:cubicBezTo>
                <a:cubicBezTo>
                  <a:pt x="33" y="67"/>
                  <a:pt x="25" y="64"/>
                  <a:pt x="19" y="61"/>
                </a:cubicBezTo>
                <a:cubicBezTo>
                  <a:pt x="13" y="58"/>
                  <a:pt x="8" y="54"/>
                  <a:pt x="5" y="49"/>
                </a:cubicBezTo>
                <a:cubicBezTo>
                  <a:pt x="2" y="45"/>
                  <a:pt x="0" y="41"/>
                  <a:pt x="0" y="35"/>
                </a:cubicBezTo>
                <a:cubicBezTo>
                  <a:pt x="0" y="30"/>
                  <a:pt x="2" y="26"/>
                  <a:pt x="5" y="22"/>
                </a:cubicBezTo>
                <a:cubicBezTo>
                  <a:pt x="8" y="17"/>
                  <a:pt x="13" y="14"/>
                  <a:pt x="19" y="10"/>
                </a:cubicBezTo>
                <a:cubicBezTo>
                  <a:pt x="25" y="7"/>
                  <a:pt x="33" y="4"/>
                  <a:pt x="41" y="3"/>
                </a:cubicBezTo>
                <a:cubicBezTo>
                  <a:pt x="49" y="1"/>
                  <a:pt x="57" y="0"/>
                  <a:pt x="66" y="0"/>
                </a:cubicBezTo>
                <a:cubicBezTo>
                  <a:pt x="75" y="0"/>
                  <a:pt x="83" y="1"/>
                  <a:pt x="91" y="3"/>
                </a:cubicBezTo>
                <a:cubicBezTo>
                  <a:pt x="99" y="4"/>
                  <a:pt x="108" y="7"/>
                  <a:pt x="114" y="10"/>
                </a:cubicBezTo>
                <a:cubicBezTo>
                  <a:pt x="120" y="14"/>
                  <a:pt x="125" y="17"/>
                  <a:pt x="128" y="22"/>
                </a:cubicBezTo>
                <a:cubicBezTo>
                  <a:pt x="131" y="26"/>
                  <a:pt x="133" y="30"/>
                  <a:pt x="133" y="35"/>
                </a:cubicBezTo>
                <a:close/>
              </a:path>
            </a:pathLst>
          </a:custGeom>
          <a:solidFill>
            <a:srgbClr val="37474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41" name="文本框 1040"/>
          <p:cNvSpPr txBox="1"/>
          <p:nvPr/>
        </p:nvSpPr>
        <p:spPr>
          <a:xfrm>
            <a:off x="8210880" y="1824480"/>
            <a:ext cx="1551707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伦理建议：⼈权导向原则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42" name="文本框 1041"/>
          <p:cNvSpPr txBox="1"/>
          <p:nvPr/>
        </p:nvSpPr>
        <p:spPr>
          <a:xfrm>
            <a:off x="7277040" y="2018520"/>
            <a:ext cx="580287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OECD AI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43" name="任意多边形: 形状 1042"/>
          <p:cNvSpPr/>
          <p:nvPr/>
        </p:nvSpPr>
        <p:spPr>
          <a:xfrm>
            <a:off x="6305400" y="2474280"/>
            <a:ext cx="5315400" cy="1364040"/>
          </a:xfrm>
          <a:custGeom>
            <a:avLst/>
            <a:gdLst/>
            <a:ahLst/>
            <a:cxnLst/>
            <a:rect l="0" t="0" r="r" b="b"/>
            <a:pathLst>
              <a:path w="14765" h="3789">
                <a:moveTo>
                  <a:pt x="0" y="3677"/>
                </a:moveTo>
                <a:lnTo>
                  <a:pt x="0" y="112"/>
                </a:lnTo>
                <a:cubicBezTo>
                  <a:pt x="0" y="98"/>
                  <a:pt x="4" y="83"/>
                  <a:pt x="12" y="69"/>
                </a:cubicBezTo>
                <a:cubicBezTo>
                  <a:pt x="20" y="56"/>
                  <a:pt x="32" y="44"/>
                  <a:pt x="46" y="33"/>
                </a:cubicBezTo>
                <a:cubicBezTo>
                  <a:pt x="61" y="23"/>
                  <a:pt x="78" y="14"/>
                  <a:pt x="98" y="9"/>
                </a:cubicBezTo>
                <a:cubicBezTo>
                  <a:pt x="117" y="3"/>
                  <a:pt x="138" y="0"/>
                  <a:pt x="159" y="0"/>
                </a:cubicBezTo>
                <a:lnTo>
                  <a:pt x="14553" y="0"/>
                </a:lnTo>
                <a:cubicBezTo>
                  <a:pt x="14567" y="0"/>
                  <a:pt x="14581" y="1"/>
                  <a:pt x="14594" y="2"/>
                </a:cubicBezTo>
                <a:cubicBezTo>
                  <a:pt x="14608" y="4"/>
                  <a:pt x="14621" y="6"/>
                  <a:pt x="14634" y="9"/>
                </a:cubicBezTo>
                <a:cubicBezTo>
                  <a:pt x="14647" y="12"/>
                  <a:pt x="14659" y="15"/>
                  <a:pt x="14671" y="19"/>
                </a:cubicBezTo>
                <a:cubicBezTo>
                  <a:pt x="14682" y="23"/>
                  <a:pt x="14693" y="28"/>
                  <a:pt x="14703" y="33"/>
                </a:cubicBezTo>
                <a:cubicBezTo>
                  <a:pt x="14712" y="38"/>
                  <a:pt x="14721" y="44"/>
                  <a:pt x="14729" y="50"/>
                </a:cubicBezTo>
                <a:cubicBezTo>
                  <a:pt x="14737" y="56"/>
                  <a:pt x="14743" y="63"/>
                  <a:pt x="14749" y="69"/>
                </a:cubicBezTo>
                <a:cubicBezTo>
                  <a:pt x="14754" y="76"/>
                  <a:pt x="14758" y="83"/>
                  <a:pt x="14761" y="91"/>
                </a:cubicBezTo>
                <a:cubicBezTo>
                  <a:pt x="14763" y="98"/>
                  <a:pt x="14765" y="105"/>
                  <a:pt x="14765" y="112"/>
                </a:cubicBezTo>
                <a:lnTo>
                  <a:pt x="14765" y="3677"/>
                </a:lnTo>
                <a:cubicBezTo>
                  <a:pt x="14765" y="3684"/>
                  <a:pt x="14763" y="3691"/>
                  <a:pt x="14761" y="3698"/>
                </a:cubicBezTo>
                <a:cubicBezTo>
                  <a:pt x="14758" y="3706"/>
                  <a:pt x="14754" y="3713"/>
                  <a:pt x="14749" y="3719"/>
                </a:cubicBezTo>
                <a:cubicBezTo>
                  <a:pt x="14743" y="3726"/>
                  <a:pt x="14737" y="3733"/>
                  <a:pt x="14729" y="3739"/>
                </a:cubicBezTo>
                <a:cubicBezTo>
                  <a:pt x="14721" y="3745"/>
                  <a:pt x="14712" y="3751"/>
                  <a:pt x="14703" y="3756"/>
                </a:cubicBezTo>
                <a:cubicBezTo>
                  <a:pt x="14693" y="3761"/>
                  <a:pt x="14682" y="3766"/>
                  <a:pt x="14671" y="3770"/>
                </a:cubicBezTo>
                <a:cubicBezTo>
                  <a:pt x="14659" y="3774"/>
                  <a:pt x="14647" y="3777"/>
                  <a:pt x="14634" y="3780"/>
                </a:cubicBezTo>
                <a:cubicBezTo>
                  <a:pt x="14621" y="3783"/>
                  <a:pt x="14608" y="3785"/>
                  <a:pt x="14594" y="3787"/>
                </a:cubicBezTo>
                <a:cubicBezTo>
                  <a:pt x="14581" y="3788"/>
                  <a:pt x="14567" y="3789"/>
                  <a:pt x="14553" y="3789"/>
                </a:cubicBezTo>
                <a:lnTo>
                  <a:pt x="159" y="3789"/>
                </a:lnTo>
                <a:cubicBezTo>
                  <a:pt x="138" y="3789"/>
                  <a:pt x="117" y="3786"/>
                  <a:pt x="98" y="3780"/>
                </a:cubicBezTo>
                <a:cubicBezTo>
                  <a:pt x="78" y="3775"/>
                  <a:pt x="61" y="3766"/>
                  <a:pt x="46" y="3756"/>
                </a:cubicBezTo>
                <a:cubicBezTo>
                  <a:pt x="32" y="3745"/>
                  <a:pt x="20" y="3733"/>
                  <a:pt x="12" y="3719"/>
                </a:cubicBezTo>
                <a:cubicBezTo>
                  <a:pt x="4" y="3706"/>
                  <a:pt x="0" y="3691"/>
                  <a:pt x="0" y="3677"/>
                </a:cubicBezTo>
                <a:close/>
              </a:path>
            </a:pathLst>
          </a:custGeom>
          <a:solidFill>
            <a:srgbClr val="F5F7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44" name="任意多边形: 形状 1043"/>
          <p:cNvSpPr/>
          <p:nvPr/>
        </p:nvSpPr>
        <p:spPr>
          <a:xfrm>
            <a:off x="6286320" y="2474280"/>
            <a:ext cx="76680" cy="1364040"/>
          </a:xfrm>
          <a:custGeom>
            <a:avLst/>
            <a:gdLst/>
            <a:ahLst/>
            <a:cxnLst/>
            <a:rect l="0" t="0" r="r" b="b"/>
            <a:pathLst>
              <a:path w="213" h="3789">
                <a:moveTo>
                  <a:pt x="0" y="0"/>
                </a:moveTo>
                <a:lnTo>
                  <a:pt x="213" y="0"/>
                </a:lnTo>
                <a:lnTo>
                  <a:pt x="213" y="3789"/>
                </a:lnTo>
                <a:lnTo>
                  <a:pt x="0" y="3789"/>
                </a:lnTo>
                <a:lnTo>
                  <a:pt x="0" y="0"/>
                </a:lnTo>
                <a:close/>
              </a:path>
            </a:pathLst>
          </a:custGeom>
          <a:solidFill>
            <a:srgbClr val="388E3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45" name="任意多边形: 形状 1044"/>
          <p:cNvSpPr/>
          <p:nvPr/>
        </p:nvSpPr>
        <p:spPr>
          <a:xfrm>
            <a:off x="6562440" y="2600640"/>
            <a:ext cx="381600" cy="202320"/>
          </a:xfrm>
          <a:custGeom>
            <a:avLst/>
            <a:gdLst/>
            <a:ahLst/>
            <a:cxnLst/>
            <a:rect l="0" t="0" r="r" b="b"/>
            <a:pathLst>
              <a:path w="1060" h="562">
                <a:moveTo>
                  <a:pt x="1060" y="280"/>
                </a:moveTo>
                <a:cubicBezTo>
                  <a:pt x="1060" y="299"/>
                  <a:pt x="1056" y="317"/>
                  <a:pt x="1049" y="335"/>
                </a:cubicBezTo>
                <a:cubicBezTo>
                  <a:pt x="1043" y="354"/>
                  <a:pt x="1033" y="372"/>
                  <a:pt x="1019" y="389"/>
                </a:cubicBezTo>
                <a:cubicBezTo>
                  <a:pt x="1006" y="406"/>
                  <a:pt x="990" y="422"/>
                  <a:pt x="970" y="437"/>
                </a:cubicBezTo>
                <a:cubicBezTo>
                  <a:pt x="951" y="453"/>
                  <a:pt x="929" y="467"/>
                  <a:pt x="905" y="480"/>
                </a:cubicBezTo>
                <a:cubicBezTo>
                  <a:pt x="880" y="493"/>
                  <a:pt x="853" y="505"/>
                  <a:pt x="824" y="515"/>
                </a:cubicBezTo>
                <a:cubicBezTo>
                  <a:pt x="796" y="525"/>
                  <a:pt x="765" y="534"/>
                  <a:pt x="733" y="541"/>
                </a:cubicBezTo>
                <a:cubicBezTo>
                  <a:pt x="701" y="548"/>
                  <a:pt x="668" y="553"/>
                  <a:pt x="634" y="557"/>
                </a:cubicBezTo>
                <a:cubicBezTo>
                  <a:pt x="600" y="560"/>
                  <a:pt x="565" y="562"/>
                  <a:pt x="530" y="562"/>
                </a:cubicBezTo>
                <a:cubicBezTo>
                  <a:pt x="496" y="562"/>
                  <a:pt x="461" y="560"/>
                  <a:pt x="427" y="557"/>
                </a:cubicBezTo>
                <a:cubicBezTo>
                  <a:pt x="393" y="553"/>
                  <a:pt x="360" y="548"/>
                  <a:pt x="328" y="541"/>
                </a:cubicBezTo>
                <a:cubicBezTo>
                  <a:pt x="296" y="534"/>
                  <a:pt x="264" y="525"/>
                  <a:pt x="235" y="515"/>
                </a:cubicBezTo>
                <a:cubicBezTo>
                  <a:pt x="207" y="505"/>
                  <a:pt x="180" y="493"/>
                  <a:pt x="155" y="480"/>
                </a:cubicBezTo>
                <a:cubicBezTo>
                  <a:pt x="131" y="467"/>
                  <a:pt x="109" y="453"/>
                  <a:pt x="89" y="437"/>
                </a:cubicBezTo>
                <a:cubicBezTo>
                  <a:pt x="70" y="422"/>
                  <a:pt x="54" y="406"/>
                  <a:pt x="41" y="389"/>
                </a:cubicBezTo>
                <a:cubicBezTo>
                  <a:pt x="27" y="372"/>
                  <a:pt x="17" y="354"/>
                  <a:pt x="10" y="335"/>
                </a:cubicBezTo>
                <a:cubicBezTo>
                  <a:pt x="4" y="317"/>
                  <a:pt x="0" y="299"/>
                  <a:pt x="0" y="280"/>
                </a:cubicBezTo>
                <a:cubicBezTo>
                  <a:pt x="0" y="262"/>
                  <a:pt x="4" y="244"/>
                  <a:pt x="10" y="226"/>
                </a:cubicBezTo>
                <a:cubicBezTo>
                  <a:pt x="17" y="208"/>
                  <a:pt x="27" y="190"/>
                  <a:pt x="41" y="173"/>
                </a:cubicBezTo>
                <a:cubicBezTo>
                  <a:pt x="54" y="156"/>
                  <a:pt x="70" y="140"/>
                  <a:pt x="89" y="125"/>
                </a:cubicBezTo>
                <a:cubicBezTo>
                  <a:pt x="109" y="109"/>
                  <a:pt x="131" y="95"/>
                  <a:pt x="155" y="82"/>
                </a:cubicBezTo>
                <a:cubicBezTo>
                  <a:pt x="180" y="69"/>
                  <a:pt x="207" y="57"/>
                  <a:pt x="235" y="47"/>
                </a:cubicBezTo>
                <a:cubicBezTo>
                  <a:pt x="264" y="37"/>
                  <a:pt x="296" y="28"/>
                  <a:pt x="328" y="21"/>
                </a:cubicBezTo>
                <a:cubicBezTo>
                  <a:pt x="360" y="14"/>
                  <a:pt x="393" y="9"/>
                  <a:pt x="427" y="5"/>
                </a:cubicBezTo>
                <a:cubicBezTo>
                  <a:pt x="461" y="2"/>
                  <a:pt x="496" y="0"/>
                  <a:pt x="530" y="0"/>
                </a:cubicBezTo>
                <a:cubicBezTo>
                  <a:pt x="565" y="0"/>
                  <a:pt x="600" y="2"/>
                  <a:pt x="634" y="5"/>
                </a:cubicBezTo>
                <a:cubicBezTo>
                  <a:pt x="668" y="9"/>
                  <a:pt x="701" y="14"/>
                  <a:pt x="733" y="21"/>
                </a:cubicBezTo>
                <a:cubicBezTo>
                  <a:pt x="765" y="28"/>
                  <a:pt x="796" y="37"/>
                  <a:pt x="824" y="47"/>
                </a:cubicBezTo>
                <a:cubicBezTo>
                  <a:pt x="853" y="57"/>
                  <a:pt x="880" y="69"/>
                  <a:pt x="905" y="82"/>
                </a:cubicBezTo>
                <a:cubicBezTo>
                  <a:pt x="929" y="95"/>
                  <a:pt x="951" y="109"/>
                  <a:pt x="970" y="125"/>
                </a:cubicBezTo>
                <a:cubicBezTo>
                  <a:pt x="990" y="140"/>
                  <a:pt x="1006" y="156"/>
                  <a:pt x="1019" y="173"/>
                </a:cubicBezTo>
                <a:cubicBezTo>
                  <a:pt x="1033" y="190"/>
                  <a:pt x="1043" y="208"/>
                  <a:pt x="1049" y="226"/>
                </a:cubicBezTo>
                <a:cubicBezTo>
                  <a:pt x="1056" y="244"/>
                  <a:pt x="1060" y="262"/>
                  <a:pt x="1060" y="280"/>
                </a:cubicBezTo>
                <a:close/>
              </a:path>
            </a:pathLst>
          </a:custGeom>
          <a:solidFill>
            <a:srgbClr val="388E3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46" name="文本框 1045"/>
          <p:cNvSpPr txBox="1"/>
          <p:nvPr/>
        </p:nvSpPr>
        <p:spPr>
          <a:xfrm>
            <a:off x="7972560" y="2016360"/>
            <a:ext cx="1410643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原则：包容性增⻓指导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47" name="文本框 1046"/>
          <p:cNvSpPr txBox="1"/>
          <p:nvPr/>
        </p:nvSpPr>
        <p:spPr>
          <a:xfrm>
            <a:off x="6700320" y="2645640"/>
            <a:ext cx="78548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2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48" name="文本框 1047"/>
          <p:cNvSpPr txBox="1"/>
          <p:nvPr/>
        </p:nvSpPr>
        <p:spPr>
          <a:xfrm>
            <a:off x="7086600" y="2649240"/>
            <a:ext cx="61555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88E3C"/>
                </a:solidFill>
                <a:effectLst/>
                <a:uLnTx/>
                <a:uFillTx/>
                <a:latin typeface="NotoSansCJKsc"/>
                <a:ea typeface="NotoSansCJKsc"/>
              </a:rPr>
              <a:t>⾏业⾃律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49" name="任意多边形: 形状 1048"/>
          <p:cNvSpPr/>
          <p:nvPr/>
        </p:nvSpPr>
        <p:spPr>
          <a:xfrm>
            <a:off x="7115040" y="3166200"/>
            <a:ext cx="47880" cy="25560"/>
          </a:xfrm>
          <a:custGeom>
            <a:avLst/>
            <a:gdLst/>
            <a:ahLst/>
            <a:cxnLst/>
            <a:rect l="0" t="0" r="r" b="b"/>
            <a:pathLst>
              <a:path w="133" h="71">
                <a:moveTo>
                  <a:pt x="133" y="35"/>
                </a:moveTo>
                <a:cubicBezTo>
                  <a:pt x="133" y="40"/>
                  <a:pt x="131" y="44"/>
                  <a:pt x="128" y="49"/>
                </a:cubicBezTo>
                <a:cubicBezTo>
                  <a:pt x="125" y="53"/>
                  <a:pt x="120" y="57"/>
                  <a:pt x="114" y="61"/>
                </a:cubicBezTo>
                <a:cubicBezTo>
                  <a:pt x="108" y="64"/>
                  <a:pt x="99" y="67"/>
                  <a:pt x="91" y="69"/>
                </a:cubicBezTo>
                <a:cubicBezTo>
                  <a:pt x="83" y="70"/>
                  <a:pt x="75" y="71"/>
                  <a:pt x="66" y="71"/>
                </a:cubicBezTo>
                <a:cubicBezTo>
                  <a:pt x="57" y="71"/>
                  <a:pt x="49" y="70"/>
                  <a:pt x="41" y="69"/>
                </a:cubicBezTo>
                <a:cubicBezTo>
                  <a:pt x="33" y="67"/>
                  <a:pt x="25" y="64"/>
                  <a:pt x="19" y="61"/>
                </a:cubicBezTo>
                <a:cubicBezTo>
                  <a:pt x="13" y="57"/>
                  <a:pt x="8" y="53"/>
                  <a:pt x="5" y="49"/>
                </a:cubicBezTo>
                <a:cubicBezTo>
                  <a:pt x="2" y="44"/>
                  <a:pt x="0" y="40"/>
                  <a:pt x="0" y="35"/>
                </a:cubicBezTo>
                <a:cubicBezTo>
                  <a:pt x="0" y="30"/>
                  <a:pt x="2" y="26"/>
                  <a:pt x="5" y="22"/>
                </a:cubicBezTo>
                <a:cubicBezTo>
                  <a:pt x="8" y="17"/>
                  <a:pt x="13" y="14"/>
                  <a:pt x="19" y="10"/>
                </a:cubicBezTo>
                <a:cubicBezTo>
                  <a:pt x="25" y="7"/>
                  <a:pt x="33" y="4"/>
                  <a:pt x="41" y="3"/>
                </a:cubicBezTo>
                <a:cubicBezTo>
                  <a:pt x="49" y="1"/>
                  <a:pt x="57" y="0"/>
                  <a:pt x="66" y="0"/>
                </a:cubicBezTo>
                <a:cubicBezTo>
                  <a:pt x="75" y="0"/>
                  <a:pt x="83" y="1"/>
                  <a:pt x="91" y="3"/>
                </a:cubicBezTo>
                <a:cubicBezTo>
                  <a:pt x="99" y="4"/>
                  <a:pt x="108" y="7"/>
                  <a:pt x="114" y="10"/>
                </a:cubicBezTo>
                <a:cubicBezTo>
                  <a:pt x="120" y="14"/>
                  <a:pt x="125" y="17"/>
                  <a:pt x="128" y="22"/>
                </a:cubicBezTo>
                <a:cubicBezTo>
                  <a:pt x="131" y="26"/>
                  <a:pt x="133" y="30"/>
                  <a:pt x="133" y="35"/>
                </a:cubicBezTo>
                <a:close/>
              </a:path>
            </a:pathLst>
          </a:custGeom>
          <a:solidFill>
            <a:srgbClr val="37474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50" name="文本框 1049"/>
          <p:cNvSpPr txBox="1"/>
          <p:nvPr/>
        </p:nvSpPr>
        <p:spPr>
          <a:xfrm>
            <a:off x="7086600" y="2895120"/>
            <a:ext cx="1551707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企业伦理准则与最佳实践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51" name="文本框 1050"/>
          <p:cNvSpPr txBox="1"/>
          <p:nvPr/>
        </p:nvSpPr>
        <p:spPr>
          <a:xfrm>
            <a:off x="7277040" y="3117240"/>
            <a:ext cx="423193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负责任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52" name="文本框 1051"/>
          <p:cNvSpPr txBox="1"/>
          <p:nvPr/>
        </p:nvSpPr>
        <p:spPr>
          <a:xfrm>
            <a:off x="7791480" y="3119400"/>
            <a:ext cx="13305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AI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53" name="任意多边形: 形状 1052"/>
          <p:cNvSpPr/>
          <p:nvPr/>
        </p:nvSpPr>
        <p:spPr>
          <a:xfrm>
            <a:off x="7115040" y="3363120"/>
            <a:ext cx="47880" cy="25560"/>
          </a:xfrm>
          <a:custGeom>
            <a:avLst/>
            <a:gdLst/>
            <a:ahLst/>
            <a:cxnLst/>
            <a:rect l="0" t="0" r="r" b="b"/>
            <a:pathLst>
              <a:path w="133" h="71">
                <a:moveTo>
                  <a:pt x="133" y="36"/>
                </a:moveTo>
                <a:cubicBezTo>
                  <a:pt x="133" y="41"/>
                  <a:pt x="131" y="45"/>
                  <a:pt x="128" y="50"/>
                </a:cubicBezTo>
                <a:cubicBezTo>
                  <a:pt x="125" y="54"/>
                  <a:pt x="120" y="58"/>
                  <a:pt x="114" y="61"/>
                </a:cubicBezTo>
                <a:cubicBezTo>
                  <a:pt x="108" y="64"/>
                  <a:pt x="99" y="67"/>
                  <a:pt x="91" y="69"/>
                </a:cubicBezTo>
                <a:cubicBezTo>
                  <a:pt x="83" y="70"/>
                  <a:pt x="75" y="71"/>
                  <a:pt x="66" y="71"/>
                </a:cubicBezTo>
                <a:cubicBezTo>
                  <a:pt x="57" y="71"/>
                  <a:pt x="49" y="70"/>
                  <a:pt x="41" y="69"/>
                </a:cubicBezTo>
                <a:cubicBezTo>
                  <a:pt x="33" y="67"/>
                  <a:pt x="25" y="64"/>
                  <a:pt x="19" y="61"/>
                </a:cubicBezTo>
                <a:cubicBezTo>
                  <a:pt x="13" y="58"/>
                  <a:pt x="8" y="54"/>
                  <a:pt x="5" y="50"/>
                </a:cubicBezTo>
                <a:cubicBezTo>
                  <a:pt x="2" y="45"/>
                  <a:pt x="0" y="41"/>
                  <a:pt x="0" y="36"/>
                </a:cubicBezTo>
                <a:cubicBezTo>
                  <a:pt x="0" y="32"/>
                  <a:pt x="2" y="27"/>
                  <a:pt x="5" y="23"/>
                </a:cubicBezTo>
                <a:cubicBezTo>
                  <a:pt x="8" y="18"/>
                  <a:pt x="13" y="15"/>
                  <a:pt x="19" y="11"/>
                </a:cubicBezTo>
                <a:cubicBezTo>
                  <a:pt x="25" y="8"/>
                  <a:pt x="33" y="6"/>
                  <a:pt x="41" y="4"/>
                </a:cubicBezTo>
                <a:cubicBezTo>
                  <a:pt x="49" y="1"/>
                  <a:pt x="57" y="0"/>
                  <a:pt x="66" y="0"/>
                </a:cubicBezTo>
                <a:cubicBezTo>
                  <a:pt x="75" y="0"/>
                  <a:pt x="83" y="1"/>
                  <a:pt x="91" y="4"/>
                </a:cubicBezTo>
                <a:cubicBezTo>
                  <a:pt x="99" y="6"/>
                  <a:pt x="108" y="8"/>
                  <a:pt x="114" y="11"/>
                </a:cubicBezTo>
                <a:cubicBezTo>
                  <a:pt x="120" y="15"/>
                  <a:pt x="125" y="18"/>
                  <a:pt x="128" y="23"/>
                </a:cubicBezTo>
                <a:cubicBezTo>
                  <a:pt x="131" y="27"/>
                  <a:pt x="133" y="32"/>
                  <a:pt x="133" y="36"/>
                </a:cubicBezTo>
                <a:close/>
              </a:path>
            </a:pathLst>
          </a:custGeom>
          <a:solidFill>
            <a:srgbClr val="37474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54" name="文本框 1053"/>
          <p:cNvSpPr txBox="1"/>
          <p:nvPr/>
        </p:nvSpPr>
        <p:spPr>
          <a:xfrm>
            <a:off x="7953480" y="3117240"/>
            <a:ext cx="564257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开发准则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55" name="文本框 1054"/>
          <p:cNvSpPr txBox="1"/>
          <p:nvPr/>
        </p:nvSpPr>
        <p:spPr>
          <a:xfrm>
            <a:off x="7277040" y="3316320"/>
            <a:ext cx="13305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AI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56" name="任意多边形: 形状 1055"/>
          <p:cNvSpPr/>
          <p:nvPr/>
        </p:nvSpPr>
        <p:spPr>
          <a:xfrm>
            <a:off x="7115040" y="3560040"/>
            <a:ext cx="47880" cy="25560"/>
          </a:xfrm>
          <a:custGeom>
            <a:avLst/>
            <a:gdLst/>
            <a:ahLst/>
            <a:cxnLst/>
            <a:rect l="0" t="0" r="r" b="b"/>
            <a:pathLst>
              <a:path w="133" h="71">
                <a:moveTo>
                  <a:pt x="133" y="36"/>
                </a:moveTo>
                <a:cubicBezTo>
                  <a:pt x="133" y="41"/>
                  <a:pt x="131" y="45"/>
                  <a:pt x="128" y="50"/>
                </a:cubicBezTo>
                <a:cubicBezTo>
                  <a:pt x="125" y="54"/>
                  <a:pt x="120" y="58"/>
                  <a:pt x="114" y="61"/>
                </a:cubicBezTo>
                <a:cubicBezTo>
                  <a:pt x="108" y="64"/>
                  <a:pt x="99" y="67"/>
                  <a:pt x="91" y="69"/>
                </a:cubicBezTo>
                <a:cubicBezTo>
                  <a:pt x="83" y="70"/>
                  <a:pt x="75" y="71"/>
                  <a:pt x="66" y="71"/>
                </a:cubicBezTo>
                <a:cubicBezTo>
                  <a:pt x="57" y="71"/>
                  <a:pt x="49" y="70"/>
                  <a:pt x="41" y="69"/>
                </a:cubicBezTo>
                <a:cubicBezTo>
                  <a:pt x="33" y="67"/>
                  <a:pt x="25" y="64"/>
                  <a:pt x="19" y="61"/>
                </a:cubicBezTo>
                <a:cubicBezTo>
                  <a:pt x="13" y="58"/>
                  <a:pt x="8" y="54"/>
                  <a:pt x="5" y="50"/>
                </a:cubicBezTo>
                <a:cubicBezTo>
                  <a:pt x="2" y="45"/>
                  <a:pt x="0" y="41"/>
                  <a:pt x="0" y="36"/>
                </a:cubicBezTo>
                <a:cubicBezTo>
                  <a:pt x="0" y="32"/>
                  <a:pt x="2" y="27"/>
                  <a:pt x="5" y="23"/>
                </a:cubicBezTo>
                <a:cubicBezTo>
                  <a:pt x="8" y="19"/>
                  <a:pt x="13" y="14"/>
                  <a:pt x="19" y="10"/>
                </a:cubicBezTo>
                <a:cubicBezTo>
                  <a:pt x="25" y="7"/>
                  <a:pt x="33" y="5"/>
                  <a:pt x="41" y="3"/>
                </a:cubicBezTo>
                <a:cubicBezTo>
                  <a:pt x="49" y="1"/>
                  <a:pt x="57" y="0"/>
                  <a:pt x="66" y="0"/>
                </a:cubicBezTo>
                <a:cubicBezTo>
                  <a:pt x="75" y="0"/>
                  <a:pt x="83" y="1"/>
                  <a:pt x="91" y="3"/>
                </a:cubicBezTo>
                <a:cubicBezTo>
                  <a:pt x="99" y="5"/>
                  <a:pt x="108" y="7"/>
                  <a:pt x="114" y="10"/>
                </a:cubicBezTo>
                <a:cubicBezTo>
                  <a:pt x="120" y="14"/>
                  <a:pt x="125" y="19"/>
                  <a:pt x="128" y="23"/>
                </a:cubicBezTo>
                <a:cubicBezTo>
                  <a:pt x="131" y="27"/>
                  <a:pt x="133" y="32"/>
                  <a:pt x="133" y="36"/>
                </a:cubicBezTo>
                <a:close/>
              </a:path>
            </a:pathLst>
          </a:custGeom>
          <a:solidFill>
            <a:srgbClr val="37474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57" name="文本框 1056"/>
          <p:cNvSpPr txBox="1"/>
          <p:nvPr/>
        </p:nvSpPr>
        <p:spPr>
          <a:xfrm>
            <a:off x="7439040" y="3314520"/>
            <a:ext cx="98745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伦理委员会设⽴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58" name="任意多边形: 形状 1057"/>
          <p:cNvSpPr/>
          <p:nvPr/>
        </p:nvSpPr>
        <p:spPr>
          <a:xfrm>
            <a:off x="6305400" y="3963960"/>
            <a:ext cx="5315400" cy="1369080"/>
          </a:xfrm>
          <a:custGeom>
            <a:avLst/>
            <a:gdLst/>
            <a:ahLst/>
            <a:cxnLst/>
            <a:rect l="0" t="0" r="r" b="b"/>
            <a:pathLst>
              <a:path w="14765" h="3803">
                <a:moveTo>
                  <a:pt x="0" y="3691"/>
                </a:moveTo>
                <a:lnTo>
                  <a:pt x="0" y="113"/>
                </a:lnTo>
                <a:cubicBezTo>
                  <a:pt x="0" y="98"/>
                  <a:pt x="4" y="83"/>
                  <a:pt x="12" y="70"/>
                </a:cubicBezTo>
                <a:cubicBezTo>
                  <a:pt x="20" y="56"/>
                  <a:pt x="32" y="44"/>
                  <a:pt x="46" y="33"/>
                </a:cubicBezTo>
                <a:cubicBezTo>
                  <a:pt x="61" y="23"/>
                  <a:pt x="78" y="15"/>
                  <a:pt x="98" y="9"/>
                </a:cubicBezTo>
                <a:cubicBezTo>
                  <a:pt x="117" y="3"/>
                  <a:pt x="138" y="0"/>
                  <a:pt x="159" y="0"/>
                </a:cubicBezTo>
                <a:lnTo>
                  <a:pt x="14553" y="0"/>
                </a:lnTo>
                <a:cubicBezTo>
                  <a:pt x="14567" y="0"/>
                  <a:pt x="14581" y="1"/>
                  <a:pt x="14594" y="3"/>
                </a:cubicBezTo>
                <a:cubicBezTo>
                  <a:pt x="14608" y="4"/>
                  <a:pt x="14621" y="6"/>
                  <a:pt x="14634" y="9"/>
                </a:cubicBezTo>
                <a:cubicBezTo>
                  <a:pt x="14647" y="12"/>
                  <a:pt x="14659" y="15"/>
                  <a:pt x="14671" y="19"/>
                </a:cubicBezTo>
                <a:cubicBezTo>
                  <a:pt x="14682" y="23"/>
                  <a:pt x="14693" y="28"/>
                  <a:pt x="14703" y="33"/>
                </a:cubicBezTo>
                <a:cubicBezTo>
                  <a:pt x="14712" y="39"/>
                  <a:pt x="14721" y="44"/>
                  <a:pt x="14729" y="50"/>
                </a:cubicBezTo>
                <a:cubicBezTo>
                  <a:pt x="14737" y="56"/>
                  <a:pt x="14743" y="63"/>
                  <a:pt x="14749" y="70"/>
                </a:cubicBezTo>
                <a:cubicBezTo>
                  <a:pt x="14754" y="77"/>
                  <a:pt x="14758" y="84"/>
                  <a:pt x="14761" y="91"/>
                </a:cubicBezTo>
                <a:cubicBezTo>
                  <a:pt x="14763" y="98"/>
                  <a:pt x="14765" y="105"/>
                  <a:pt x="14765" y="113"/>
                </a:cubicBezTo>
                <a:lnTo>
                  <a:pt x="14765" y="3691"/>
                </a:lnTo>
                <a:cubicBezTo>
                  <a:pt x="14765" y="3698"/>
                  <a:pt x="14763" y="3705"/>
                  <a:pt x="14761" y="3713"/>
                </a:cubicBezTo>
                <a:cubicBezTo>
                  <a:pt x="14758" y="3720"/>
                  <a:pt x="14754" y="3727"/>
                  <a:pt x="14749" y="3734"/>
                </a:cubicBezTo>
                <a:cubicBezTo>
                  <a:pt x="14743" y="3741"/>
                  <a:pt x="14737" y="3747"/>
                  <a:pt x="14729" y="3753"/>
                </a:cubicBezTo>
                <a:cubicBezTo>
                  <a:pt x="14721" y="3759"/>
                  <a:pt x="14712" y="3765"/>
                  <a:pt x="14703" y="3770"/>
                </a:cubicBezTo>
                <a:cubicBezTo>
                  <a:pt x="14693" y="3775"/>
                  <a:pt x="14682" y="3780"/>
                  <a:pt x="14671" y="3784"/>
                </a:cubicBezTo>
                <a:cubicBezTo>
                  <a:pt x="14659" y="3788"/>
                  <a:pt x="14647" y="3792"/>
                  <a:pt x="14634" y="3795"/>
                </a:cubicBezTo>
                <a:cubicBezTo>
                  <a:pt x="14621" y="3797"/>
                  <a:pt x="14608" y="3799"/>
                  <a:pt x="14594" y="3801"/>
                </a:cubicBezTo>
                <a:cubicBezTo>
                  <a:pt x="14581" y="3802"/>
                  <a:pt x="14567" y="3803"/>
                  <a:pt x="14553" y="3803"/>
                </a:cubicBezTo>
                <a:lnTo>
                  <a:pt x="159" y="3803"/>
                </a:lnTo>
                <a:cubicBezTo>
                  <a:pt x="138" y="3803"/>
                  <a:pt x="117" y="3800"/>
                  <a:pt x="98" y="3795"/>
                </a:cubicBezTo>
                <a:cubicBezTo>
                  <a:pt x="78" y="3789"/>
                  <a:pt x="61" y="3781"/>
                  <a:pt x="46" y="3770"/>
                </a:cubicBezTo>
                <a:cubicBezTo>
                  <a:pt x="32" y="3760"/>
                  <a:pt x="20" y="3748"/>
                  <a:pt x="12" y="3734"/>
                </a:cubicBezTo>
                <a:cubicBezTo>
                  <a:pt x="4" y="3720"/>
                  <a:pt x="0" y="3706"/>
                  <a:pt x="0" y="3691"/>
                </a:cubicBezTo>
                <a:close/>
              </a:path>
            </a:pathLst>
          </a:custGeom>
          <a:solidFill>
            <a:srgbClr val="F5F7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59" name="任意多边形: 形状 1058"/>
          <p:cNvSpPr/>
          <p:nvPr/>
        </p:nvSpPr>
        <p:spPr>
          <a:xfrm>
            <a:off x="6286320" y="3963960"/>
            <a:ext cx="76680" cy="1369080"/>
          </a:xfrm>
          <a:custGeom>
            <a:avLst/>
            <a:gdLst/>
            <a:ahLst/>
            <a:cxnLst/>
            <a:rect l="0" t="0" r="r" b="b"/>
            <a:pathLst>
              <a:path w="213" h="3803">
                <a:moveTo>
                  <a:pt x="0" y="0"/>
                </a:moveTo>
                <a:lnTo>
                  <a:pt x="213" y="0"/>
                </a:lnTo>
                <a:lnTo>
                  <a:pt x="213" y="3803"/>
                </a:lnTo>
                <a:lnTo>
                  <a:pt x="0" y="3803"/>
                </a:lnTo>
                <a:lnTo>
                  <a:pt x="0" y="0"/>
                </a:lnTo>
                <a:close/>
              </a:path>
            </a:pathLst>
          </a:custGeom>
          <a:solidFill>
            <a:srgbClr val="388E3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60" name="任意多边形: 形状 1059"/>
          <p:cNvSpPr/>
          <p:nvPr/>
        </p:nvSpPr>
        <p:spPr>
          <a:xfrm>
            <a:off x="6562440" y="4090320"/>
            <a:ext cx="381600" cy="202320"/>
          </a:xfrm>
          <a:custGeom>
            <a:avLst/>
            <a:gdLst/>
            <a:ahLst/>
            <a:cxnLst/>
            <a:rect l="0" t="0" r="r" b="b"/>
            <a:pathLst>
              <a:path w="1060" h="562">
                <a:moveTo>
                  <a:pt x="1060" y="282"/>
                </a:moveTo>
                <a:cubicBezTo>
                  <a:pt x="1060" y="300"/>
                  <a:pt x="1056" y="318"/>
                  <a:pt x="1049" y="336"/>
                </a:cubicBezTo>
                <a:cubicBezTo>
                  <a:pt x="1043" y="355"/>
                  <a:pt x="1033" y="372"/>
                  <a:pt x="1019" y="389"/>
                </a:cubicBezTo>
                <a:cubicBezTo>
                  <a:pt x="1006" y="406"/>
                  <a:pt x="990" y="422"/>
                  <a:pt x="970" y="438"/>
                </a:cubicBezTo>
                <a:cubicBezTo>
                  <a:pt x="951" y="453"/>
                  <a:pt x="929" y="467"/>
                  <a:pt x="905" y="480"/>
                </a:cubicBezTo>
                <a:cubicBezTo>
                  <a:pt x="880" y="493"/>
                  <a:pt x="853" y="505"/>
                  <a:pt x="824" y="515"/>
                </a:cubicBezTo>
                <a:cubicBezTo>
                  <a:pt x="796" y="525"/>
                  <a:pt x="765" y="534"/>
                  <a:pt x="733" y="541"/>
                </a:cubicBezTo>
                <a:cubicBezTo>
                  <a:pt x="701" y="548"/>
                  <a:pt x="668" y="553"/>
                  <a:pt x="634" y="557"/>
                </a:cubicBezTo>
                <a:cubicBezTo>
                  <a:pt x="600" y="560"/>
                  <a:pt x="565" y="562"/>
                  <a:pt x="530" y="562"/>
                </a:cubicBezTo>
                <a:cubicBezTo>
                  <a:pt x="496" y="562"/>
                  <a:pt x="461" y="560"/>
                  <a:pt x="427" y="557"/>
                </a:cubicBezTo>
                <a:cubicBezTo>
                  <a:pt x="393" y="553"/>
                  <a:pt x="360" y="548"/>
                  <a:pt x="328" y="541"/>
                </a:cubicBezTo>
                <a:cubicBezTo>
                  <a:pt x="296" y="534"/>
                  <a:pt x="264" y="525"/>
                  <a:pt x="235" y="515"/>
                </a:cubicBezTo>
                <a:cubicBezTo>
                  <a:pt x="207" y="505"/>
                  <a:pt x="180" y="493"/>
                  <a:pt x="155" y="480"/>
                </a:cubicBezTo>
                <a:cubicBezTo>
                  <a:pt x="131" y="467"/>
                  <a:pt x="109" y="453"/>
                  <a:pt x="89" y="438"/>
                </a:cubicBezTo>
                <a:cubicBezTo>
                  <a:pt x="70" y="422"/>
                  <a:pt x="54" y="406"/>
                  <a:pt x="41" y="389"/>
                </a:cubicBezTo>
                <a:cubicBezTo>
                  <a:pt x="27" y="372"/>
                  <a:pt x="17" y="355"/>
                  <a:pt x="10" y="336"/>
                </a:cubicBezTo>
                <a:cubicBezTo>
                  <a:pt x="4" y="318"/>
                  <a:pt x="0" y="300"/>
                  <a:pt x="0" y="282"/>
                </a:cubicBezTo>
                <a:cubicBezTo>
                  <a:pt x="0" y="263"/>
                  <a:pt x="4" y="245"/>
                  <a:pt x="10" y="227"/>
                </a:cubicBezTo>
                <a:cubicBezTo>
                  <a:pt x="17" y="209"/>
                  <a:pt x="27" y="191"/>
                  <a:pt x="41" y="174"/>
                </a:cubicBezTo>
                <a:cubicBezTo>
                  <a:pt x="54" y="157"/>
                  <a:pt x="70" y="141"/>
                  <a:pt x="89" y="125"/>
                </a:cubicBezTo>
                <a:cubicBezTo>
                  <a:pt x="109" y="110"/>
                  <a:pt x="131" y="95"/>
                  <a:pt x="155" y="82"/>
                </a:cubicBezTo>
                <a:cubicBezTo>
                  <a:pt x="180" y="69"/>
                  <a:pt x="207" y="58"/>
                  <a:pt x="235" y="47"/>
                </a:cubicBezTo>
                <a:cubicBezTo>
                  <a:pt x="264" y="37"/>
                  <a:pt x="296" y="29"/>
                  <a:pt x="328" y="22"/>
                </a:cubicBezTo>
                <a:cubicBezTo>
                  <a:pt x="360" y="14"/>
                  <a:pt x="393" y="9"/>
                  <a:pt x="427" y="6"/>
                </a:cubicBezTo>
                <a:cubicBezTo>
                  <a:pt x="461" y="2"/>
                  <a:pt x="496" y="0"/>
                  <a:pt x="530" y="0"/>
                </a:cubicBezTo>
                <a:cubicBezTo>
                  <a:pt x="565" y="0"/>
                  <a:pt x="600" y="2"/>
                  <a:pt x="634" y="6"/>
                </a:cubicBezTo>
                <a:cubicBezTo>
                  <a:pt x="668" y="9"/>
                  <a:pt x="701" y="14"/>
                  <a:pt x="733" y="22"/>
                </a:cubicBezTo>
                <a:cubicBezTo>
                  <a:pt x="765" y="29"/>
                  <a:pt x="796" y="37"/>
                  <a:pt x="824" y="47"/>
                </a:cubicBezTo>
                <a:cubicBezTo>
                  <a:pt x="853" y="58"/>
                  <a:pt x="880" y="69"/>
                  <a:pt x="905" y="82"/>
                </a:cubicBezTo>
                <a:cubicBezTo>
                  <a:pt x="929" y="95"/>
                  <a:pt x="951" y="110"/>
                  <a:pt x="970" y="125"/>
                </a:cubicBezTo>
                <a:cubicBezTo>
                  <a:pt x="990" y="141"/>
                  <a:pt x="1006" y="157"/>
                  <a:pt x="1019" y="174"/>
                </a:cubicBezTo>
                <a:cubicBezTo>
                  <a:pt x="1033" y="191"/>
                  <a:pt x="1043" y="209"/>
                  <a:pt x="1049" y="227"/>
                </a:cubicBezTo>
                <a:cubicBezTo>
                  <a:pt x="1056" y="245"/>
                  <a:pt x="1060" y="263"/>
                  <a:pt x="1060" y="282"/>
                </a:cubicBezTo>
                <a:close/>
              </a:path>
            </a:pathLst>
          </a:custGeom>
          <a:solidFill>
            <a:srgbClr val="388E3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61" name="文本框 1060"/>
          <p:cNvSpPr txBox="1"/>
          <p:nvPr/>
        </p:nvSpPr>
        <p:spPr>
          <a:xfrm>
            <a:off x="7277040" y="3511440"/>
            <a:ext cx="1269578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第三⽅伦理审计机制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62" name="文本框 1061"/>
          <p:cNvSpPr txBox="1"/>
          <p:nvPr/>
        </p:nvSpPr>
        <p:spPr>
          <a:xfrm>
            <a:off x="6700320" y="4135680"/>
            <a:ext cx="78548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3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63" name="文本框 1062"/>
          <p:cNvSpPr txBox="1"/>
          <p:nvPr/>
        </p:nvSpPr>
        <p:spPr>
          <a:xfrm>
            <a:off x="7086600" y="4138920"/>
            <a:ext cx="61555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88E3C"/>
                </a:solidFill>
                <a:effectLst/>
                <a:uLnTx/>
                <a:uFillTx/>
                <a:latin typeface="NotoSansCJKsc"/>
                <a:ea typeface="NotoSansCJKsc"/>
              </a:rPr>
              <a:t>技术保障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64" name="文本框 1063"/>
          <p:cNvSpPr txBox="1"/>
          <p:nvPr/>
        </p:nvSpPr>
        <p:spPr>
          <a:xfrm>
            <a:off x="7086600" y="4384800"/>
            <a:ext cx="846386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可解释与可信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65" name="文本框 1064"/>
          <p:cNvSpPr txBox="1"/>
          <p:nvPr/>
        </p:nvSpPr>
        <p:spPr>
          <a:xfrm>
            <a:off x="8115120" y="4386960"/>
            <a:ext cx="13305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AI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66" name="任意多边形: 形状 1065"/>
          <p:cNvSpPr/>
          <p:nvPr/>
        </p:nvSpPr>
        <p:spPr>
          <a:xfrm>
            <a:off x="7115040" y="4655880"/>
            <a:ext cx="47880" cy="25560"/>
          </a:xfrm>
          <a:custGeom>
            <a:avLst/>
            <a:gdLst/>
            <a:ahLst/>
            <a:cxnLst/>
            <a:rect l="0" t="0" r="r" b="b"/>
            <a:pathLst>
              <a:path w="133" h="71">
                <a:moveTo>
                  <a:pt x="133" y="35"/>
                </a:moveTo>
                <a:cubicBezTo>
                  <a:pt x="133" y="40"/>
                  <a:pt x="131" y="44"/>
                  <a:pt x="128" y="49"/>
                </a:cubicBezTo>
                <a:cubicBezTo>
                  <a:pt x="125" y="54"/>
                  <a:pt x="120" y="58"/>
                  <a:pt x="114" y="61"/>
                </a:cubicBezTo>
                <a:cubicBezTo>
                  <a:pt x="108" y="64"/>
                  <a:pt x="99" y="67"/>
                  <a:pt x="91" y="69"/>
                </a:cubicBezTo>
                <a:cubicBezTo>
                  <a:pt x="83" y="71"/>
                  <a:pt x="75" y="71"/>
                  <a:pt x="66" y="71"/>
                </a:cubicBezTo>
                <a:cubicBezTo>
                  <a:pt x="57" y="71"/>
                  <a:pt x="49" y="71"/>
                  <a:pt x="41" y="69"/>
                </a:cubicBezTo>
                <a:cubicBezTo>
                  <a:pt x="33" y="67"/>
                  <a:pt x="25" y="64"/>
                  <a:pt x="19" y="61"/>
                </a:cubicBezTo>
                <a:cubicBezTo>
                  <a:pt x="13" y="58"/>
                  <a:pt x="8" y="54"/>
                  <a:pt x="5" y="49"/>
                </a:cubicBezTo>
                <a:cubicBezTo>
                  <a:pt x="2" y="44"/>
                  <a:pt x="0" y="40"/>
                  <a:pt x="0" y="35"/>
                </a:cubicBezTo>
                <a:cubicBezTo>
                  <a:pt x="0" y="31"/>
                  <a:pt x="2" y="26"/>
                  <a:pt x="5" y="22"/>
                </a:cubicBezTo>
                <a:cubicBezTo>
                  <a:pt x="8" y="18"/>
                  <a:pt x="13" y="14"/>
                  <a:pt x="19" y="11"/>
                </a:cubicBezTo>
                <a:cubicBezTo>
                  <a:pt x="25" y="7"/>
                  <a:pt x="33" y="5"/>
                  <a:pt x="41" y="3"/>
                </a:cubicBezTo>
                <a:cubicBezTo>
                  <a:pt x="49" y="1"/>
                  <a:pt x="57" y="0"/>
                  <a:pt x="66" y="0"/>
                </a:cubicBezTo>
                <a:cubicBezTo>
                  <a:pt x="75" y="0"/>
                  <a:pt x="83" y="1"/>
                  <a:pt x="91" y="3"/>
                </a:cubicBezTo>
                <a:cubicBezTo>
                  <a:pt x="99" y="5"/>
                  <a:pt x="108" y="7"/>
                  <a:pt x="114" y="11"/>
                </a:cubicBezTo>
                <a:cubicBezTo>
                  <a:pt x="120" y="14"/>
                  <a:pt x="125" y="18"/>
                  <a:pt x="128" y="22"/>
                </a:cubicBezTo>
                <a:cubicBezTo>
                  <a:pt x="131" y="26"/>
                  <a:pt x="133" y="31"/>
                  <a:pt x="133" y="35"/>
                </a:cubicBezTo>
                <a:close/>
              </a:path>
            </a:pathLst>
          </a:custGeom>
          <a:solidFill>
            <a:srgbClr val="37474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67" name="文本框 1066"/>
          <p:cNvSpPr txBox="1"/>
          <p:nvPr/>
        </p:nvSpPr>
        <p:spPr>
          <a:xfrm>
            <a:off x="8277120" y="4384800"/>
            <a:ext cx="282129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技术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68" name="文本框 1067"/>
          <p:cNvSpPr txBox="1"/>
          <p:nvPr/>
        </p:nvSpPr>
        <p:spPr>
          <a:xfrm>
            <a:off x="7277040" y="4607280"/>
            <a:ext cx="423193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可解释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69" name="文本框 1068"/>
          <p:cNvSpPr txBox="1"/>
          <p:nvPr/>
        </p:nvSpPr>
        <p:spPr>
          <a:xfrm>
            <a:off x="7791480" y="4609080"/>
            <a:ext cx="45365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AI(XAI)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70" name="任意多边形: 形状 1069"/>
          <p:cNvSpPr/>
          <p:nvPr/>
        </p:nvSpPr>
        <p:spPr>
          <a:xfrm>
            <a:off x="7115040" y="4852800"/>
            <a:ext cx="47880" cy="25920"/>
          </a:xfrm>
          <a:custGeom>
            <a:avLst/>
            <a:gdLst/>
            <a:ahLst/>
            <a:cxnLst/>
            <a:rect l="0" t="0" r="r" b="b"/>
            <a:pathLst>
              <a:path w="133" h="72">
                <a:moveTo>
                  <a:pt x="133" y="35"/>
                </a:moveTo>
                <a:cubicBezTo>
                  <a:pt x="133" y="40"/>
                  <a:pt x="131" y="45"/>
                  <a:pt x="128" y="49"/>
                </a:cubicBezTo>
                <a:cubicBezTo>
                  <a:pt x="125" y="53"/>
                  <a:pt x="120" y="57"/>
                  <a:pt x="114" y="60"/>
                </a:cubicBezTo>
                <a:cubicBezTo>
                  <a:pt x="108" y="64"/>
                  <a:pt x="99" y="67"/>
                  <a:pt x="91" y="69"/>
                </a:cubicBezTo>
                <a:cubicBezTo>
                  <a:pt x="83" y="71"/>
                  <a:pt x="75" y="72"/>
                  <a:pt x="66" y="72"/>
                </a:cubicBezTo>
                <a:cubicBezTo>
                  <a:pt x="57" y="72"/>
                  <a:pt x="49" y="71"/>
                  <a:pt x="41" y="69"/>
                </a:cubicBezTo>
                <a:cubicBezTo>
                  <a:pt x="33" y="67"/>
                  <a:pt x="25" y="64"/>
                  <a:pt x="19" y="60"/>
                </a:cubicBezTo>
                <a:cubicBezTo>
                  <a:pt x="13" y="57"/>
                  <a:pt x="8" y="53"/>
                  <a:pt x="5" y="49"/>
                </a:cubicBezTo>
                <a:cubicBezTo>
                  <a:pt x="2" y="45"/>
                  <a:pt x="0" y="40"/>
                  <a:pt x="0" y="35"/>
                </a:cubicBezTo>
                <a:cubicBezTo>
                  <a:pt x="0" y="31"/>
                  <a:pt x="2" y="26"/>
                  <a:pt x="5" y="22"/>
                </a:cubicBezTo>
                <a:cubicBezTo>
                  <a:pt x="8" y="18"/>
                  <a:pt x="13" y="14"/>
                  <a:pt x="19" y="11"/>
                </a:cubicBezTo>
                <a:cubicBezTo>
                  <a:pt x="25" y="7"/>
                  <a:pt x="33" y="5"/>
                  <a:pt x="41" y="3"/>
                </a:cubicBezTo>
                <a:cubicBezTo>
                  <a:pt x="49" y="1"/>
                  <a:pt x="57" y="0"/>
                  <a:pt x="66" y="0"/>
                </a:cubicBezTo>
                <a:cubicBezTo>
                  <a:pt x="75" y="0"/>
                  <a:pt x="83" y="1"/>
                  <a:pt x="91" y="3"/>
                </a:cubicBezTo>
                <a:cubicBezTo>
                  <a:pt x="99" y="5"/>
                  <a:pt x="108" y="7"/>
                  <a:pt x="114" y="11"/>
                </a:cubicBezTo>
                <a:cubicBezTo>
                  <a:pt x="120" y="14"/>
                  <a:pt x="125" y="18"/>
                  <a:pt x="128" y="22"/>
                </a:cubicBezTo>
                <a:cubicBezTo>
                  <a:pt x="131" y="26"/>
                  <a:pt x="133" y="31"/>
                  <a:pt x="133" y="35"/>
                </a:cubicBezTo>
                <a:close/>
              </a:path>
            </a:pathLst>
          </a:custGeom>
          <a:solidFill>
            <a:srgbClr val="37474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71" name="文本框 1070"/>
          <p:cNvSpPr txBox="1"/>
          <p:nvPr/>
        </p:nvSpPr>
        <p:spPr>
          <a:xfrm>
            <a:off x="8344080" y="4607280"/>
            <a:ext cx="846386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：决策透明度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72" name="任意多边形: 形状 1071"/>
          <p:cNvSpPr/>
          <p:nvPr/>
        </p:nvSpPr>
        <p:spPr>
          <a:xfrm>
            <a:off x="7115040" y="5049720"/>
            <a:ext cx="47880" cy="25920"/>
          </a:xfrm>
          <a:custGeom>
            <a:avLst/>
            <a:gdLst/>
            <a:ahLst/>
            <a:cxnLst/>
            <a:rect l="0" t="0" r="r" b="b"/>
            <a:pathLst>
              <a:path w="133" h="72">
                <a:moveTo>
                  <a:pt x="133" y="37"/>
                </a:moveTo>
                <a:cubicBezTo>
                  <a:pt x="133" y="41"/>
                  <a:pt x="131" y="46"/>
                  <a:pt x="128" y="50"/>
                </a:cubicBezTo>
                <a:cubicBezTo>
                  <a:pt x="125" y="54"/>
                  <a:pt x="120" y="58"/>
                  <a:pt x="114" y="61"/>
                </a:cubicBezTo>
                <a:cubicBezTo>
                  <a:pt x="108" y="65"/>
                  <a:pt x="99" y="67"/>
                  <a:pt x="91" y="69"/>
                </a:cubicBezTo>
                <a:cubicBezTo>
                  <a:pt x="83" y="71"/>
                  <a:pt x="75" y="72"/>
                  <a:pt x="66" y="72"/>
                </a:cubicBezTo>
                <a:cubicBezTo>
                  <a:pt x="57" y="72"/>
                  <a:pt x="49" y="71"/>
                  <a:pt x="41" y="69"/>
                </a:cubicBezTo>
                <a:cubicBezTo>
                  <a:pt x="33" y="67"/>
                  <a:pt x="25" y="65"/>
                  <a:pt x="19" y="61"/>
                </a:cubicBezTo>
                <a:cubicBezTo>
                  <a:pt x="13" y="58"/>
                  <a:pt x="8" y="54"/>
                  <a:pt x="5" y="50"/>
                </a:cubicBezTo>
                <a:cubicBezTo>
                  <a:pt x="2" y="46"/>
                  <a:pt x="0" y="41"/>
                  <a:pt x="0" y="37"/>
                </a:cubicBezTo>
                <a:cubicBezTo>
                  <a:pt x="0" y="32"/>
                  <a:pt x="2" y="27"/>
                  <a:pt x="5" y="23"/>
                </a:cubicBezTo>
                <a:cubicBezTo>
                  <a:pt x="8" y="19"/>
                  <a:pt x="13" y="15"/>
                  <a:pt x="19" y="12"/>
                </a:cubicBezTo>
                <a:cubicBezTo>
                  <a:pt x="25" y="7"/>
                  <a:pt x="33" y="5"/>
                  <a:pt x="41" y="3"/>
                </a:cubicBezTo>
                <a:cubicBezTo>
                  <a:pt x="49" y="1"/>
                  <a:pt x="57" y="0"/>
                  <a:pt x="66" y="0"/>
                </a:cubicBezTo>
                <a:cubicBezTo>
                  <a:pt x="75" y="0"/>
                  <a:pt x="83" y="1"/>
                  <a:pt x="91" y="3"/>
                </a:cubicBezTo>
                <a:cubicBezTo>
                  <a:pt x="99" y="5"/>
                  <a:pt x="108" y="7"/>
                  <a:pt x="114" y="12"/>
                </a:cubicBezTo>
                <a:cubicBezTo>
                  <a:pt x="120" y="15"/>
                  <a:pt x="125" y="19"/>
                  <a:pt x="128" y="23"/>
                </a:cubicBezTo>
                <a:cubicBezTo>
                  <a:pt x="131" y="27"/>
                  <a:pt x="133" y="32"/>
                  <a:pt x="133" y="37"/>
                </a:cubicBezTo>
                <a:close/>
              </a:path>
            </a:pathLst>
          </a:custGeom>
          <a:solidFill>
            <a:srgbClr val="37474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73" name="文本框 1072"/>
          <p:cNvSpPr txBox="1"/>
          <p:nvPr/>
        </p:nvSpPr>
        <p:spPr>
          <a:xfrm>
            <a:off x="7277040" y="4804200"/>
            <a:ext cx="1551707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算法审计⼯具：偏⻅检测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74" name="任意多边形: 形状 1073"/>
          <p:cNvSpPr/>
          <p:nvPr/>
        </p:nvSpPr>
        <p:spPr>
          <a:xfrm>
            <a:off x="6286320" y="5559840"/>
            <a:ext cx="5334480" cy="884160"/>
          </a:xfrm>
          <a:custGeom>
            <a:avLst/>
            <a:gdLst/>
            <a:ahLst/>
            <a:cxnLst/>
            <a:rect l="0" t="0" r="r" b="b"/>
            <a:pathLst>
              <a:path w="14818" h="2456">
                <a:moveTo>
                  <a:pt x="0" y="2344"/>
                </a:moveTo>
                <a:lnTo>
                  <a:pt x="0" y="113"/>
                </a:lnTo>
                <a:cubicBezTo>
                  <a:pt x="0" y="105"/>
                  <a:pt x="1" y="98"/>
                  <a:pt x="4" y="91"/>
                </a:cubicBezTo>
                <a:cubicBezTo>
                  <a:pt x="7" y="83"/>
                  <a:pt x="11" y="76"/>
                  <a:pt x="16" y="70"/>
                </a:cubicBezTo>
                <a:cubicBezTo>
                  <a:pt x="21" y="63"/>
                  <a:pt x="28" y="56"/>
                  <a:pt x="36" y="50"/>
                </a:cubicBezTo>
                <a:cubicBezTo>
                  <a:pt x="43" y="44"/>
                  <a:pt x="52" y="38"/>
                  <a:pt x="62" y="33"/>
                </a:cubicBezTo>
                <a:cubicBezTo>
                  <a:pt x="72" y="28"/>
                  <a:pt x="83" y="23"/>
                  <a:pt x="94" y="19"/>
                </a:cubicBezTo>
                <a:cubicBezTo>
                  <a:pt x="106" y="15"/>
                  <a:pt x="118" y="12"/>
                  <a:pt x="131" y="9"/>
                </a:cubicBezTo>
                <a:cubicBezTo>
                  <a:pt x="144" y="6"/>
                  <a:pt x="157" y="4"/>
                  <a:pt x="170" y="2"/>
                </a:cubicBezTo>
                <a:cubicBezTo>
                  <a:pt x="184" y="1"/>
                  <a:pt x="198" y="0"/>
                  <a:pt x="212" y="0"/>
                </a:cubicBezTo>
                <a:lnTo>
                  <a:pt x="14606" y="0"/>
                </a:lnTo>
                <a:cubicBezTo>
                  <a:pt x="14620" y="0"/>
                  <a:pt x="14634" y="1"/>
                  <a:pt x="14647" y="2"/>
                </a:cubicBezTo>
                <a:cubicBezTo>
                  <a:pt x="14661" y="4"/>
                  <a:pt x="14674" y="6"/>
                  <a:pt x="14687" y="9"/>
                </a:cubicBezTo>
                <a:cubicBezTo>
                  <a:pt x="14700" y="12"/>
                  <a:pt x="14712" y="15"/>
                  <a:pt x="14724" y="19"/>
                </a:cubicBezTo>
                <a:cubicBezTo>
                  <a:pt x="14735" y="23"/>
                  <a:pt x="14746" y="28"/>
                  <a:pt x="14756" y="33"/>
                </a:cubicBezTo>
                <a:cubicBezTo>
                  <a:pt x="14765" y="38"/>
                  <a:pt x="14774" y="44"/>
                  <a:pt x="14782" y="50"/>
                </a:cubicBezTo>
                <a:cubicBezTo>
                  <a:pt x="14790" y="56"/>
                  <a:pt x="14796" y="63"/>
                  <a:pt x="14802" y="70"/>
                </a:cubicBezTo>
                <a:cubicBezTo>
                  <a:pt x="14807" y="76"/>
                  <a:pt x="14811" y="83"/>
                  <a:pt x="14814" y="91"/>
                </a:cubicBezTo>
                <a:cubicBezTo>
                  <a:pt x="14816" y="98"/>
                  <a:pt x="14818" y="105"/>
                  <a:pt x="14818" y="113"/>
                </a:cubicBezTo>
                <a:lnTo>
                  <a:pt x="14818" y="2344"/>
                </a:lnTo>
                <a:cubicBezTo>
                  <a:pt x="14818" y="2351"/>
                  <a:pt x="14816" y="2359"/>
                  <a:pt x="14814" y="2366"/>
                </a:cubicBezTo>
                <a:cubicBezTo>
                  <a:pt x="14811" y="2373"/>
                  <a:pt x="14807" y="2380"/>
                  <a:pt x="14802" y="2387"/>
                </a:cubicBezTo>
                <a:cubicBezTo>
                  <a:pt x="14796" y="2394"/>
                  <a:pt x="14790" y="2400"/>
                  <a:pt x="14782" y="2406"/>
                </a:cubicBezTo>
                <a:cubicBezTo>
                  <a:pt x="14774" y="2412"/>
                  <a:pt x="14765" y="2418"/>
                  <a:pt x="14756" y="2423"/>
                </a:cubicBezTo>
                <a:cubicBezTo>
                  <a:pt x="14746" y="2429"/>
                  <a:pt x="14735" y="2433"/>
                  <a:pt x="14724" y="2437"/>
                </a:cubicBezTo>
                <a:cubicBezTo>
                  <a:pt x="14712" y="2441"/>
                  <a:pt x="14700" y="2445"/>
                  <a:pt x="14687" y="2448"/>
                </a:cubicBezTo>
                <a:cubicBezTo>
                  <a:pt x="14674" y="2450"/>
                  <a:pt x="14661" y="2453"/>
                  <a:pt x="14647" y="2454"/>
                </a:cubicBezTo>
                <a:cubicBezTo>
                  <a:pt x="14634" y="2455"/>
                  <a:pt x="14620" y="2456"/>
                  <a:pt x="14606" y="2456"/>
                </a:cubicBezTo>
                <a:lnTo>
                  <a:pt x="212" y="2456"/>
                </a:lnTo>
                <a:cubicBezTo>
                  <a:pt x="198" y="2456"/>
                  <a:pt x="184" y="2455"/>
                  <a:pt x="170" y="2454"/>
                </a:cubicBezTo>
                <a:cubicBezTo>
                  <a:pt x="157" y="2453"/>
                  <a:pt x="144" y="2450"/>
                  <a:pt x="131" y="2448"/>
                </a:cubicBezTo>
                <a:cubicBezTo>
                  <a:pt x="118" y="2445"/>
                  <a:pt x="106" y="2441"/>
                  <a:pt x="94" y="2437"/>
                </a:cubicBezTo>
                <a:cubicBezTo>
                  <a:pt x="83" y="2433"/>
                  <a:pt x="72" y="2429"/>
                  <a:pt x="62" y="2423"/>
                </a:cubicBezTo>
                <a:cubicBezTo>
                  <a:pt x="52" y="2418"/>
                  <a:pt x="43" y="2412"/>
                  <a:pt x="36" y="2406"/>
                </a:cubicBezTo>
                <a:cubicBezTo>
                  <a:pt x="28" y="2400"/>
                  <a:pt x="21" y="2394"/>
                  <a:pt x="16" y="2387"/>
                </a:cubicBezTo>
                <a:cubicBezTo>
                  <a:pt x="11" y="2380"/>
                  <a:pt x="7" y="2373"/>
                  <a:pt x="4" y="2366"/>
                </a:cubicBezTo>
                <a:cubicBezTo>
                  <a:pt x="1" y="2359"/>
                  <a:pt x="0" y="2351"/>
                  <a:pt x="0" y="2344"/>
                </a:cubicBezTo>
                <a:close/>
              </a:path>
            </a:pathLst>
          </a:custGeom>
          <a:solidFill>
            <a:srgbClr val="E3F2F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75" name="文本框 1074"/>
          <p:cNvSpPr txBox="1"/>
          <p:nvPr/>
        </p:nvSpPr>
        <p:spPr>
          <a:xfrm>
            <a:off x="7277040" y="5001120"/>
            <a:ext cx="1692771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鲁棒性测试：对抗样本防御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76" name="文本框 1075"/>
          <p:cNvSpPr txBox="1"/>
          <p:nvPr/>
        </p:nvSpPr>
        <p:spPr>
          <a:xfrm>
            <a:off x="8115120" y="5714640"/>
            <a:ext cx="1231106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D47A1"/>
                </a:solidFill>
                <a:effectLst/>
                <a:uLnTx/>
                <a:uFillTx/>
                <a:latin typeface="NotoSansCJKsc"/>
                <a:ea typeface="NotoSansCJKsc"/>
              </a:rPr>
              <a:t>技术治理融合路径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77" name="文本框 1076"/>
          <p:cNvSpPr txBox="1"/>
          <p:nvPr/>
        </p:nvSpPr>
        <p:spPr>
          <a:xfrm>
            <a:off x="6559560" y="5955480"/>
            <a:ext cx="564257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伦理设计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78" name="文本框 1077"/>
          <p:cNvSpPr txBox="1"/>
          <p:nvPr/>
        </p:nvSpPr>
        <p:spPr>
          <a:xfrm>
            <a:off x="7245360" y="5957640"/>
            <a:ext cx="111569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(Design Ethics) +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79" name="文本框 1078"/>
          <p:cNvSpPr txBox="1"/>
          <p:nvPr/>
        </p:nvSpPr>
        <p:spPr>
          <a:xfrm>
            <a:off x="8603280" y="5955480"/>
            <a:ext cx="564257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算法问责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80" name="文本框 1079"/>
          <p:cNvSpPr txBox="1"/>
          <p:nvPr/>
        </p:nvSpPr>
        <p:spPr>
          <a:xfrm>
            <a:off x="9289080" y="5957640"/>
            <a:ext cx="1702389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(Algorithmic Accountability)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81" name="文本框 1080"/>
          <p:cNvSpPr txBox="1"/>
          <p:nvPr/>
        </p:nvSpPr>
        <p:spPr>
          <a:xfrm>
            <a:off x="7621920" y="6099120"/>
            <a:ext cx="120226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+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82" name="文本框 1081"/>
          <p:cNvSpPr txBox="1"/>
          <p:nvPr/>
        </p:nvSpPr>
        <p:spPr>
          <a:xfrm>
            <a:off x="7769520" y="6096960"/>
            <a:ext cx="564257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持续监控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83" name="任意多边形: 形状 1082"/>
          <p:cNvSpPr/>
          <p:nvPr/>
        </p:nvSpPr>
        <p:spPr>
          <a:xfrm>
            <a:off x="0" y="6595200"/>
            <a:ext cx="12192120" cy="5400"/>
          </a:xfrm>
          <a:custGeom>
            <a:avLst/>
            <a:gdLst/>
            <a:ahLst/>
            <a:cxnLst/>
            <a:rect l="0" t="0" r="r" b="b"/>
            <a:pathLst>
              <a:path w="33867" h="15">
                <a:moveTo>
                  <a:pt x="0" y="0"/>
                </a:moveTo>
                <a:lnTo>
                  <a:pt x="33867" y="0"/>
                </a:lnTo>
                <a:lnTo>
                  <a:pt x="33867" y="15"/>
                </a:lnTo>
                <a:lnTo>
                  <a:pt x="0" y="15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84" name="文本框 1083"/>
          <p:cNvSpPr txBox="1"/>
          <p:nvPr/>
        </p:nvSpPr>
        <p:spPr>
          <a:xfrm>
            <a:off x="8455320" y="6099120"/>
            <a:ext cx="150522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(Continuous Monitoring)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85" name="任意多边形: 形状 1084"/>
          <p:cNvSpPr/>
          <p:nvPr/>
        </p:nvSpPr>
        <p:spPr>
          <a:xfrm>
            <a:off x="571320" y="984600"/>
            <a:ext cx="5334480" cy="1364040"/>
          </a:xfrm>
          <a:custGeom>
            <a:avLst/>
            <a:gdLst/>
            <a:ahLst/>
            <a:cxnLst/>
            <a:rect l="0" t="0" r="r" b="b"/>
            <a:pathLst>
              <a:path w="14818" h="3789">
                <a:moveTo>
                  <a:pt x="0" y="3676"/>
                </a:moveTo>
                <a:lnTo>
                  <a:pt x="0" y="112"/>
                </a:lnTo>
                <a:cubicBezTo>
                  <a:pt x="0" y="105"/>
                  <a:pt x="1" y="98"/>
                  <a:pt x="4" y="90"/>
                </a:cubicBezTo>
                <a:cubicBezTo>
                  <a:pt x="7" y="83"/>
                  <a:pt x="11" y="76"/>
                  <a:pt x="16" y="69"/>
                </a:cubicBezTo>
                <a:cubicBezTo>
                  <a:pt x="21" y="62"/>
                  <a:pt x="28" y="56"/>
                  <a:pt x="36" y="50"/>
                </a:cubicBezTo>
                <a:cubicBezTo>
                  <a:pt x="43" y="44"/>
                  <a:pt x="52" y="38"/>
                  <a:pt x="62" y="33"/>
                </a:cubicBezTo>
                <a:cubicBezTo>
                  <a:pt x="72" y="28"/>
                  <a:pt x="83" y="23"/>
                  <a:pt x="94" y="19"/>
                </a:cubicBezTo>
                <a:cubicBezTo>
                  <a:pt x="106" y="15"/>
                  <a:pt x="118" y="11"/>
                  <a:pt x="131" y="8"/>
                </a:cubicBezTo>
                <a:cubicBezTo>
                  <a:pt x="144" y="6"/>
                  <a:pt x="157" y="4"/>
                  <a:pt x="170" y="2"/>
                </a:cubicBezTo>
                <a:cubicBezTo>
                  <a:pt x="184" y="1"/>
                  <a:pt x="198" y="0"/>
                  <a:pt x="212" y="0"/>
                </a:cubicBezTo>
                <a:lnTo>
                  <a:pt x="14606" y="0"/>
                </a:lnTo>
                <a:cubicBezTo>
                  <a:pt x="14620" y="0"/>
                  <a:pt x="14634" y="1"/>
                  <a:pt x="14647" y="2"/>
                </a:cubicBezTo>
                <a:cubicBezTo>
                  <a:pt x="14661" y="4"/>
                  <a:pt x="14674" y="6"/>
                  <a:pt x="14687" y="8"/>
                </a:cubicBezTo>
                <a:cubicBezTo>
                  <a:pt x="14700" y="11"/>
                  <a:pt x="14712" y="15"/>
                  <a:pt x="14724" y="19"/>
                </a:cubicBezTo>
                <a:cubicBezTo>
                  <a:pt x="14735" y="23"/>
                  <a:pt x="14746" y="28"/>
                  <a:pt x="14756" y="33"/>
                </a:cubicBezTo>
                <a:cubicBezTo>
                  <a:pt x="14765" y="38"/>
                  <a:pt x="14774" y="44"/>
                  <a:pt x="14782" y="50"/>
                </a:cubicBezTo>
                <a:cubicBezTo>
                  <a:pt x="14790" y="56"/>
                  <a:pt x="14796" y="62"/>
                  <a:pt x="14802" y="69"/>
                </a:cubicBezTo>
                <a:cubicBezTo>
                  <a:pt x="14807" y="76"/>
                  <a:pt x="14811" y="83"/>
                  <a:pt x="14814" y="90"/>
                </a:cubicBezTo>
                <a:cubicBezTo>
                  <a:pt x="14816" y="98"/>
                  <a:pt x="14818" y="105"/>
                  <a:pt x="14818" y="112"/>
                </a:cubicBezTo>
                <a:lnTo>
                  <a:pt x="14818" y="3676"/>
                </a:lnTo>
                <a:cubicBezTo>
                  <a:pt x="14818" y="3684"/>
                  <a:pt x="14816" y="3691"/>
                  <a:pt x="14814" y="3698"/>
                </a:cubicBezTo>
                <a:cubicBezTo>
                  <a:pt x="14811" y="3705"/>
                  <a:pt x="14807" y="3712"/>
                  <a:pt x="14802" y="3719"/>
                </a:cubicBezTo>
                <a:cubicBezTo>
                  <a:pt x="14796" y="3726"/>
                  <a:pt x="14790" y="3733"/>
                  <a:pt x="14782" y="3739"/>
                </a:cubicBezTo>
                <a:cubicBezTo>
                  <a:pt x="14774" y="3745"/>
                  <a:pt x="14765" y="3750"/>
                  <a:pt x="14756" y="3756"/>
                </a:cubicBezTo>
                <a:cubicBezTo>
                  <a:pt x="14746" y="3761"/>
                  <a:pt x="14735" y="3766"/>
                  <a:pt x="14724" y="3770"/>
                </a:cubicBezTo>
                <a:cubicBezTo>
                  <a:pt x="14712" y="3774"/>
                  <a:pt x="14700" y="3777"/>
                  <a:pt x="14687" y="3780"/>
                </a:cubicBezTo>
                <a:cubicBezTo>
                  <a:pt x="14674" y="3783"/>
                  <a:pt x="14661" y="3785"/>
                  <a:pt x="14647" y="3786"/>
                </a:cubicBezTo>
                <a:cubicBezTo>
                  <a:pt x="14634" y="3788"/>
                  <a:pt x="14620" y="3789"/>
                  <a:pt x="14606" y="3789"/>
                </a:cubicBezTo>
                <a:lnTo>
                  <a:pt x="212" y="3789"/>
                </a:lnTo>
                <a:cubicBezTo>
                  <a:pt x="198" y="3789"/>
                  <a:pt x="184" y="3788"/>
                  <a:pt x="170" y="3786"/>
                </a:cubicBezTo>
                <a:cubicBezTo>
                  <a:pt x="157" y="3785"/>
                  <a:pt x="144" y="3783"/>
                  <a:pt x="131" y="3780"/>
                </a:cubicBezTo>
                <a:cubicBezTo>
                  <a:pt x="118" y="3777"/>
                  <a:pt x="106" y="3774"/>
                  <a:pt x="94" y="3770"/>
                </a:cubicBezTo>
                <a:cubicBezTo>
                  <a:pt x="83" y="3766"/>
                  <a:pt x="72" y="3761"/>
                  <a:pt x="62" y="3756"/>
                </a:cubicBezTo>
                <a:cubicBezTo>
                  <a:pt x="52" y="3750"/>
                  <a:pt x="43" y="3745"/>
                  <a:pt x="36" y="3739"/>
                </a:cubicBezTo>
                <a:cubicBezTo>
                  <a:pt x="28" y="3733"/>
                  <a:pt x="21" y="3726"/>
                  <a:pt x="16" y="3719"/>
                </a:cubicBezTo>
                <a:cubicBezTo>
                  <a:pt x="11" y="3712"/>
                  <a:pt x="7" y="3705"/>
                  <a:pt x="4" y="3698"/>
                </a:cubicBezTo>
                <a:cubicBezTo>
                  <a:pt x="1" y="3691"/>
                  <a:pt x="0" y="3684"/>
                  <a:pt x="0" y="3676"/>
                </a:cubicBezTo>
                <a:close/>
              </a:path>
            </a:pathLst>
          </a:custGeom>
          <a:solidFill>
            <a:srgbClr val="E3F2F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86" name="任意多边形: 形状 1085"/>
          <p:cNvSpPr/>
          <p:nvPr/>
        </p:nvSpPr>
        <p:spPr>
          <a:xfrm>
            <a:off x="809280" y="1110960"/>
            <a:ext cx="381600" cy="202320"/>
          </a:xfrm>
          <a:custGeom>
            <a:avLst/>
            <a:gdLst/>
            <a:ahLst/>
            <a:cxnLst/>
            <a:rect l="0" t="0" r="r" b="b"/>
            <a:pathLst>
              <a:path w="1060" h="562">
                <a:moveTo>
                  <a:pt x="1060" y="280"/>
                </a:moveTo>
                <a:cubicBezTo>
                  <a:pt x="1060" y="299"/>
                  <a:pt x="1056" y="317"/>
                  <a:pt x="1050" y="335"/>
                </a:cubicBezTo>
                <a:cubicBezTo>
                  <a:pt x="1043" y="353"/>
                  <a:pt x="1033" y="371"/>
                  <a:pt x="1020" y="388"/>
                </a:cubicBezTo>
                <a:cubicBezTo>
                  <a:pt x="1006" y="405"/>
                  <a:pt x="990" y="421"/>
                  <a:pt x="971" y="436"/>
                </a:cubicBezTo>
                <a:cubicBezTo>
                  <a:pt x="951" y="451"/>
                  <a:pt x="929" y="466"/>
                  <a:pt x="905" y="479"/>
                </a:cubicBezTo>
                <a:cubicBezTo>
                  <a:pt x="880" y="492"/>
                  <a:pt x="854" y="503"/>
                  <a:pt x="825" y="513"/>
                </a:cubicBezTo>
                <a:cubicBezTo>
                  <a:pt x="796" y="524"/>
                  <a:pt x="765" y="532"/>
                  <a:pt x="733" y="539"/>
                </a:cubicBezTo>
                <a:cubicBezTo>
                  <a:pt x="701" y="546"/>
                  <a:pt x="668" y="552"/>
                  <a:pt x="634" y="555"/>
                </a:cubicBezTo>
                <a:cubicBezTo>
                  <a:pt x="600" y="559"/>
                  <a:pt x="565" y="562"/>
                  <a:pt x="531" y="562"/>
                </a:cubicBezTo>
                <a:cubicBezTo>
                  <a:pt x="496" y="562"/>
                  <a:pt x="461" y="559"/>
                  <a:pt x="427" y="555"/>
                </a:cubicBezTo>
                <a:cubicBezTo>
                  <a:pt x="392" y="552"/>
                  <a:pt x="359" y="546"/>
                  <a:pt x="327" y="539"/>
                </a:cubicBezTo>
                <a:cubicBezTo>
                  <a:pt x="295" y="532"/>
                  <a:pt x="265" y="524"/>
                  <a:pt x="236" y="513"/>
                </a:cubicBezTo>
                <a:cubicBezTo>
                  <a:pt x="207" y="503"/>
                  <a:pt x="180" y="492"/>
                  <a:pt x="155" y="479"/>
                </a:cubicBezTo>
                <a:cubicBezTo>
                  <a:pt x="131" y="466"/>
                  <a:pt x="109" y="451"/>
                  <a:pt x="90" y="436"/>
                </a:cubicBezTo>
                <a:cubicBezTo>
                  <a:pt x="70" y="421"/>
                  <a:pt x="54" y="405"/>
                  <a:pt x="41" y="388"/>
                </a:cubicBezTo>
                <a:cubicBezTo>
                  <a:pt x="27" y="371"/>
                  <a:pt x="17" y="353"/>
                  <a:pt x="11" y="335"/>
                </a:cubicBezTo>
                <a:cubicBezTo>
                  <a:pt x="4" y="317"/>
                  <a:pt x="0" y="299"/>
                  <a:pt x="0" y="280"/>
                </a:cubicBezTo>
                <a:cubicBezTo>
                  <a:pt x="0" y="262"/>
                  <a:pt x="4" y="244"/>
                  <a:pt x="11" y="225"/>
                </a:cubicBezTo>
                <a:cubicBezTo>
                  <a:pt x="17" y="207"/>
                  <a:pt x="27" y="190"/>
                  <a:pt x="41" y="173"/>
                </a:cubicBezTo>
                <a:cubicBezTo>
                  <a:pt x="54" y="156"/>
                  <a:pt x="70" y="140"/>
                  <a:pt x="90" y="124"/>
                </a:cubicBezTo>
                <a:cubicBezTo>
                  <a:pt x="109" y="109"/>
                  <a:pt x="131" y="95"/>
                  <a:pt x="155" y="82"/>
                </a:cubicBezTo>
                <a:cubicBezTo>
                  <a:pt x="180" y="69"/>
                  <a:pt x="207" y="57"/>
                  <a:pt x="236" y="47"/>
                </a:cubicBezTo>
                <a:cubicBezTo>
                  <a:pt x="265" y="37"/>
                  <a:pt x="295" y="28"/>
                  <a:pt x="327" y="21"/>
                </a:cubicBezTo>
                <a:cubicBezTo>
                  <a:pt x="359" y="14"/>
                  <a:pt x="392" y="9"/>
                  <a:pt x="427" y="5"/>
                </a:cubicBezTo>
                <a:cubicBezTo>
                  <a:pt x="461" y="1"/>
                  <a:pt x="496" y="0"/>
                  <a:pt x="531" y="0"/>
                </a:cubicBezTo>
                <a:cubicBezTo>
                  <a:pt x="565" y="0"/>
                  <a:pt x="600" y="1"/>
                  <a:pt x="634" y="5"/>
                </a:cubicBezTo>
                <a:cubicBezTo>
                  <a:pt x="668" y="9"/>
                  <a:pt x="701" y="14"/>
                  <a:pt x="733" y="21"/>
                </a:cubicBezTo>
                <a:cubicBezTo>
                  <a:pt x="765" y="28"/>
                  <a:pt x="796" y="37"/>
                  <a:pt x="825" y="47"/>
                </a:cubicBezTo>
                <a:cubicBezTo>
                  <a:pt x="854" y="57"/>
                  <a:pt x="880" y="69"/>
                  <a:pt x="905" y="82"/>
                </a:cubicBezTo>
                <a:cubicBezTo>
                  <a:pt x="929" y="95"/>
                  <a:pt x="951" y="109"/>
                  <a:pt x="971" y="124"/>
                </a:cubicBezTo>
                <a:cubicBezTo>
                  <a:pt x="990" y="140"/>
                  <a:pt x="1006" y="156"/>
                  <a:pt x="1020" y="173"/>
                </a:cubicBezTo>
                <a:cubicBezTo>
                  <a:pt x="1033" y="190"/>
                  <a:pt x="1043" y="207"/>
                  <a:pt x="1050" y="225"/>
                </a:cubicBezTo>
                <a:cubicBezTo>
                  <a:pt x="1056" y="244"/>
                  <a:pt x="1060" y="262"/>
                  <a:pt x="1060" y="280"/>
                </a:cubicBezTo>
                <a:close/>
              </a:path>
            </a:pathLst>
          </a:custGeom>
          <a:solidFill>
            <a:srgbClr val="D32F2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87" name="文本框 1086"/>
          <p:cNvSpPr txBox="1"/>
          <p:nvPr/>
        </p:nvSpPr>
        <p:spPr>
          <a:xfrm>
            <a:off x="5895720" y="6674760"/>
            <a:ext cx="402840" cy="102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0" b="0" i="0" u="none" strike="noStrike" kern="1200" cap="none" spc="0" normalizeH="0" baseline="0" noProof="0">
                <a:ln>
                  <a:noFill/>
                </a:ln>
                <a:solidFill>
                  <a:srgbClr val="546E7A"/>
                </a:solidFill>
                <a:effectLst/>
                <a:uLnTx/>
                <a:uFillTx/>
                <a:latin typeface="Arial"/>
                <a:ea typeface="Arial"/>
              </a:rPr>
              <a:t>- 13 -</a:t>
            </a:r>
            <a:endParaRPr kumimoji="0" lang="en-US" sz="71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88" name="文本框 1087"/>
          <p:cNvSpPr txBox="1"/>
          <p:nvPr/>
        </p:nvSpPr>
        <p:spPr>
          <a:xfrm>
            <a:off x="947160" y="1155960"/>
            <a:ext cx="78548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1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89" name="文本框 1088"/>
          <p:cNvSpPr txBox="1"/>
          <p:nvPr/>
        </p:nvSpPr>
        <p:spPr>
          <a:xfrm>
            <a:off x="1333440" y="1159560"/>
            <a:ext cx="61555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D32F2F"/>
                </a:solidFill>
                <a:effectLst/>
                <a:uLnTx/>
                <a:uFillTx/>
                <a:latin typeface="NotoSansCJKsc"/>
                <a:ea typeface="NotoSansCJKsc"/>
              </a:rPr>
              <a:t>就业变⾰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90" name="任意多边形: 形状 1089"/>
          <p:cNvSpPr/>
          <p:nvPr/>
        </p:nvSpPr>
        <p:spPr>
          <a:xfrm>
            <a:off x="1361880" y="1676520"/>
            <a:ext cx="47880" cy="25560"/>
          </a:xfrm>
          <a:custGeom>
            <a:avLst/>
            <a:gdLst/>
            <a:ahLst/>
            <a:cxnLst/>
            <a:rect l="0" t="0" r="r" b="b"/>
            <a:pathLst>
              <a:path w="133" h="71">
                <a:moveTo>
                  <a:pt x="133" y="35"/>
                </a:moveTo>
                <a:cubicBezTo>
                  <a:pt x="133" y="40"/>
                  <a:pt x="132" y="44"/>
                  <a:pt x="128" y="48"/>
                </a:cubicBezTo>
                <a:cubicBezTo>
                  <a:pt x="125" y="53"/>
                  <a:pt x="120" y="56"/>
                  <a:pt x="114" y="60"/>
                </a:cubicBezTo>
                <a:cubicBezTo>
                  <a:pt x="107" y="63"/>
                  <a:pt x="100" y="65"/>
                  <a:pt x="91" y="67"/>
                </a:cubicBezTo>
                <a:cubicBezTo>
                  <a:pt x="83" y="70"/>
                  <a:pt x="75" y="71"/>
                  <a:pt x="66" y="71"/>
                </a:cubicBezTo>
                <a:cubicBezTo>
                  <a:pt x="57" y="71"/>
                  <a:pt x="49" y="70"/>
                  <a:pt x="41" y="67"/>
                </a:cubicBezTo>
                <a:cubicBezTo>
                  <a:pt x="33" y="65"/>
                  <a:pt x="26" y="63"/>
                  <a:pt x="19" y="60"/>
                </a:cubicBezTo>
                <a:cubicBezTo>
                  <a:pt x="13" y="56"/>
                  <a:pt x="8" y="53"/>
                  <a:pt x="5" y="48"/>
                </a:cubicBezTo>
                <a:cubicBezTo>
                  <a:pt x="2" y="44"/>
                  <a:pt x="0" y="40"/>
                  <a:pt x="0" y="35"/>
                </a:cubicBezTo>
                <a:cubicBezTo>
                  <a:pt x="0" y="30"/>
                  <a:pt x="2" y="26"/>
                  <a:pt x="5" y="21"/>
                </a:cubicBezTo>
                <a:cubicBezTo>
                  <a:pt x="8" y="17"/>
                  <a:pt x="13" y="13"/>
                  <a:pt x="19" y="10"/>
                </a:cubicBezTo>
                <a:cubicBezTo>
                  <a:pt x="26" y="7"/>
                  <a:pt x="33" y="4"/>
                  <a:pt x="41" y="2"/>
                </a:cubicBezTo>
                <a:cubicBezTo>
                  <a:pt x="49" y="1"/>
                  <a:pt x="57" y="0"/>
                  <a:pt x="66" y="0"/>
                </a:cubicBezTo>
                <a:cubicBezTo>
                  <a:pt x="75" y="0"/>
                  <a:pt x="83" y="1"/>
                  <a:pt x="91" y="2"/>
                </a:cubicBezTo>
                <a:cubicBezTo>
                  <a:pt x="100" y="4"/>
                  <a:pt x="107" y="7"/>
                  <a:pt x="114" y="10"/>
                </a:cubicBezTo>
                <a:cubicBezTo>
                  <a:pt x="120" y="13"/>
                  <a:pt x="125" y="17"/>
                  <a:pt x="128" y="21"/>
                </a:cubicBezTo>
                <a:cubicBezTo>
                  <a:pt x="132" y="26"/>
                  <a:pt x="133" y="30"/>
                  <a:pt x="133" y="35"/>
                </a:cubicBezTo>
                <a:close/>
              </a:path>
            </a:pathLst>
          </a:custGeom>
          <a:solidFill>
            <a:srgbClr val="37474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91" name="文本框 1090"/>
          <p:cNvSpPr txBox="1"/>
          <p:nvPr/>
        </p:nvSpPr>
        <p:spPr>
          <a:xfrm>
            <a:off x="1333440" y="1405440"/>
            <a:ext cx="2115964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⾃动化对劳动⼒市场的冲击与转型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92" name="任意多边形: 形状 1091"/>
          <p:cNvSpPr/>
          <p:nvPr/>
        </p:nvSpPr>
        <p:spPr>
          <a:xfrm>
            <a:off x="1361880" y="1873440"/>
            <a:ext cx="47880" cy="25560"/>
          </a:xfrm>
          <a:custGeom>
            <a:avLst/>
            <a:gdLst/>
            <a:ahLst/>
            <a:cxnLst/>
            <a:rect l="0" t="0" r="r" b="b"/>
            <a:pathLst>
              <a:path w="133" h="71">
                <a:moveTo>
                  <a:pt x="133" y="36"/>
                </a:moveTo>
                <a:cubicBezTo>
                  <a:pt x="133" y="41"/>
                  <a:pt x="132" y="45"/>
                  <a:pt x="128" y="49"/>
                </a:cubicBezTo>
                <a:cubicBezTo>
                  <a:pt x="125" y="54"/>
                  <a:pt x="120" y="57"/>
                  <a:pt x="114" y="61"/>
                </a:cubicBezTo>
                <a:cubicBezTo>
                  <a:pt x="107" y="64"/>
                  <a:pt x="100" y="67"/>
                  <a:pt x="91" y="68"/>
                </a:cubicBezTo>
                <a:cubicBezTo>
                  <a:pt x="83" y="70"/>
                  <a:pt x="75" y="71"/>
                  <a:pt x="66" y="71"/>
                </a:cubicBezTo>
                <a:cubicBezTo>
                  <a:pt x="57" y="71"/>
                  <a:pt x="49" y="70"/>
                  <a:pt x="41" y="68"/>
                </a:cubicBezTo>
                <a:cubicBezTo>
                  <a:pt x="33" y="67"/>
                  <a:pt x="26" y="64"/>
                  <a:pt x="19" y="61"/>
                </a:cubicBezTo>
                <a:cubicBezTo>
                  <a:pt x="13" y="57"/>
                  <a:pt x="8" y="54"/>
                  <a:pt x="5" y="49"/>
                </a:cubicBezTo>
                <a:cubicBezTo>
                  <a:pt x="2" y="45"/>
                  <a:pt x="0" y="41"/>
                  <a:pt x="0" y="36"/>
                </a:cubicBezTo>
                <a:cubicBezTo>
                  <a:pt x="0" y="31"/>
                  <a:pt x="2" y="27"/>
                  <a:pt x="5" y="23"/>
                </a:cubicBezTo>
                <a:cubicBezTo>
                  <a:pt x="8" y="18"/>
                  <a:pt x="13" y="14"/>
                  <a:pt x="19" y="10"/>
                </a:cubicBezTo>
                <a:cubicBezTo>
                  <a:pt x="26" y="7"/>
                  <a:pt x="33" y="4"/>
                  <a:pt x="41" y="3"/>
                </a:cubicBezTo>
                <a:cubicBezTo>
                  <a:pt x="49" y="1"/>
                  <a:pt x="57" y="0"/>
                  <a:pt x="66" y="0"/>
                </a:cubicBezTo>
                <a:cubicBezTo>
                  <a:pt x="75" y="0"/>
                  <a:pt x="83" y="1"/>
                  <a:pt x="91" y="3"/>
                </a:cubicBezTo>
                <a:cubicBezTo>
                  <a:pt x="100" y="4"/>
                  <a:pt x="107" y="7"/>
                  <a:pt x="114" y="10"/>
                </a:cubicBezTo>
                <a:cubicBezTo>
                  <a:pt x="120" y="14"/>
                  <a:pt x="125" y="18"/>
                  <a:pt x="128" y="23"/>
                </a:cubicBezTo>
                <a:cubicBezTo>
                  <a:pt x="132" y="27"/>
                  <a:pt x="133" y="31"/>
                  <a:pt x="133" y="36"/>
                </a:cubicBezTo>
                <a:close/>
              </a:path>
            </a:pathLst>
          </a:custGeom>
          <a:solidFill>
            <a:srgbClr val="37474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93" name="文本框 1092"/>
          <p:cNvSpPr txBox="1"/>
          <p:nvPr/>
        </p:nvSpPr>
        <p:spPr>
          <a:xfrm>
            <a:off x="1523880" y="1627560"/>
            <a:ext cx="2398092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⻛险：低技能岗位替代，职业结构重组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94" name="任意多边形: 形状 1093"/>
          <p:cNvSpPr/>
          <p:nvPr/>
        </p:nvSpPr>
        <p:spPr>
          <a:xfrm>
            <a:off x="1361880" y="2065320"/>
            <a:ext cx="47880" cy="25560"/>
          </a:xfrm>
          <a:custGeom>
            <a:avLst/>
            <a:gdLst/>
            <a:ahLst/>
            <a:cxnLst/>
            <a:rect l="0" t="0" r="r" b="b"/>
            <a:pathLst>
              <a:path w="133" h="71">
                <a:moveTo>
                  <a:pt x="133" y="35"/>
                </a:moveTo>
                <a:cubicBezTo>
                  <a:pt x="133" y="41"/>
                  <a:pt x="132" y="45"/>
                  <a:pt x="128" y="49"/>
                </a:cubicBezTo>
                <a:cubicBezTo>
                  <a:pt x="125" y="54"/>
                  <a:pt x="120" y="58"/>
                  <a:pt x="114" y="61"/>
                </a:cubicBezTo>
                <a:cubicBezTo>
                  <a:pt x="107" y="64"/>
                  <a:pt x="100" y="67"/>
                  <a:pt x="91" y="68"/>
                </a:cubicBezTo>
                <a:cubicBezTo>
                  <a:pt x="83" y="70"/>
                  <a:pt x="75" y="71"/>
                  <a:pt x="66" y="71"/>
                </a:cubicBezTo>
                <a:cubicBezTo>
                  <a:pt x="57" y="71"/>
                  <a:pt x="49" y="70"/>
                  <a:pt x="41" y="68"/>
                </a:cubicBezTo>
                <a:cubicBezTo>
                  <a:pt x="33" y="67"/>
                  <a:pt x="26" y="64"/>
                  <a:pt x="19" y="61"/>
                </a:cubicBezTo>
                <a:cubicBezTo>
                  <a:pt x="13" y="58"/>
                  <a:pt x="8" y="54"/>
                  <a:pt x="5" y="49"/>
                </a:cubicBezTo>
                <a:cubicBezTo>
                  <a:pt x="2" y="45"/>
                  <a:pt x="0" y="41"/>
                  <a:pt x="0" y="35"/>
                </a:cubicBezTo>
                <a:cubicBezTo>
                  <a:pt x="0" y="30"/>
                  <a:pt x="2" y="26"/>
                  <a:pt x="5" y="22"/>
                </a:cubicBezTo>
                <a:cubicBezTo>
                  <a:pt x="8" y="17"/>
                  <a:pt x="13" y="14"/>
                  <a:pt x="19" y="10"/>
                </a:cubicBezTo>
                <a:cubicBezTo>
                  <a:pt x="26" y="7"/>
                  <a:pt x="33" y="4"/>
                  <a:pt x="41" y="3"/>
                </a:cubicBezTo>
                <a:cubicBezTo>
                  <a:pt x="49" y="1"/>
                  <a:pt x="57" y="0"/>
                  <a:pt x="66" y="0"/>
                </a:cubicBezTo>
                <a:cubicBezTo>
                  <a:pt x="75" y="0"/>
                  <a:pt x="83" y="1"/>
                  <a:pt x="91" y="3"/>
                </a:cubicBezTo>
                <a:cubicBezTo>
                  <a:pt x="100" y="4"/>
                  <a:pt x="107" y="7"/>
                  <a:pt x="114" y="10"/>
                </a:cubicBezTo>
                <a:cubicBezTo>
                  <a:pt x="120" y="14"/>
                  <a:pt x="125" y="17"/>
                  <a:pt x="128" y="22"/>
                </a:cubicBezTo>
                <a:cubicBezTo>
                  <a:pt x="132" y="26"/>
                  <a:pt x="133" y="30"/>
                  <a:pt x="133" y="35"/>
                </a:cubicBezTo>
                <a:close/>
              </a:path>
            </a:pathLst>
          </a:custGeom>
          <a:solidFill>
            <a:srgbClr val="37474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95" name="文本框 1094"/>
          <p:cNvSpPr txBox="1"/>
          <p:nvPr/>
        </p:nvSpPr>
        <p:spPr>
          <a:xfrm>
            <a:off x="1523880" y="1824480"/>
            <a:ext cx="2115964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机遇：新职业创造与技能升级需求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96" name="任意多边形: 形状 1095"/>
          <p:cNvSpPr/>
          <p:nvPr/>
        </p:nvSpPr>
        <p:spPr>
          <a:xfrm>
            <a:off x="571320" y="2474280"/>
            <a:ext cx="5334480" cy="1364040"/>
          </a:xfrm>
          <a:custGeom>
            <a:avLst/>
            <a:gdLst/>
            <a:ahLst/>
            <a:cxnLst/>
            <a:rect l="0" t="0" r="r" b="b"/>
            <a:pathLst>
              <a:path w="14818" h="3789">
                <a:moveTo>
                  <a:pt x="0" y="3677"/>
                </a:moveTo>
                <a:lnTo>
                  <a:pt x="0" y="112"/>
                </a:lnTo>
                <a:cubicBezTo>
                  <a:pt x="0" y="105"/>
                  <a:pt x="1" y="98"/>
                  <a:pt x="4" y="91"/>
                </a:cubicBezTo>
                <a:cubicBezTo>
                  <a:pt x="7" y="83"/>
                  <a:pt x="11" y="76"/>
                  <a:pt x="16" y="69"/>
                </a:cubicBezTo>
                <a:cubicBezTo>
                  <a:pt x="21" y="63"/>
                  <a:pt x="28" y="56"/>
                  <a:pt x="36" y="50"/>
                </a:cubicBezTo>
                <a:cubicBezTo>
                  <a:pt x="43" y="44"/>
                  <a:pt x="52" y="38"/>
                  <a:pt x="62" y="33"/>
                </a:cubicBezTo>
                <a:cubicBezTo>
                  <a:pt x="72" y="28"/>
                  <a:pt x="83" y="23"/>
                  <a:pt x="94" y="19"/>
                </a:cubicBezTo>
                <a:cubicBezTo>
                  <a:pt x="106" y="15"/>
                  <a:pt x="118" y="12"/>
                  <a:pt x="131" y="9"/>
                </a:cubicBezTo>
                <a:cubicBezTo>
                  <a:pt x="144" y="6"/>
                  <a:pt x="157" y="4"/>
                  <a:pt x="170" y="2"/>
                </a:cubicBezTo>
                <a:cubicBezTo>
                  <a:pt x="184" y="1"/>
                  <a:pt x="198" y="0"/>
                  <a:pt x="212" y="0"/>
                </a:cubicBezTo>
                <a:lnTo>
                  <a:pt x="14606" y="0"/>
                </a:lnTo>
                <a:cubicBezTo>
                  <a:pt x="14620" y="0"/>
                  <a:pt x="14634" y="1"/>
                  <a:pt x="14647" y="2"/>
                </a:cubicBezTo>
                <a:cubicBezTo>
                  <a:pt x="14661" y="4"/>
                  <a:pt x="14674" y="6"/>
                  <a:pt x="14687" y="9"/>
                </a:cubicBezTo>
                <a:cubicBezTo>
                  <a:pt x="14700" y="12"/>
                  <a:pt x="14712" y="15"/>
                  <a:pt x="14724" y="19"/>
                </a:cubicBezTo>
                <a:cubicBezTo>
                  <a:pt x="14735" y="23"/>
                  <a:pt x="14746" y="28"/>
                  <a:pt x="14756" y="33"/>
                </a:cubicBezTo>
                <a:cubicBezTo>
                  <a:pt x="14765" y="38"/>
                  <a:pt x="14774" y="44"/>
                  <a:pt x="14782" y="50"/>
                </a:cubicBezTo>
                <a:cubicBezTo>
                  <a:pt x="14790" y="56"/>
                  <a:pt x="14796" y="63"/>
                  <a:pt x="14802" y="69"/>
                </a:cubicBezTo>
                <a:cubicBezTo>
                  <a:pt x="14807" y="76"/>
                  <a:pt x="14811" y="83"/>
                  <a:pt x="14814" y="91"/>
                </a:cubicBezTo>
                <a:cubicBezTo>
                  <a:pt x="14816" y="98"/>
                  <a:pt x="14818" y="105"/>
                  <a:pt x="14818" y="112"/>
                </a:cubicBezTo>
                <a:lnTo>
                  <a:pt x="14818" y="3677"/>
                </a:lnTo>
                <a:cubicBezTo>
                  <a:pt x="14818" y="3684"/>
                  <a:pt x="14816" y="3691"/>
                  <a:pt x="14814" y="3698"/>
                </a:cubicBezTo>
                <a:cubicBezTo>
                  <a:pt x="14811" y="3706"/>
                  <a:pt x="14807" y="3713"/>
                  <a:pt x="14802" y="3719"/>
                </a:cubicBezTo>
                <a:cubicBezTo>
                  <a:pt x="14796" y="3726"/>
                  <a:pt x="14790" y="3733"/>
                  <a:pt x="14782" y="3739"/>
                </a:cubicBezTo>
                <a:cubicBezTo>
                  <a:pt x="14774" y="3745"/>
                  <a:pt x="14765" y="3751"/>
                  <a:pt x="14756" y="3756"/>
                </a:cubicBezTo>
                <a:cubicBezTo>
                  <a:pt x="14746" y="3761"/>
                  <a:pt x="14735" y="3766"/>
                  <a:pt x="14724" y="3770"/>
                </a:cubicBezTo>
                <a:cubicBezTo>
                  <a:pt x="14712" y="3774"/>
                  <a:pt x="14700" y="3777"/>
                  <a:pt x="14687" y="3780"/>
                </a:cubicBezTo>
                <a:cubicBezTo>
                  <a:pt x="14674" y="3783"/>
                  <a:pt x="14661" y="3785"/>
                  <a:pt x="14647" y="3787"/>
                </a:cubicBezTo>
                <a:cubicBezTo>
                  <a:pt x="14634" y="3788"/>
                  <a:pt x="14620" y="3789"/>
                  <a:pt x="14606" y="3789"/>
                </a:cubicBezTo>
                <a:lnTo>
                  <a:pt x="212" y="3789"/>
                </a:lnTo>
                <a:cubicBezTo>
                  <a:pt x="198" y="3789"/>
                  <a:pt x="184" y="3788"/>
                  <a:pt x="170" y="3787"/>
                </a:cubicBezTo>
                <a:cubicBezTo>
                  <a:pt x="157" y="3785"/>
                  <a:pt x="144" y="3783"/>
                  <a:pt x="131" y="3780"/>
                </a:cubicBezTo>
                <a:cubicBezTo>
                  <a:pt x="118" y="3777"/>
                  <a:pt x="106" y="3774"/>
                  <a:pt x="94" y="3770"/>
                </a:cubicBezTo>
                <a:cubicBezTo>
                  <a:pt x="83" y="3766"/>
                  <a:pt x="72" y="3761"/>
                  <a:pt x="62" y="3756"/>
                </a:cubicBezTo>
                <a:cubicBezTo>
                  <a:pt x="52" y="3751"/>
                  <a:pt x="43" y="3745"/>
                  <a:pt x="36" y="3739"/>
                </a:cubicBezTo>
                <a:cubicBezTo>
                  <a:pt x="28" y="3733"/>
                  <a:pt x="21" y="3726"/>
                  <a:pt x="16" y="3719"/>
                </a:cubicBezTo>
                <a:cubicBezTo>
                  <a:pt x="11" y="3713"/>
                  <a:pt x="7" y="3706"/>
                  <a:pt x="4" y="3698"/>
                </a:cubicBezTo>
                <a:cubicBezTo>
                  <a:pt x="1" y="3691"/>
                  <a:pt x="0" y="3684"/>
                  <a:pt x="0" y="3677"/>
                </a:cubicBezTo>
                <a:close/>
              </a:path>
            </a:pathLst>
          </a:custGeom>
          <a:solidFill>
            <a:srgbClr val="E3F2F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97" name="任意多边形: 形状 1096"/>
          <p:cNvSpPr/>
          <p:nvPr/>
        </p:nvSpPr>
        <p:spPr>
          <a:xfrm>
            <a:off x="809280" y="2600640"/>
            <a:ext cx="381600" cy="202320"/>
          </a:xfrm>
          <a:custGeom>
            <a:avLst/>
            <a:gdLst/>
            <a:ahLst/>
            <a:cxnLst/>
            <a:rect l="0" t="0" r="r" b="b"/>
            <a:pathLst>
              <a:path w="1060" h="562">
                <a:moveTo>
                  <a:pt x="1060" y="280"/>
                </a:moveTo>
                <a:cubicBezTo>
                  <a:pt x="1060" y="299"/>
                  <a:pt x="1056" y="317"/>
                  <a:pt x="1050" y="335"/>
                </a:cubicBezTo>
                <a:cubicBezTo>
                  <a:pt x="1043" y="354"/>
                  <a:pt x="1033" y="372"/>
                  <a:pt x="1020" y="389"/>
                </a:cubicBezTo>
                <a:cubicBezTo>
                  <a:pt x="1006" y="406"/>
                  <a:pt x="990" y="422"/>
                  <a:pt x="971" y="437"/>
                </a:cubicBezTo>
                <a:cubicBezTo>
                  <a:pt x="951" y="453"/>
                  <a:pt x="929" y="467"/>
                  <a:pt x="905" y="480"/>
                </a:cubicBezTo>
                <a:cubicBezTo>
                  <a:pt x="880" y="493"/>
                  <a:pt x="854" y="505"/>
                  <a:pt x="825" y="515"/>
                </a:cubicBezTo>
                <a:cubicBezTo>
                  <a:pt x="796" y="525"/>
                  <a:pt x="765" y="534"/>
                  <a:pt x="733" y="541"/>
                </a:cubicBezTo>
                <a:cubicBezTo>
                  <a:pt x="701" y="548"/>
                  <a:pt x="668" y="553"/>
                  <a:pt x="634" y="557"/>
                </a:cubicBezTo>
                <a:cubicBezTo>
                  <a:pt x="600" y="560"/>
                  <a:pt x="565" y="562"/>
                  <a:pt x="531" y="562"/>
                </a:cubicBezTo>
                <a:cubicBezTo>
                  <a:pt x="496" y="562"/>
                  <a:pt x="461" y="560"/>
                  <a:pt x="427" y="557"/>
                </a:cubicBezTo>
                <a:cubicBezTo>
                  <a:pt x="392" y="553"/>
                  <a:pt x="359" y="548"/>
                  <a:pt x="327" y="541"/>
                </a:cubicBezTo>
                <a:cubicBezTo>
                  <a:pt x="295" y="534"/>
                  <a:pt x="265" y="525"/>
                  <a:pt x="236" y="515"/>
                </a:cubicBezTo>
                <a:cubicBezTo>
                  <a:pt x="207" y="505"/>
                  <a:pt x="180" y="493"/>
                  <a:pt x="155" y="480"/>
                </a:cubicBezTo>
                <a:cubicBezTo>
                  <a:pt x="131" y="467"/>
                  <a:pt x="109" y="453"/>
                  <a:pt x="90" y="437"/>
                </a:cubicBezTo>
                <a:cubicBezTo>
                  <a:pt x="70" y="422"/>
                  <a:pt x="54" y="406"/>
                  <a:pt x="41" y="389"/>
                </a:cubicBezTo>
                <a:cubicBezTo>
                  <a:pt x="27" y="372"/>
                  <a:pt x="17" y="354"/>
                  <a:pt x="11" y="335"/>
                </a:cubicBezTo>
                <a:cubicBezTo>
                  <a:pt x="4" y="317"/>
                  <a:pt x="0" y="299"/>
                  <a:pt x="0" y="280"/>
                </a:cubicBezTo>
                <a:cubicBezTo>
                  <a:pt x="0" y="262"/>
                  <a:pt x="4" y="244"/>
                  <a:pt x="11" y="226"/>
                </a:cubicBezTo>
                <a:cubicBezTo>
                  <a:pt x="17" y="208"/>
                  <a:pt x="27" y="190"/>
                  <a:pt x="41" y="173"/>
                </a:cubicBezTo>
                <a:cubicBezTo>
                  <a:pt x="54" y="156"/>
                  <a:pt x="70" y="140"/>
                  <a:pt x="90" y="125"/>
                </a:cubicBezTo>
                <a:cubicBezTo>
                  <a:pt x="109" y="109"/>
                  <a:pt x="131" y="95"/>
                  <a:pt x="155" y="82"/>
                </a:cubicBezTo>
                <a:cubicBezTo>
                  <a:pt x="180" y="69"/>
                  <a:pt x="207" y="57"/>
                  <a:pt x="236" y="47"/>
                </a:cubicBezTo>
                <a:cubicBezTo>
                  <a:pt x="265" y="37"/>
                  <a:pt x="295" y="28"/>
                  <a:pt x="327" y="21"/>
                </a:cubicBezTo>
                <a:cubicBezTo>
                  <a:pt x="359" y="14"/>
                  <a:pt x="392" y="9"/>
                  <a:pt x="427" y="5"/>
                </a:cubicBezTo>
                <a:cubicBezTo>
                  <a:pt x="461" y="2"/>
                  <a:pt x="496" y="0"/>
                  <a:pt x="531" y="0"/>
                </a:cubicBezTo>
                <a:cubicBezTo>
                  <a:pt x="565" y="0"/>
                  <a:pt x="600" y="2"/>
                  <a:pt x="634" y="5"/>
                </a:cubicBezTo>
                <a:cubicBezTo>
                  <a:pt x="668" y="9"/>
                  <a:pt x="701" y="14"/>
                  <a:pt x="733" y="21"/>
                </a:cubicBezTo>
                <a:cubicBezTo>
                  <a:pt x="765" y="28"/>
                  <a:pt x="796" y="37"/>
                  <a:pt x="825" y="47"/>
                </a:cubicBezTo>
                <a:cubicBezTo>
                  <a:pt x="854" y="57"/>
                  <a:pt x="880" y="69"/>
                  <a:pt x="905" y="82"/>
                </a:cubicBezTo>
                <a:cubicBezTo>
                  <a:pt x="929" y="95"/>
                  <a:pt x="951" y="109"/>
                  <a:pt x="971" y="125"/>
                </a:cubicBezTo>
                <a:cubicBezTo>
                  <a:pt x="990" y="140"/>
                  <a:pt x="1006" y="156"/>
                  <a:pt x="1020" y="173"/>
                </a:cubicBezTo>
                <a:cubicBezTo>
                  <a:pt x="1033" y="190"/>
                  <a:pt x="1043" y="208"/>
                  <a:pt x="1050" y="226"/>
                </a:cubicBezTo>
                <a:cubicBezTo>
                  <a:pt x="1056" y="244"/>
                  <a:pt x="1060" y="262"/>
                  <a:pt x="1060" y="280"/>
                </a:cubicBezTo>
                <a:close/>
              </a:path>
            </a:pathLst>
          </a:custGeom>
          <a:solidFill>
            <a:srgbClr val="D32F2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98" name="文本框 1097"/>
          <p:cNvSpPr txBox="1"/>
          <p:nvPr/>
        </p:nvSpPr>
        <p:spPr>
          <a:xfrm>
            <a:off x="1523880" y="2016360"/>
            <a:ext cx="2257028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应对：终⾝学习体系与职业转型⽀持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99" name="文本框 1098"/>
          <p:cNvSpPr txBox="1"/>
          <p:nvPr/>
        </p:nvSpPr>
        <p:spPr>
          <a:xfrm>
            <a:off x="947160" y="2645640"/>
            <a:ext cx="78548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2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00" name="文本框 1099"/>
          <p:cNvSpPr txBox="1"/>
          <p:nvPr/>
        </p:nvSpPr>
        <p:spPr>
          <a:xfrm>
            <a:off x="1333440" y="2649240"/>
            <a:ext cx="61555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D32F2F"/>
                </a:solidFill>
                <a:effectLst/>
                <a:uLnTx/>
                <a:uFillTx/>
                <a:latin typeface="NotoSansCJKsc"/>
                <a:ea typeface="NotoSansCJKsc"/>
              </a:rPr>
              <a:t>隐私保护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01" name="任意多边形: 形状 1100"/>
          <p:cNvSpPr/>
          <p:nvPr/>
        </p:nvSpPr>
        <p:spPr>
          <a:xfrm>
            <a:off x="1361880" y="3166200"/>
            <a:ext cx="47880" cy="25560"/>
          </a:xfrm>
          <a:custGeom>
            <a:avLst/>
            <a:gdLst/>
            <a:ahLst/>
            <a:cxnLst/>
            <a:rect l="0" t="0" r="r" b="b"/>
            <a:pathLst>
              <a:path w="133" h="71">
                <a:moveTo>
                  <a:pt x="133" y="35"/>
                </a:moveTo>
                <a:cubicBezTo>
                  <a:pt x="133" y="40"/>
                  <a:pt x="132" y="44"/>
                  <a:pt x="128" y="49"/>
                </a:cubicBezTo>
                <a:cubicBezTo>
                  <a:pt x="125" y="53"/>
                  <a:pt x="120" y="57"/>
                  <a:pt x="114" y="61"/>
                </a:cubicBezTo>
                <a:cubicBezTo>
                  <a:pt x="107" y="64"/>
                  <a:pt x="100" y="67"/>
                  <a:pt x="91" y="69"/>
                </a:cubicBezTo>
                <a:cubicBezTo>
                  <a:pt x="83" y="70"/>
                  <a:pt x="75" y="71"/>
                  <a:pt x="66" y="71"/>
                </a:cubicBezTo>
                <a:cubicBezTo>
                  <a:pt x="57" y="71"/>
                  <a:pt x="49" y="70"/>
                  <a:pt x="41" y="69"/>
                </a:cubicBezTo>
                <a:cubicBezTo>
                  <a:pt x="33" y="67"/>
                  <a:pt x="26" y="64"/>
                  <a:pt x="19" y="61"/>
                </a:cubicBezTo>
                <a:cubicBezTo>
                  <a:pt x="13" y="57"/>
                  <a:pt x="8" y="53"/>
                  <a:pt x="5" y="49"/>
                </a:cubicBezTo>
                <a:cubicBezTo>
                  <a:pt x="2" y="44"/>
                  <a:pt x="0" y="40"/>
                  <a:pt x="0" y="35"/>
                </a:cubicBezTo>
                <a:cubicBezTo>
                  <a:pt x="0" y="30"/>
                  <a:pt x="2" y="26"/>
                  <a:pt x="5" y="22"/>
                </a:cubicBezTo>
                <a:cubicBezTo>
                  <a:pt x="8" y="17"/>
                  <a:pt x="13" y="14"/>
                  <a:pt x="19" y="10"/>
                </a:cubicBezTo>
                <a:cubicBezTo>
                  <a:pt x="26" y="7"/>
                  <a:pt x="33" y="4"/>
                  <a:pt x="41" y="3"/>
                </a:cubicBezTo>
                <a:cubicBezTo>
                  <a:pt x="49" y="1"/>
                  <a:pt x="57" y="0"/>
                  <a:pt x="66" y="0"/>
                </a:cubicBezTo>
                <a:cubicBezTo>
                  <a:pt x="75" y="0"/>
                  <a:pt x="83" y="1"/>
                  <a:pt x="91" y="3"/>
                </a:cubicBezTo>
                <a:cubicBezTo>
                  <a:pt x="100" y="4"/>
                  <a:pt x="107" y="7"/>
                  <a:pt x="114" y="10"/>
                </a:cubicBezTo>
                <a:cubicBezTo>
                  <a:pt x="120" y="14"/>
                  <a:pt x="125" y="17"/>
                  <a:pt x="128" y="22"/>
                </a:cubicBezTo>
                <a:cubicBezTo>
                  <a:pt x="132" y="26"/>
                  <a:pt x="133" y="30"/>
                  <a:pt x="133" y="35"/>
                </a:cubicBezTo>
                <a:close/>
              </a:path>
            </a:pathLst>
          </a:custGeom>
          <a:solidFill>
            <a:srgbClr val="37474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02" name="文本框 1101"/>
          <p:cNvSpPr txBox="1"/>
          <p:nvPr/>
        </p:nvSpPr>
        <p:spPr>
          <a:xfrm>
            <a:off x="1333440" y="2895120"/>
            <a:ext cx="1551707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数据采集与使⽤边界问题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03" name="任意多边形: 形状 1102"/>
          <p:cNvSpPr/>
          <p:nvPr/>
        </p:nvSpPr>
        <p:spPr>
          <a:xfrm>
            <a:off x="1361880" y="3363120"/>
            <a:ext cx="47880" cy="25560"/>
          </a:xfrm>
          <a:custGeom>
            <a:avLst/>
            <a:gdLst/>
            <a:ahLst/>
            <a:cxnLst/>
            <a:rect l="0" t="0" r="r" b="b"/>
            <a:pathLst>
              <a:path w="133" h="71">
                <a:moveTo>
                  <a:pt x="133" y="36"/>
                </a:moveTo>
                <a:cubicBezTo>
                  <a:pt x="133" y="41"/>
                  <a:pt x="132" y="45"/>
                  <a:pt x="128" y="50"/>
                </a:cubicBezTo>
                <a:cubicBezTo>
                  <a:pt x="125" y="54"/>
                  <a:pt x="120" y="58"/>
                  <a:pt x="114" y="61"/>
                </a:cubicBezTo>
                <a:cubicBezTo>
                  <a:pt x="107" y="64"/>
                  <a:pt x="100" y="67"/>
                  <a:pt x="91" y="69"/>
                </a:cubicBezTo>
                <a:cubicBezTo>
                  <a:pt x="83" y="70"/>
                  <a:pt x="75" y="71"/>
                  <a:pt x="66" y="71"/>
                </a:cubicBezTo>
                <a:cubicBezTo>
                  <a:pt x="57" y="71"/>
                  <a:pt x="49" y="70"/>
                  <a:pt x="41" y="69"/>
                </a:cubicBezTo>
                <a:cubicBezTo>
                  <a:pt x="33" y="67"/>
                  <a:pt x="26" y="64"/>
                  <a:pt x="19" y="61"/>
                </a:cubicBezTo>
                <a:cubicBezTo>
                  <a:pt x="13" y="58"/>
                  <a:pt x="8" y="54"/>
                  <a:pt x="5" y="50"/>
                </a:cubicBezTo>
                <a:cubicBezTo>
                  <a:pt x="2" y="45"/>
                  <a:pt x="0" y="41"/>
                  <a:pt x="0" y="36"/>
                </a:cubicBezTo>
                <a:cubicBezTo>
                  <a:pt x="0" y="32"/>
                  <a:pt x="2" y="27"/>
                  <a:pt x="5" y="23"/>
                </a:cubicBezTo>
                <a:cubicBezTo>
                  <a:pt x="8" y="18"/>
                  <a:pt x="13" y="15"/>
                  <a:pt x="19" y="11"/>
                </a:cubicBezTo>
                <a:cubicBezTo>
                  <a:pt x="26" y="8"/>
                  <a:pt x="33" y="6"/>
                  <a:pt x="41" y="4"/>
                </a:cubicBezTo>
                <a:cubicBezTo>
                  <a:pt x="49" y="1"/>
                  <a:pt x="57" y="0"/>
                  <a:pt x="66" y="0"/>
                </a:cubicBezTo>
                <a:cubicBezTo>
                  <a:pt x="75" y="0"/>
                  <a:pt x="83" y="1"/>
                  <a:pt x="91" y="4"/>
                </a:cubicBezTo>
                <a:cubicBezTo>
                  <a:pt x="100" y="6"/>
                  <a:pt x="107" y="8"/>
                  <a:pt x="114" y="11"/>
                </a:cubicBezTo>
                <a:cubicBezTo>
                  <a:pt x="120" y="15"/>
                  <a:pt x="125" y="18"/>
                  <a:pt x="128" y="23"/>
                </a:cubicBezTo>
                <a:cubicBezTo>
                  <a:pt x="132" y="27"/>
                  <a:pt x="133" y="32"/>
                  <a:pt x="133" y="36"/>
                </a:cubicBezTo>
                <a:close/>
              </a:path>
            </a:pathLst>
          </a:custGeom>
          <a:solidFill>
            <a:srgbClr val="37474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04" name="文本框 1103"/>
          <p:cNvSpPr txBox="1"/>
          <p:nvPr/>
        </p:nvSpPr>
        <p:spPr>
          <a:xfrm>
            <a:off x="1523880" y="3117240"/>
            <a:ext cx="2680221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技术对策：联邦学习、差分隐私、同态加密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05" name="文本框 1104"/>
          <p:cNvSpPr txBox="1"/>
          <p:nvPr/>
        </p:nvSpPr>
        <p:spPr>
          <a:xfrm>
            <a:off x="1523880" y="3314520"/>
            <a:ext cx="705321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法律框架：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06" name="文本框 1105"/>
          <p:cNvSpPr txBox="1"/>
          <p:nvPr/>
        </p:nvSpPr>
        <p:spPr>
          <a:xfrm>
            <a:off x="2381400" y="3316320"/>
            <a:ext cx="408766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GDPR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07" name="文本框 1106"/>
          <p:cNvSpPr txBox="1"/>
          <p:nvPr/>
        </p:nvSpPr>
        <p:spPr>
          <a:xfrm>
            <a:off x="2876760" y="3314520"/>
            <a:ext cx="141064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、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08" name="文本框 1107"/>
          <p:cNvSpPr txBox="1"/>
          <p:nvPr/>
        </p:nvSpPr>
        <p:spPr>
          <a:xfrm>
            <a:off x="3048120" y="3316320"/>
            <a:ext cx="394339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Arial"/>
              </a:rPr>
              <a:t>CCPA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09" name="任意多边形: 形状 1108"/>
          <p:cNvSpPr/>
          <p:nvPr/>
        </p:nvSpPr>
        <p:spPr>
          <a:xfrm>
            <a:off x="1361880" y="3560040"/>
            <a:ext cx="47880" cy="25560"/>
          </a:xfrm>
          <a:custGeom>
            <a:avLst/>
            <a:gdLst/>
            <a:ahLst/>
            <a:cxnLst/>
            <a:rect l="0" t="0" r="r" b="b"/>
            <a:pathLst>
              <a:path w="133" h="71">
                <a:moveTo>
                  <a:pt x="133" y="36"/>
                </a:moveTo>
                <a:cubicBezTo>
                  <a:pt x="133" y="41"/>
                  <a:pt x="132" y="45"/>
                  <a:pt x="128" y="50"/>
                </a:cubicBezTo>
                <a:cubicBezTo>
                  <a:pt x="125" y="54"/>
                  <a:pt x="120" y="58"/>
                  <a:pt x="114" y="61"/>
                </a:cubicBezTo>
                <a:cubicBezTo>
                  <a:pt x="107" y="64"/>
                  <a:pt x="100" y="67"/>
                  <a:pt x="91" y="69"/>
                </a:cubicBezTo>
                <a:cubicBezTo>
                  <a:pt x="83" y="70"/>
                  <a:pt x="75" y="71"/>
                  <a:pt x="66" y="71"/>
                </a:cubicBezTo>
                <a:cubicBezTo>
                  <a:pt x="57" y="71"/>
                  <a:pt x="49" y="70"/>
                  <a:pt x="41" y="69"/>
                </a:cubicBezTo>
                <a:cubicBezTo>
                  <a:pt x="33" y="67"/>
                  <a:pt x="26" y="64"/>
                  <a:pt x="19" y="61"/>
                </a:cubicBezTo>
                <a:cubicBezTo>
                  <a:pt x="13" y="58"/>
                  <a:pt x="8" y="54"/>
                  <a:pt x="5" y="50"/>
                </a:cubicBezTo>
                <a:cubicBezTo>
                  <a:pt x="2" y="45"/>
                  <a:pt x="0" y="41"/>
                  <a:pt x="0" y="36"/>
                </a:cubicBezTo>
                <a:cubicBezTo>
                  <a:pt x="0" y="32"/>
                  <a:pt x="2" y="27"/>
                  <a:pt x="5" y="23"/>
                </a:cubicBezTo>
                <a:cubicBezTo>
                  <a:pt x="8" y="19"/>
                  <a:pt x="13" y="14"/>
                  <a:pt x="19" y="10"/>
                </a:cubicBezTo>
                <a:cubicBezTo>
                  <a:pt x="26" y="7"/>
                  <a:pt x="33" y="5"/>
                  <a:pt x="41" y="3"/>
                </a:cubicBezTo>
                <a:cubicBezTo>
                  <a:pt x="49" y="1"/>
                  <a:pt x="57" y="0"/>
                  <a:pt x="66" y="0"/>
                </a:cubicBezTo>
                <a:cubicBezTo>
                  <a:pt x="75" y="0"/>
                  <a:pt x="83" y="1"/>
                  <a:pt x="91" y="3"/>
                </a:cubicBezTo>
                <a:cubicBezTo>
                  <a:pt x="100" y="5"/>
                  <a:pt x="107" y="7"/>
                  <a:pt x="114" y="10"/>
                </a:cubicBezTo>
                <a:cubicBezTo>
                  <a:pt x="120" y="14"/>
                  <a:pt x="125" y="19"/>
                  <a:pt x="128" y="23"/>
                </a:cubicBezTo>
                <a:cubicBezTo>
                  <a:pt x="132" y="27"/>
                  <a:pt x="133" y="32"/>
                  <a:pt x="133" y="36"/>
                </a:cubicBezTo>
                <a:close/>
              </a:path>
            </a:pathLst>
          </a:custGeom>
          <a:solidFill>
            <a:srgbClr val="37474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10" name="文本框 1109"/>
          <p:cNvSpPr txBox="1"/>
          <p:nvPr/>
        </p:nvSpPr>
        <p:spPr>
          <a:xfrm>
            <a:off x="3511800" y="3314520"/>
            <a:ext cx="987450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等数据保护法规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11" name="任意多边形: 形状 1110"/>
          <p:cNvSpPr/>
          <p:nvPr/>
        </p:nvSpPr>
        <p:spPr>
          <a:xfrm>
            <a:off x="571320" y="3963960"/>
            <a:ext cx="5334480" cy="1369080"/>
          </a:xfrm>
          <a:custGeom>
            <a:avLst/>
            <a:gdLst/>
            <a:ahLst/>
            <a:cxnLst/>
            <a:rect l="0" t="0" r="r" b="b"/>
            <a:pathLst>
              <a:path w="14818" h="3803">
                <a:moveTo>
                  <a:pt x="0" y="3691"/>
                </a:moveTo>
                <a:lnTo>
                  <a:pt x="0" y="113"/>
                </a:lnTo>
                <a:cubicBezTo>
                  <a:pt x="0" y="105"/>
                  <a:pt x="1" y="98"/>
                  <a:pt x="4" y="91"/>
                </a:cubicBezTo>
                <a:cubicBezTo>
                  <a:pt x="7" y="84"/>
                  <a:pt x="11" y="77"/>
                  <a:pt x="16" y="70"/>
                </a:cubicBezTo>
                <a:cubicBezTo>
                  <a:pt x="21" y="63"/>
                  <a:pt x="28" y="56"/>
                  <a:pt x="36" y="50"/>
                </a:cubicBezTo>
                <a:cubicBezTo>
                  <a:pt x="43" y="44"/>
                  <a:pt x="52" y="39"/>
                  <a:pt x="62" y="33"/>
                </a:cubicBezTo>
                <a:cubicBezTo>
                  <a:pt x="72" y="28"/>
                  <a:pt x="83" y="23"/>
                  <a:pt x="94" y="19"/>
                </a:cubicBezTo>
                <a:cubicBezTo>
                  <a:pt x="106" y="15"/>
                  <a:pt x="118" y="12"/>
                  <a:pt x="131" y="9"/>
                </a:cubicBezTo>
                <a:cubicBezTo>
                  <a:pt x="144" y="6"/>
                  <a:pt x="157" y="4"/>
                  <a:pt x="170" y="3"/>
                </a:cubicBezTo>
                <a:cubicBezTo>
                  <a:pt x="184" y="1"/>
                  <a:pt x="198" y="0"/>
                  <a:pt x="212" y="0"/>
                </a:cubicBezTo>
                <a:lnTo>
                  <a:pt x="14606" y="0"/>
                </a:lnTo>
                <a:cubicBezTo>
                  <a:pt x="14620" y="0"/>
                  <a:pt x="14634" y="1"/>
                  <a:pt x="14647" y="3"/>
                </a:cubicBezTo>
                <a:cubicBezTo>
                  <a:pt x="14661" y="4"/>
                  <a:pt x="14674" y="6"/>
                  <a:pt x="14687" y="9"/>
                </a:cubicBezTo>
                <a:cubicBezTo>
                  <a:pt x="14700" y="12"/>
                  <a:pt x="14712" y="15"/>
                  <a:pt x="14724" y="19"/>
                </a:cubicBezTo>
                <a:cubicBezTo>
                  <a:pt x="14735" y="23"/>
                  <a:pt x="14746" y="28"/>
                  <a:pt x="14756" y="33"/>
                </a:cubicBezTo>
                <a:cubicBezTo>
                  <a:pt x="14765" y="39"/>
                  <a:pt x="14774" y="44"/>
                  <a:pt x="14782" y="50"/>
                </a:cubicBezTo>
                <a:cubicBezTo>
                  <a:pt x="14790" y="56"/>
                  <a:pt x="14796" y="63"/>
                  <a:pt x="14802" y="70"/>
                </a:cubicBezTo>
                <a:cubicBezTo>
                  <a:pt x="14807" y="77"/>
                  <a:pt x="14811" y="84"/>
                  <a:pt x="14814" y="91"/>
                </a:cubicBezTo>
                <a:cubicBezTo>
                  <a:pt x="14816" y="98"/>
                  <a:pt x="14818" y="105"/>
                  <a:pt x="14818" y="113"/>
                </a:cubicBezTo>
                <a:lnTo>
                  <a:pt x="14818" y="3691"/>
                </a:lnTo>
                <a:cubicBezTo>
                  <a:pt x="14818" y="3698"/>
                  <a:pt x="14816" y="3705"/>
                  <a:pt x="14814" y="3713"/>
                </a:cubicBezTo>
                <a:cubicBezTo>
                  <a:pt x="14811" y="3720"/>
                  <a:pt x="14807" y="3727"/>
                  <a:pt x="14802" y="3734"/>
                </a:cubicBezTo>
                <a:cubicBezTo>
                  <a:pt x="14796" y="3741"/>
                  <a:pt x="14790" y="3747"/>
                  <a:pt x="14782" y="3753"/>
                </a:cubicBezTo>
                <a:cubicBezTo>
                  <a:pt x="14774" y="3759"/>
                  <a:pt x="14765" y="3765"/>
                  <a:pt x="14756" y="3770"/>
                </a:cubicBezTo>
                <a:cubicBezTo>
                  <a:pt x="14746" y="3775"/>
                  <a:pt x="14735" y="3780"/>
                  <a:pt x="14724" y="3784"/>
                </a:cubicBezTo>
                <a:cubicBezTo>
                  <a:pt x="14712" y="3788"/>
                  <a:pt x="14700" y="3792"/>
                  <a:pt x="14687" y="3795"/>
                </a:cubicBezTo>
                <a:cubicBezTo>
                  <a:pt x="14674" y="3797"/>
                  <a:pt x="14661" y="3799"/>
                  <a:pt x="14647" y="3801"/>
                </a:cubicBezTo>
                <a:cubicBezTo>
                  <a:pt x="14634" y="3802"/>
                  <a:pt x="14620" y="3803"/>
                  <a:pt x="14606" y="3803"/>
                </a:cubicBezTo>
                <a:lnTo>
                  <a:pt x="212" y="3803"/>
                </a:lnTo>
                <a:cubicBezTo>
                  <a:pt x="198" y="3803"/>
                  <a:pt x="184" y="3802"/>
                  <a:pt x="170" y="3801"/>
                </a:cubicBezTo>
                <a:cubicBezTo>
                  <a:pt x="157" y="3799"/>
                  <a:pt x="144" y="3797"/>
                  <a:pt x="131" y="3795"/>
                </a:cubicBezTo>
                <a:cubicBezTo>
                  <a:pt x="118" y="3792"/>
                  <a:pt x="106" y="3788"/>
                  <a:pt x="94" y="3784"/>
                </a:cubicBezTo>
                <a:cubicBezTo>
                  <a:pt x="83" y="3780"/>
                  <a:pt x="72" y="3775"/>
                  <a:pt x="62" y="3770"/>
                </a:cubicBezTo>
                <a:cubicBezTo>
                  <a:pt x="52" y="3765"/>
                  <a:pt x="43" y="3759"/>
                  <a:pt x="36" y="3753"/>
                </a:cubicBezTo>
                <a:cubicBezTo>
                  <a:pt x="28" y="3747"/>
                  <a:pt x="21" y="3741"/>
                  <a:pt x="16" y="3734"/>
                </a:cubicBezTo>
                <a:cubicBezTo>
                  <a:pt x="11" y="3727"/>
                  <a:pt x="7" y="3720"/>
                  <a:pt x="4" y="3713"/>
                </a:cubicBezTo>
                <a:cubicBezTo>
                  <a:pt x="1" y="3705"/>
                  <a:pt x="0" y="3698"/>
                  <a:pt x="0" y="3691"/>
                </a:cubicBezTo>
                <a:close/>
              </a:path>
            </a:pathLst>
          </a:custGeom>
          <a:solidFill>
            <a:srgbClr val="E3F2F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12" name="任意多边形: 形状 1111"/>
          <p:cNvSpPr/>
          <p:nvPr/>
        </p:nvSpPr>
        <p:spPr>
          <a:xfrm>
            <a:off x="809280" y="4090320"/>
            <a:ext cx="381600" cy="202320"/>
          </a:xfrm>
          <a:custGeom>
            <a:avLst/>
            <a:gdLst/>
            <a:ahLst/>
            <a:cxnLst/>
            <a:rect l="0" t="0" r="r" b="b"/>
            <a:pathLst>
              <a:path w="1060" h="562">
                <a:moveTo>
                  <a:pt x="1060" y="282"/>
                </a:moveTo>
                <a:cubicBezTo>
                  <a:pt x="1060" y="300"/>
                  <a:pt x="1056" y="318"/>
                  <a:pt x="1050" y="336"/>
                </a:cubicBezTo>
                <a:cubicBezTo>
                  <a:pt x="1043" y="355"/>
                  <a:pt x="1033" y="372"/>
                  <a:pt x="1020" y="389"/>
                </a:cubicBezTo>
                <a:cubicBezTo>
                  <a:pt x="1006" y="406"/>
                  <a:pt x="990" y="422"/>
                  <a:pt x="971" y="438"/>
                </a:cubicBezTo>
                <a:cubicBezTo>
                  <a:pt x="951" y="453"/>
                  <a:pt x="929" y="467"/>
                  <a:pt x="905" y="480"/>
                </a:cubicBezTo>
                <a:cubicBezTo>
                  <a:pt x="880" y="493"/>
                  <a:pt x="854" y="505"/>
                  <a:pt x="825" y="515"/>
                </a:cubicBezTo>
                <a:cubicBezTo>
                  <a:pt x="796" y="525"/>
                  <a:pt x="765" y="534"/>
                  <a:pt x="733" y="541"/>
                </a:cubicBezTo>
                <a:cubicBezTo>
                  <a:pt x="701" y="548"/>
                  <a:pt x="668" y="553"/>
                  <a:pt x="634" y="557"/>
                </a:cubicBezTo>
                <a:cubicBezTo>
                  <a:pt x="600" y="560"/>
                  <a:pt x="565" y="562"/>
                  <a:pt x="531" y="562"/>
                </a:cubicBezTo>
                <a:cubicBezTo>
                  <a:pt x="496" y="562"/>
                  <a:pt x="461" y="560"/>
                  <a:pt x="427" y="557"/>
                </a:cubicBezTo>
                <a:cubicBezTo>
                  <a:pt x="392" y="553"/>
                  <a:pt x="359" y="548"/>
                  <a:pt x="327" y="541"/>
                </a:cubicBezTo>
                <a:cubicBezTo>
                  <a:pt x="295" y="534"/>
                  <a:pt x="265" y="525"/>
                  <a:pt x="236" y="515"/>
                </a:cubicBezTo>
                <a:cubicBezTo>
                  <a:pt x="207" y="505"/>
                  <a:pt x="180" y="493"/>
                  <a:pt x="155" y="480"/>
                </a:cubicBezTo>
                <a:cubicBezTo>
                  <a:pt x="131" y="467"/>
                  <a:pt x="109" y="453"/>
                  <a:pt x="90" y="438"/>
                </a:cubicBezTo>
                <a:cubicBezTo>
                  <a:pt x="70" y="422"/>
                  <a:pt x="54" y="406"/>
                  <a:pt x="41" y="389"/>
                </a:cubicBezTo>
                <a:cubicBezTo>
                  <a:pt x="27" y="372"/>
                  <a:pt x="17" y="355"/>
                  <a:pt x="11" y="336"/>
                </a:cubicBezTo>
                <a:cubicBezTo>
                  <a:pt x="4" y="318"/>
                  <a:pt x="0" y="300"/>
                  <a:pt x="0" y="282"/>
                </a:cubicBezTo>
                <a:cubicBezTo>
                  <a:pt x="0" y="263"/>
                  <a:pt x="4" y="245"/>
                  <a:pt x="11" y="227"/>
                </a:cubicBezTo>
                <a:cubicBezTo>
                  <a:pt x="17" y="209"/>
                  <a:pt x="27" y="191"/>
                  <a:pt x="41" y="174"/>
                </a:cubicBezTo>
                <a:cubicBezTo>
                  <a:pt x="54" y="157"/>
                  <a:pt x="70" y="141"/>
                  <a:pt x="90" y="125"/>
                </a:cubicBezTo>
                <a:cubicBezTo>
                  <a:pt x="109" y="110"/>
                  <a:pt x="131" y="95"/>
                  <a:pt x="155" y="82"/>
                </a:cubicBezTo>
                <a:cubicBezTo>
                  <a:pt x="180" y="69"/>
                  <a:pt x="207" y="58"/>
                  <a:pt x="236" y="47"/>
                </a:cubicBezTo>
                <a:cubicBezTo>
                  <a:pt x="265" y="37"/>
                  <a:pt x="295" y="29"/>
                  <a:pt x="327" y="22"/>
                </a:cubicBezTo>
                <a:cubicBezTo>
                  <a:pt x="359" y="14"/>
                  <a:pt x="392" y="9"/>
                  <a:pt x="427" y="6"/>
                </a:cubicBezTo>
                <a:cubicBezTo>
                  <a:pt x="461" y="2"/>
                  <a:pt x="496" y="0"/>
                  <a:pt x="531" y="0"/>
                </a:cubicBezTo>
                <a:cubicBezTo>
                  <a:pt x="565" y="0"/>
                  <a:pt x="600" y="2"/>
                  <a:pt x="634" y="6"/>
                </a:cubicBezTo>
                <a:cubicBezTo>
                  <a:pt x="668" y="9"/>
                  <a:pt x="701" y="14"/>
                  <a:pt x="733" y="22"/>
                </a:cubicBezTo>
                <a:cubicBezTo>
                  <a:pt x="765" y="29"/>
                  <a:pt x="796" y="37"/>
                  <a:pt x="825" y="47"/>
                </a:cubicBezTo>
                <a:cubicBezTo>
                  <a:pt x="854" y="58"/>
                  <a:pt x="880" y="69"/>
                  <a:pt x="905" y="82"/>
                </a:cubicBezTo>
                <a:cubicBezTo>
                  <a:pt x="929" y="95"/>
                  <a:pt x="951" y="110"/>
                  <a:pt x="971" y="125"/>
                </a:cubicBezTo>
                <a:cubicBezTo>
                  <a:pt x="990" y="141"/>
                  <a:pt x="1006" y="157"/>
                  <a:pt x="1020" y="174"/>
                </a:cubicBezTo>
                <a:cubicBezTo>
                  <a:pt x="1033" y="191"/>
                  <a:pt x="1043" y="209"/>
                  <a:pt x="1050" y="227"/>
                </a:cubicBezTo>
                <a:cubicBezTo>
                  <a:pt x="1056" y="245"/>
                  <a:pt x="1060" y="263"/>
                  <a:pt x="1060" y="282"/>
                </a:cubicBezTo>
                <a:close/>
              </a:path>
            </a:pathLst>
          </a:custGeom>
          <a:solidFill>
            <a:srgbClr val="D32F2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13" name="文本框 1112"/>
          <p:cNvSpPr txBox="1"/>
          <p:nvPr/>
        </p:nvSpPr>
        <p:spPr>
          <a:xfrm>
            <a:off x="1523880" y="3511440"/>
            <a:ext cx="2398092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伦理准则：数据最⼩化原则与知情同意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14" name="文本框 1113"/>
          <p:cNvSpPr txBox="1"/>
          <p:nvPr/>
        </p:nvSpPr>
        <p:spPr>
          <a:xfrm>
            <a:off x="947160" y="4135680"/>
            <a:ext cx="78548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</a:rPr>
              <a:t>3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15" name="文本框 1114"/>
          <p:cNvSpPr txBox="1"/>
          <p:nvPr/>
        </p:nvSpPr>
        <p:spPr>
          <a:xfrm>
            <a:off x="1333440" y="4138920"/>
            <a:ext cx="769441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D32F2F"/>
                </a:solidFill>
                <a:effectLst/>
                <a:uLnTx/>
                <a:uFillTx/>
                <a:latin typeface="NotoSansCJKsc"/>
                <a:ea typeface="NotoSansCJKsc"/>
              </a:rPr>
              <a:t>算法公平性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16" name="任意多边形: 形状 1115"/>
          <p:cNvSpPr/>
          <p:nvPr/>
        </p:nvSpPr>
        <p:spPr>
          <a:xfrm>
            <a:off x="1361880" y="4655880"/>
            <a:ext cx="47880" cy="25560"/>
          </a:xfrm>
          <a:custGeom>
            <a:avLst/>
            <a:gdLst/>
            <a:ahLst/>
            <a:cxnLst/>
            <a:rect l="0" t="0" r="r" b="b"/>
            <a:pathLst>
              <a:path w="133" h="71">
                <a:moveTo>
                  <a:pt x="133" y="35"/>
                </a:moveTo>
                <a:cubicBezTo>
                  <a:pt x="133" y="40"/>
                  <a:pt x="132" y="44"/>
                  <a:pt x="128" y="49"/>
                </a:cubicBezTo>
                <a:cubicBezTo>
                  <a:pt x="125" y="54"/>
                  <a:pt x="120" y="58"/>
                  <a:pt x="114" y="61"/>
                </a:cubicBezTo>
                <a:cubicBezTo>
                  <a:pt x="107" y="64"/>
                  <a:pt x="100" y="67"/>
                  <a:pt x="91" y="69"/>
                </a:cubicBezTo>
                <a:cubicBezTo>
                  <a:pt x="83" y="71"/>
                  <a:pt x="75" y="71"/>
                  <a:pt x="66" y="71"/>
                </a:cubicBezTo>
                <a:cubicBezTo>
                  <a:pt x="57" y="71"/>
                  <a:pt x="49" y="71"/>
                  <a:pt x="41" y="69"/>
                </a:cubicBezTo>
                <a:cubicBezTo>
                  <a:pt x="33" y="67"/>
                  <a:pt x="26" y="64"/>
                  <a:pt x="19" y="61"/>
                </a:cubicBezTo>
                <a:cubicBezTo>
                  <a:pt x="13" y="58"/>
                  <a:pt x="8" y="54"/>
                  <a:pt x="5" y="49"/>
                </a:cubicBezTo>
                <a:cubicBezTo>
                  <a:pt x="2" y="44"/>
                  <a:pt x="0" y="40"/>
                  <a:pt x="0" y="35"/>
                </a:cubicBezTo>
                <a:cubicBezTo>
                  <a:pt x="0" y="31"/>
                  <a:pt x="2" y="26"/>
                  <a:pt x="5" y="22"/>
                </a:cubicBezTo>
                <a:cubicBezTo>
                  <a:pt x="8" y="18"/>
                  <a:pt x="13" y="14"/>
                  <a:pt x="19" y="11"/>
                </a:cubicBezTo>
                <a:cubicBezTo>
                  <a:pt x="26" y="7"/>
                  <a:pt x="33" y="5"/>
                  <a:pt x="41" y="3"/>
                </a:cubicBezTo>
                <a:cubicBezTo>
                  <a:pt x="49" y="1"/>
                  <a:pt x="57" y="0"/>
                  <a:pt x="66" y="0"/>
                </a:cubicBezTo>
                <a:cubicBezTo>
                  <a:pt x="75" y="0"/>
                  <a:pt x="83" y="1"/>
                  <a:pt x="91" y="3"/>
                </a:cubicBezTo>
                <a:cubicBezTo>
                  <a:pt x="100" y="5"/>
                  <a:pt x="107" y="7"/>
                  <a:pt x="114" y="11"/>
                </a:cubicBezTo>
                <a:cubicBezTo>
                  <a:pt x="120" y="14"/>
                  <a:pt x="125" y="18"/>
                  <a:pt x="128" y="22"/>
                </a:cubicBezTo>
                <a:cubicBezTo>
                  <a:pt x="132" y="26"/>
                  <a:pt x="133" y="31"/>
                  <a:pt x="133" y="35"/>
                </a:cubicBezTo>
                <a:close/>
              </a:path>
            </a:pathLst>
          </a:custGeom>
          <a:solidFill>
            <a:srgbClr val="37474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17" name="文本框 1116"/>
          <p:cNvSpPr txBox="1"/>
          <p:nvPr/>
        </p:nvSpPr>
        <p:spPr>
          <a:xfrm>
            <a:off x="1333440" y="4384800"/>
            <a:ext cx="1269578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偏⻅来源与缓解策略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18" name="任意多边形: 形状 1117"/>
          <p:cNvSpPr/>
          <p:nvPr/>
        </p:nvSpPr>
        <p:spPr>
          <a:xfrm>
            <a:off x="1361880" y="4852800"/>
            <a:ext cx="47880" cy="25920"/>
          </a:xfrm>
          <a:custGeom>
            <a:avLst/>
            <a:gdLst/>
            <a:ahLst/>
            <a:cxnLst/>
            <a:rect l="0" t="0" r="r" b="b"/>
            <a:pathLst>
              <a:path w="133" h="72">
                <a:moveTo>
                  <a:pt x="133" y="35"/>
                </a:moveTo>
                <a:cubicBezTo>
                  <a:pt x="133" y="40"/>
                  <a:pt x="132" y="45"/>
                  <a:pt x="128" y="49"/>
                </a:cubicBezTo>
                <a:cubicBezTo>
                  <a:pt x="125" y="53"/>
                  <a:pt x="120" y="57"/>
                  <a:pt x="114" y="60"/>
                </a:cubicBezTo>
                <a:cubicBezTo>
                  <a:pt x="107" y="64"/>
                  <a:pt x="100" y="67"/>
                  <a:pt x="91" y="69"/>
                </a:cubicBezTo>
                <a:cubicBezTo>
                  <a:pt x="83" y="71"/>
                  <a:pt x="75" y="72"/>
                  <a:pt x="66" y="72"/>
                </a:cubicBezTo>
                <a:cubicBezTo>
                  <a:pt x="57" y="72"/>
                  <a:pt x="49" y="71"/>
                  <a:pt x="41" y="69"/>
                </a:cubicBezTo>
                <a:cubicBezTo>
                  <a:pt x="33" y="67"/>
                  <a:pt x="26" y="64"/>
                  <a:pt x="19" y="60"/>
                </a:cubicBezTo>
                <a:cubicBezTo>
                  <a:pt x="13" y="57"/>
                  <a:pt x="8" y="53"/>
                  <a:pt x="5" y="49"/>
                </a:cubicBezTo>
                <a:cubicBezTo>
                  <a:pt x="2" y="45"/>
                  <a:pt x="0" y="40"/>
                  <a:pt x="0" y="35"/>
                </a:cubicBezTo>
                <a:cubicBezTo>
                  <a:pt x="0" y="31"/>
                  <a:pt x="2" y="26"/>
                  <a:pt x="5" y="22"/>
                </a:cubicBezTo>
                <a:cubicBezTo>
                  <a:pt x="8" y="18"/>
                  <a:pt x="13" y="14"/>
                  <a:pt x="19" y="11"/>
                </a:cubicBezTo>
                <a:cubicBezTo>
                  <a:pt x="26" y="7"/>
                  <a:pt x="33" y="5"/>
                  <a:pt x="41" y="3"/>
                </a:cubicBezTo>
                <a:cubicBezTo>
                  <a:pt x="49" y="1"/>
                  <a:pt x="57" y="0"/>
                  <a:pt x="66" y="0"/>
                </a:cubicBezTo>
                <a:cubicBezTo>
                  <a:pt x="75" y="0"/>
                  <a:pt x="83" y="1"/>
                  <a:pt x="91" y="3"/>
                </a:cubicBezTo>
                <a:cubicBezTo>
                  <a:pt x="100" y="5"/>
                  <a:pt x="107" y="7"/>
                  <a:pt x="114" y="11"/>
                </a:cubicBezTo>
                <a:cubicBezTo>
                  <a:pt x="120" y="14"/>
                  <a:pt x="125" y="18"/>
                  <a:pt x="128" y="22"/>
                </a:cubicBezTo>
                <a:cubicBezTo>
                  <a:pt x="132" y="26"/>
                  <a:pt x="133" y="31"/>
                  <a:pt x="133" y="35"/>
                </a:cubicBezTo>
                <a:close/>
              </a:path>
            </a:pathLst>
          </a:custGeom>
          <a:solidFill>
            <a:srgbClr val="37474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19" name="文本框 1118"/>
          <p:cNvSpPr txBox="1"/>
          <p:nvPr/>
        </p:nvSpPr>
        <p:spPr>
          <a:xfrm>
            <a:off x="1523880" y="4607280"/>
            <a:ext cx="2257028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挑战：训练数据偏⻅、算法⿊箱问题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20" name="任意多边形: 形状 1119"/>
          <p:cNvSpPr/>
          <p:nvPr/>
        </p:nvSpPr>
        <p:spPr>
          <a:xfrm>
            <a:off x="1361880" y="5049720"/>
            <a:ext cx="47880" cy="25920"/>
          </a:xfrm>
          <a:custGeom>
            <a:avLst/>
            <a:gdLst/>
            <a:ahLst/>
            <a:cxnLst/>
            <a:rect l="0" t="0" r="r" b="b"/>
            <a:pathLst>
              <a:path w="133" h="72">
                <a:moveTo>
                  <a:pt x="133" y="37"/>
                </a:moveTo>
                <a:cubicBezTo>
                  <a:pt x="133" y="41"/>
                  <a:pt x="132" y="46"/>
                  <a:pt x="128" y="50"/>
                </a:cubicBezTo>
                <a:cubicBezTo>
                  <a:pt x="125" y="54"/>
                  <a:pt x="120" y="58"/>
                  <a:pt x="114" y="61"/>
                </a:cubicBezTo>
                <a:cubicBezTo>
                  <a:pt x="107" y="65"/>
                  <a:pt x="100" y="67"/>
                  <a:pt x="91" y="69"/>
                </a:cubicBezTo>
                <a:cubicBezTo>
                  <a:pt x="83" y="71"/>
                  <a:pt x="75" y="72"/>
                  <a:pt x="66" y="72"/>
                </a:cubicBezTo>
                <a:cubicBezTo>
                  <a:pt x="57" y="72"/>
                  <a:pt x="49" y="71"/>
                  <a:pt x="41" y="69"/>
                </a:cubicBezTo>
                <a:cubicBezTo>
                  <a:pt x="33" y="67"/>
                  <a:pt x="26" y="65"/>
                  <a:pt x="19" y="61"/>
                </a:cubicBezTo>
                <a:cubicBezTo>
                  <a:pt x="13" y="58"/>
                  <a:pt x="8" y="54"/>
                  <a:pt x="5" y="50"/>
                </a:cubicBezTo>
                <a:cubicBezTo>
                  <a:pt x="2" y="46"/>
                  <a:pt x="0" y="41"/>
                  <a:pt x="0" y="37"/>
                </a:cubicBezTo>
                <a:cubicBezTo>
                  <a:pt x="0" y="32"/>
                  <a:pt x="2" y="27"/>
                  <a:pt x="5" y="23"/>
                </a:cubicBezTo>
                <a:cubicBezTo>
                  <a:pt x="8" y="19"/>
                  <a:pt x="13" y="15"/>
                  <a:pt x="19" y="12"/>
                </a:cubicBezTo>
                <a:cubicBezTo>
                  <a:pt x="26" y="7"/>
                  <a:pt x="33" y="5"/>
                  <a:pt x="41" y="3"/>
                </a:cubicBezTo>
                <a:cubicBezTo>
                  <a:pt x="49" y="1"/>
                  <a:pt x="57" y="0"/>
                  <a:pt x="66" y="0"/>
                </a:cubicBezTo>
                <a:cubicBezTo>
                  <a:pt x="75" y="0"/>
                  <a:pt x="83" y="1"/>
                  <a:pt x="91" y="3"/>
                </a:cubicBezTo>
                <a:cubicBezTo>
                  <a:pt x="100" y="5"/>
                  <a:pt x="107" y="7"/>
                  <a:pt x="114" y="12"/>
                </a:cubicBezTo>
                <a:cubicBezTo>
                  <a:pt x="120" y="15"/>
                  <a:pt x="125" y="19"/>
                  <a:pt x="128" y="23"/>
                </a:cubicBezTo>
                <a:cubicBezTo>
                  <a:pt x="132" y="27"/>
                  <a:pt x="133" y="32"/>
                  <a:pt x="133" y="37"/>
                </a:cubicBezTo>
                <a:close/>
              </a:path>
            </a:pathLst>
          </a:custGeom>
          <a:solidFill>
            <a:srgbClr val="37474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21" name="文本框 1120"/>
          <p:cNvSpPr txBox="1"/>
          <p:nvPr/>
        </p:nvSpPr>
        <p:spPr>
          <a:xfrm>
            <a:off x="1523880" y="4804200"/>
            <a:ext cx="2398092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解决⽅案：公平性约束、对抗去偏技术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22" name="文本框 1121"/>
          <p:cNvSpPr txBox="1"/>
          <p:nvPr/>
        </p:nvSpPr>
        <p:spPr>
          <a:xfrm>
            <a:off x="1523880" y="5001120"/>
            <a:ext cx="2257028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NotoSansCJKsc"/>
                <a:ea typeface="NotoSansCJKsc"/>
              </a:rPr>
              <a:t>评估指标：群体平等、机会均等度量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4D275B-6227-78C5-E1B3-D7F32FC2A65D}"/>
              </a:ext>
            </a:extLst>
          </p:cNvPr>
          <p:cNvSpPr txBox="1"/>
          <p:nvPr/>
        </p:nvSpPr>
        <p:spPr>
          <a:xfrm>
            <a:off x="11132153" y="16757"/>
            <a:ext cx="718145" cy="43088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1400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1400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sz="1400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sz="1400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任意多边形 209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93" name="任意多边形 2092"/>
          <p:cNvSpPr/>
          <p:nvPr/>
        </p:nvSpPr>
        <p:spPr>
          <a:xfrm>
            <a:off x="152280" y="98280"/>
            <a:ext cx="11887560" cy="6759720"/>
          </a:xfrm>
          <a:custGeom>
            <a:avLst/>
            <a:gdLst/>
            <a:ahLst/>
            <a:cxnLst/>
            <a:rect l="0" t="0" r="r" b="b"/>
            <a:pathLst>
              <a:path w="33021" h="18777">
                <a:moveTo>
                  <a:pt x="0" y="0"/>
                </a:moveTo>
                <a:lnTo>
                  <a:pt x="33021" y="0"/>
                </a:lnTo>
                <a:lnTo>
                  <a:pt x="33021" y="18777"/>
                </a:lnTo>
                <a:lnTo>
                  <a:pt x="0" y="1877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94" name="任意多边形 2093"/>
          <p:cNvSpPr/>
          <p:nvPr/>
        </p:nvSpPr>
        <p:spPr>
          <a:xfrm>
            <a:off x="152280" y="98280"/>
            <a:ext cx="11887560" cy="622800"/>
          </a:xfrm>
          <a:custGeom>
            <a:avLst/>
            <a:gdLst/>
            <a:ahLst/>
            <a:cxnLst/>
            <a:rect l="0" t="0" r="r" b="b"/>
            <a:pathLst>
              <a:path w="33021" h="1730">
                <a:moveTo>
                  <a:pt x="0" y="0"/>
                </a:moveTo>
                <a:lnTo>
                  <a:pt x="33021" y="0"/>
                </a:lnTo>
                <a:lnTo>
                  <a:pt x="33021" y="1730"/>
                </a:lnTo>
                <a:lnTo>
                  <a:pt x="0" y="1730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95" name="任意多边形 2094"/>
          <p:cNvSpPr/>
          <p:nvPr/>
        </p:nvSpPr>
        <p:spPr>
          <a:xfrm>
            <a:off x="152280" y="720720"/>
            <a:ext cx="11887560" cy="5970960"/>
          </a:xfrm>
          <a:custGeom>
            <a:avLst/>
            <a:gdLst/>
            <a:ahLst/>
            <a:cxnLst/>
            <a:rect l="0" t="0" r="r" b="b"/>
            <a:pathLst>
              <a:path w="33021" h="16586">
                <a:moveTo>
                  <a:pt x="0" y="0"/>
                </a:moveTo>
                <a:lnTo>
                  <a:pt x="33021" y="0"/>
                </a:lnTo>
                <a:lnTo>
                  <a:pt x="33021" y="16586"/>
                </a:lnTo>
                <a:lnTo>
                  <a:pt x="0" y="16586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96" name="任意多边形 2095"/>
          <p:cNvSpPr/>
          <p:nvPr/>
        </p:nvSpPr>
        <p:spPr>
          <a:xfrm>
            <a:off x="614160" y="1278360"/>
            <a:ext cx="3989417" cy="3598920"/>
          </a:xfrm>
          <a:custGeom>
            <a:avLst/>
            <a:gdLst/>
            <a:ahLst/>
            <a:cxnLst/>
            <a:rect l="0" t="0" r="r" b="b"/>
            <a:pathLst>
              <a:path w="14580" h="9997">
                <a:moveTo>
                  <a:pt x="0" y="9868"/>
                </a:moveTo>
                <a:lnTo>
                  <a:pt x="0" y="128"/>
                </a:lnTo>
                <a:cubicBezTo>
                  <a:pt x="0" y="120"/>
                  <a:pt x="1" y="112"/>
                  <a:pt x="4" y="103"/>
                </a:cubicBezTo>
                <a:cubicBezTo>
                  <a:pt x="6" y="95"/>
                  <a:pt x="10" y="87"/>
                  <a:pt x="15" y="79"/>
                </a:cubicBezTo>
                <a:cubicBezTo>
                  <a:pt x="20" y="72"/>
                  <a:pt x="26" y="64"/>
                  <a:pt x="34" y="57"/>
                </a:cubicBezTo>
                <a:cubicBezTo>
                  <a:pt x="41" y="50"/>
                  <a:pt x="49" y="44"/>
                  <a:pt x="58" y="38"/>
                </a:cubicBezTo>
                <a:cubicBezTo>
                  <a:pt x="67" y="32"/>
                  <a:pt x="77" y="26"/>
                  <a:pt x="88" y="22"/>
                </a:cubicBezTo>
                <a:cubicBezTo>
                  <a:pt x="99" y="17"/>
                  <a:pt x="111" y="13"/>
                  <a:pt x="123" y="10"/>
                </a:cubicBezTo>
                <a:cubicBezTo>
                  <a:pt x="135" y="7"/>
                  <a:pt x="147" y="4"/>
                  <a:pt x="160" y="3"/>
                </a:cubicBezTo>
                <a:cubicBezTo>
                  <a:pt x="173" y="1"/>
                  <a:pt x="185" y="0"/>
                  <a:pt x="198" y="0"/>
                </a:cubicBezTo>
                <a:lnTo>
                  <a:pt x="14381" y="0"/>
                </a:lnTo>
                <a:cubicBezTo>
                  <a:pt x="14394" y="0"/>
                  <a:pt x="14407" y="1"/>
                  <a:pt x="14420" y="3"/>
                </a:cubicBezTo>
                <a:cubicBezTo>
                  <a:pt x="14433" y="4"/>
                  <a:pt x="14445" y="7"/>
                  <a:pt x="14457" y="10"/>
                </a:cubicBezTo>
                <a:cubicBezTo>
                  <a:pt x="14469" y="13"/>
                  <a:pt x="14481" y="17"/>
                  <a:pt x="14491" y="22"/>
                </a:cubicBezTo>
                <a:cubicBezTo>
                  <a:pt x="14502" y="26"/>
                  <a:pt x="14512" y="32"/>
                  <a:pt x="14521" y="38"/>
                </a:cubicBezTo>
                <a:cubicBezTo>
                  <a:pt x="14531" y="44"/>
                  <a:pt x="14539" y="50"/>
                  <a:pt x="14546" y="57"/>
                </a:cubicBezTo>
                <a:cubicBezTo>
                  <a:pt x="14553" y="64"/>
                  <a:pt x="14560" y="72"/>
                  <a:pt x="14564" y="79"/>
                </a:cubicBezTo>
                <a:cubicBezTo>
                  <a:pt x="14569" y="87"/>
                  <a:pt x="14573" y="95"/>
                  <a:pt x="14576" y="103"/>
                </a:cubicBezTo>
                <a:cubicBezTo>
                  <a:pt x="14578" y="112"/>
                  <a:pt x="14580" y="120"/>
                  <a:pt x="14580" y="128"/>
                </a:cubicBezTo>
                <a:lnTo>
                  <a:pt x="14580" y="9868"/>
                </a:lnTo>
                <a:cubicBezTo>
                  <a:pt x="14580" y="9877"/>
                  <a:pt x="14578" y="9885"/>
                  <a:pt x="14576" y="9893"/>
                </a:cubicBezTo>
                <a:cubicBezTo>
                  <a:pt x="14573" y="9902"/>
                  <a:pt x="14569" y="9910"/>
                  <a:pt x="14564" y="9917"/>
                </a:cubicBezTo>
                <a:cubicBezTo>
                  <a:pt x="14560" y="9925"/>
                  <a:pt x="14553" y="9933"/>
                  <a:pt x="14546" y="9940"/>
                </a:cubicBezTo>
                <a:cubicBezTo>
                  <a:pt x="14539" y="9947"/>
                  <a:pt x="14531" y="9953"/>
                  <a:pt x="14521" y="9959"/>
                </a:cubicBezTo>
                <a:cubicBezTo>
                  <a:pt x="14512" y="9965"/>
                  <a:pt x="14502" y="9970"/>
                  <a:pt x="14491" y="9975"/>
                </a:cubicBezTo>
                <a:cubicBezTo>
                  <a:pt x="14481" y="9980"/>
                  <a:pt x="14469" y="9984"/>
                  <a:pt x="14457" y="9987"/>
                </a:cubicBezTo>
                <a:cubicBezTo>
                  <a:pt x="14445" y="9990"/>
                  <a:pt x="14433" y="9993"/>
                  <a:pt x="14420" y="9994"/>
                </a:cubicBezTo>
                <a:cubicBezTo>
                  <a:pt x="14407" y="9996"/>
                  <a:pt x="14394" y="9997"/>
                  <a:pt x="14381" y="9997"/>
                </a:cubicBezTo>
                <a:lnTo>
                  <a:pt x="198" y="9997"/>
                </a:lnTo>
                <a:cubicBezTo>
                  <a:pt x="185" y="9997"/>
                  <a:pt x="173" y="9996"/>
                  <a:pt x="160" y="9994"/>
                </a:cubicBezTo>
                <a:cubicBezTo>
                  <a:pt x="147" y="9993"/>
                  <a:pt x="135" y="9990"/>
                  <a:pt x="123" y="9987"/>
                </a:cubicBezTo>
                <a:cubicBezTo>
                  <a:pt x="111" y="9984"/>
                  <a:pt x="99" y="9980"/>
                  <a:pt x="88" y="9975"/>
                </a:cubicBezTo>
                <a:cubicBezTo>
                  <a:pt x="77" y="9970"/>
                  <a:pt x="67" y="9965"/>
                  <a:pt x="58" y="9959"/>
                </a:cubicBezTo>
                <a:cubicBezTo>
                  <a:pt x="49" y="9953"/>
                  <a:pt x="41" y="9947"/>
                  <a:pt x="34" y="9940"/>
                </a:cubicBezTo>
                <a:cubicBezTo>
                  <a:pt x="26" y="9933"/>
                  <a:pt x="20" y="9925"/>
                  <a:pt x="15" y="9917"/>
                </a:cubicBezTo>
                <a:cubicBezTo>
                  <a:pt x="10" y="9910"/>
                  <a:pt x="6" y="9902"/>
                  <a:pt x="4" y="9893"/>
                </a:cubicBezTo>
                <a:cubicBezTo>
                  <a:pt x="1" y="9885"/>
                  <a:pt x="0" y="9877"/>
                  <a:pt x="0" y="9868"/>
                </a:cubicBez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3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97" name="任意多边形 2096"/>
          <p:cNvSpPr/>
          <p:nvPr/>
        </p:nvSpPr>
        <p:spPr>
          <a:xfrm>
            <a:off x="614160" y="1278360"/>
            <a:ext cx="3989417" cy="3598920"/>
          </a:xfrm>
          <a:custGeom>
            <a:avLst/>
            <a:gdLst/>
            <a:ahLst/>
            <a:cxnLst/>
            <a:rect l="0" t="0" r="r" b="b"/>
            <a:pathLst>
              <a:path w="14580" h="9997" fill="none">
                <a:moveTo>
                  <a:pt x="0" y="9868"/>
                </a:moveTo>
                <a:lnTo>
                  <a:pt x="0" y="128"/>
                </a:lnTo>
                <a:cubicBezTo>
                  <a:pt x="0" y="120"/>
                  <a:pt x="1" y="112"/>
                  <a:pt x="4" y="103"/>
                </a:cubicBezTo>
                <a:cubicBezTo>
                  <a:pt x="6" y="95"/>
                  <a:pt x="10" y="87"/>
                  <a:pt x="15" y="79"/>
                </a:cubicBezTo>
                <a:cubicBezTo>
                  <a:pt x="20" y="72"/>
                  <a:pt x="26" y="64"/>
                  <a:pt x="34" y="57"/>
                </a:cubicBezTo>
                <a:cubicBezTo>
                  <a:pt x="41" y="50"/>
                  <a:pt x="49" y="44"/>
                  <a:pt x="58" y="38"/>
                </a:cubicBezTo>
                <a:cubicBezTo>
                  <a:pt x="67" y="32"/>
                  <a:pt x="77" y="26"/>
                  <a:pt x="88" y="22"/>
                </a:cubicBezTo>
                <a:cubicBezTo>
                  <a:pt x="99" y="17"/>
                  <a:pt x="111" y="13"/>
                  <a:pt x="123" y="10"/>
                </a:cubicBezTo>
                <a:cubicBezTo>
                  <a:pt x="135" y="7"/>
                  <a:pt x="147" y="4"/>
                  <a:pt x="160" y="3"/>
                </a:cubicBezTo>
                <a:cubicBezTo>
                  <a:pt x="173" y="1"/>
                  <a:pt x="185" y="0"/>
                  <a:pt x="198" y="0"/>
                </a:cubicBezTo>
                <a:lnTo>
                  <a:pt x="14381" y="0"/>
                </a:lnTo>
                <a:cubicBezTo>
                  <a:pt x="14394" y="0"/>
                  <a:pt x="14407" y="1"/>
                  <a:pt x="14420" y="3"/>
                </a:cubicBezTo>
                <a:cubicBezTo>
                  <a:pt x="14433" y="4"/>
                  <a:pt x="14445" y="7"/>
                  <a:pt x="14457" y="10"/>
                </a:cubicBezTo>
                <a:cubicBezTo>
                  <a:pt x="14469" y="13"/>
                  <a:pt x="14481" y="17"/>
                  <a:pt x="14491" y="22"/>
                </a:cubicBezTo>
                <a:cubicBezTo>
                  <a:pt x="14502" y="26"/>
                  <a:pt x="14512" y="32"/>
                  <a:pt x="14521" y="38"/>
                </a:cubicBezTo>
                <a:cubicBezTo>
                  <a:pt x="14531" y="44"/>
                  <a:pt x="14539" y="50"/>
                  <a:pt x="14546" y="57"/>
                </a:cubicBezTo>
                <a:cubicBezTo>
                  <a:pt x="14553" y="64"/>
                  <a:pt x="14560" y="72"/>
                  <a:pt x="14564" y="79"/>
                </a:cubicBezTo>
                <a:cubicBezTo>
                  <a:pt x="14569" y="87"/>
                  <a:pt x="14573" y="95"/>
                  <a:pt x="14576" y="103"/>
                </a:cubicBezTo>
                <a:cubicBezTo>
                  <a:pt x="14578" y="112"/>
                  <a:pt x="14580" y="120"/>
                  <a:pt x="14580" y="128"/>
                </a:cubicBezTo>
                <a:lnTo>
                  <a:pt x="14580" y="9868"/>
                </a:lnTo>
                <a:cubicBezTo>
                  <a:pt x="14580" y="9877"/>
                  <a:pt x="14578" y="9885"/>
                  <a:pt x="14576" y="9893"/>
                </a:cubicBezTo>
                <a:cubicBezTo>
                  <a:pt x="14573" y="9902"/>
                  <a:pt x="14569" y="9910"/>
                  <a:pt x="14564" y="9917"/>
                </a:cubicBezTo>
                <a:cubicBezTo>
                  <a:pt x="14560" y="9925"/>
                  <a:pt x="14553" y="9933"/>
                  <a:pt x="14546" y="9940"/>
                </a:cubicBezTo>
                <a:cubicBezTo>
                  <a:pt x="14539" y="9947"/>
                  <a:pt x="14531" y="9953"/>
                  <a:pt x="14521" y="9959"/>
                </a:cubicBezTo>
                <a:cubicBezTo>
                  <a:pt x="14512" y="9965"/>
                  <a:pt x="14502" y="9970"/>
                  <a:pt x="14491" y="9975"/>
                </a:cubicBezTo>
                <a:cubicBezTo>
                  <a:pt x="14481" y="9980"/>
                  <a:pt x="14469" y="9984"/>
                  <a:pt x="14457" y="9987"/>
                </a:cubicBezTo>
                <a:cubicBezTo>
                  <a:pt x="14445" y="9990"/>
                  <a:pt x="14433" y="9993"/>
                  <a:pt x="14420" y="9994"/>
                </a:cubicBezTo>
                <a:cubicBezTo>
                  <a:pt x="14407" y="9996"/>
                  <a:pt x="14394" y="9997"/>
                  <a:pt x="14381" y="9997"/>
                </a:cubicBezTo>
                <a:lnTo>
                  <a:pt x="198" y="9997"/>
                </a:lnTo>
                <a:cubicBezTo>
                  <a:pt x="185" y="9997"/>
                  <a:pt x="173" y="9996"/>
                  <a:pt x="160" y="9994"/>
                </a:cubicBezTo>
                <a:cubicBezTo>
                  <a:pt x="147" y="9993"/>
                  <a:pt x="135" y="9990"/>
                  <a:pt x="123" y="9987"/>
                </a:cubicBezTo>
                <a:cubicBezTo>
                  <a:pt x="111" y="9984"/>
                  <a:pt x="99" y="9980"/>
                  <a:pt x="88" y="9975"/>
                </a:cubicBezTo>
                <a:cubicBezTo>
                  <a:pt x="77" y="9970"/>
                  <a:pt x="67" y="9965"/>
                  <a:pt x="58" y="9959"/>
                </a:cubicBezTo>
                <a:cubicBezTo>
                  <a:pt x="49" y="9953"/>
                  <a:pt x="41" y="9947"/>
                  <a:pt x="34" y="9940"/>
                </a:cubicBezTo>
                <a:cubicBezTo>
                  <a:pt x="26" y="9933"/>
                  <a:pt x="20" y="9925"/>
                  <a:pt x="15" y="9917"/>
                </a:cubicBezTo>
                <a:cubicBezTo>
                  <a:pt x="10" y="9910"/>
                  <a:pt x="6" y="9902"/>
                  <a:pt x="4" y="9893"/>
                </a:cubicBezTo>
                <a:cubicBezTo>
                  <a:pt x="1" y="9885"/>
                  <a:pt x="0" y="9877"/>
                  <a:pt x="0" y="9868"/>
                </a:cubicBezTo>
              </a:path>
            </a:pathLst>
          </a:custGeom>
          <a:ln w="7560">
            <a:solidFill>
              <a:srgbClr val="E5E7EB"/>
            </a:solidFill>
            <a:miter/>
          </a:ln>
        </p:spPr>
        <p:txBody>
          <a:bodyPr lIns="3600" tIns="3600" rIns="3600" bIns="3600" anchor="t">
            <a:noAutofit/>
          </a:bodyPr>
          <a:lstStyle/>
          <a:p>
            <a:endParaRPr lang="en-US" sz="3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98" name="文本框 2097"/>
          <p:cNvSpPr txBox="1"/>
          <p:nvPr/>
        </p:nvSpPr>
        <p:spPr>
          <a:xfrm>
            <a:off x="609480" y="252720"/>
            <a:ext cx="1932120" cy="30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04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本章知识体系梳理</a:t>
            </a:r>
            <a:endParaRPr lang="en-US" sz="204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99" name="文本框 2098"/>
          <p:cNvSpPr txBox="1"/>
          <p:nvPr/>
        </p:nvSpPr>
        <p:spPr>
          <a:xfrm>
            <a:off x="609480" y="942840"/>
            <a:ext cx="1231106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60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核⼼知识框架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00" name="文本框 2099"/>
          <p:cNvSpPr txBox="1"/>
          <p:nvPr/>
        </p:nvSpPr>
        <p:spPr>
          <a:xfrm>
            <a:off x="847800" y="1461600"/>
            <a:ext cx="16991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1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AI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01" name="文本框 2100"/>
          <p:cNvSpPr txBox="1"/>
          <p:nvPr/>
        </p:nvSpPr>
        <p:spPr>
          <a:xfrm>
            <a:off x="1059480" y="1456920"/>
            <a:ext cx="61555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算法基础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02" name="文本框 2101"/>
          <p:cNvSpPr txBox="1"/>
          <p:nvPr/>
        </p:nvSpPr>
        <p:spPr>
          <a:xfrm>
            <a:off x="1076400" y="1732680"/>
            <a:ext cx="24641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AI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03" name="文本框 2102"/>
          <p:cNvSpPr txBox="1"/>
          <p:nvPr/>
        </p:nvSpPr>
        <p:spPr>
          <a:xfrm>
            <a:off x="1381320" y="1728000"/>
            <a:ext cx="61555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发展简史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04" name="文本框 2103"/>
          <p:cNvSpPr txBox="1"/>
          <p:nvPr/>
        </p:nvSpPr>
        <p:spPr>
          <a:xfrm>
            <a:off x="1305000" y="1985040"/>
            <a:ext cx="8976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-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05" name="文本框 2104"/>
          <p:cNvSpPr txBox="1"/>
          <p:nvPr/>
        </p:nvSpPr>
        <p:spPr>
          <a:xfrm>
            <a:off x="1415880" y="1980720"/>
            <a:ext cx="307777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三次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06" name="文本框 2105"/>
          <p:cNvSpPr txBox="1"/>
          <p:nvPr/>
        </p:nvSpPr>
        <p:spPr>
          <a:xfrm>
            <a:off x="1797120" y="1985040"/>
            <a:ext cx="16190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AI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07" name="文本框 2106"/>
          <p:cNvSpPr txBox="1"/>
          <p:nvPr/>
        </p:nvSpPr>
        <p:spPr>
          <a:xfrm>
            <a:off x="1998000" y="1980720"/>
            <a:ext cx="307777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浪潮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08" name="文本框 2107"/>
          <p:cNvSpPr txBox="1"/>
          <p:nvPr/>
        </p:nvSpPr>
        <p:spPr>
          <a:xfrm>
            <a:off x="1305000" y="2207160"/>
            <a:ext cx="8976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-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09" name="文本框 2108"/>
          <p:cNvSpPr txBox="1"/>
          <p:nvPr/>
        </p:nvSpPr>
        <p:spPr>
          <a:xfrm>
            <a:off x="1415880" y="2202480"/>
            <a:ext cx="923330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关键技术突破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10" name="文本框 2109"/>
          <p:cNvSpPr txBox="1"/>
          <p:nvPr/>
        </p:nvSpPr>
        <p:spPr>
          <a:xfrm>
            <a:off x="1305000" y="2435040"/>
            <a:ext cx="8976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-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11" name="文本框 2110"/>
          <p:cNvSpPr txBox="1"/>
          <p:nvPr/>
        </p:nvSpPr>
        <p:spPr>
          <a:xfrm>
            <a:off x="1415880" y="2430360"/>
            <a:ext cx="61555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产业⽣态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12" name="文本框 2111"/>
          <p:cNvSpPr txBox="1"/>
          <p:nvPr/>
        </p:nvSpPr>
        <p:spPr>
          <a:xfrm>
            <a:off x="1076400" y="2681280"/>
            <a:ext cx="38311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NLP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13" name="文本框 2112"/>
          <p:cNvSpPr txBox="1"/>
          <p:nvPr/>
        </p:nvSpPr>
        <p:spPr>
          <a:xfrm>
            <a:off x="1550520" y="2676960"/>
            <a:ext cx="307777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基础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14" name="文本框 2113"/>
          <p:cNvSpPr txBox="1"/>
          <p:nvPr/>
        </p:nvSpPr>
        <p:spPr>
          <a:xfrm>
            <a:off x="1305000" y="2934000"/>
            <a:ext cx="379912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- NLP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15" name="文本框 2114"/>
          <p:cNvSpPr txBox="1"/>
          <p:nvPr/>
        </p:nvSpPr>
        <p:spPr>
          <a:xfrm>
            <a:off x="1730387" y="2929680"/>
            <a:ext cx="61555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核⼼任务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16" name="文本框 2115"/>
          <p:cNvSpPr txBox="1"/>
          <p:nvPr/>
        </p:nvSpPr>
        <p:spPr>
          <a:xfrm>
            <a:off x="1305000" y="3155760"/>
            <a:ext cx="8976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-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17" name="文本框 2116"/>
          <p:cNvSpPr txBox="1"/>
          <p:nvPr/>
        </p:nvSpPr>
        <p:spPr>
          <a:xfrm>
            <a:off x="1415880" y="3151440"/>
            <a:ext cx="769441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语⾔歧义性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18" name="文本框 2117"/>
          <p:cNvSpPr txBox="1"/>
          <p:nvPr/>
        </p:nvSpPr>
        <p:spPr>
          <a:xfrm>
            <a:off x="1305000" y="3384000"/>
            <a:ext cx="8976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-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19" name="文本框 2118"/>
          <p:cNvSpPr txBox="1"/>
          <p:nvPr/>
        </p:nvSpPr>
        <p:spPr>
          <a:xfrm>
            <a:off x="1415880" y="3379320"/>
            <a:ext cx="61555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应⽤案例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20" name="文本框 2119"/>
          <p:cNvSpPr txBox="1"/>
          <p:nvPr/>
        </p:nvSpPr>
        <p:spPr>
          <a:xfrm>
            <a:off x="1076400" y="3630240"/>
            <a:ext cx="92974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21" name="文本框 2120"/>
          <p:cNvSpPr txBox="1"/>
          <p:nvPr/>
        </p:nvSpPr>
        <p:spPr>
          <a:xfrm>
            <a:off x="1190520" y="3625920"/>
            <a:ext cx="61555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机器学习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22" name="文本框 2121"/>
          <p:cNvSpPr txBox="1"/>
          <p:nvPr/>
        </p:nvSpPr>
        <p:spPr>
          <a:xfrm>
            <a:off x="1305000" y="3882960"/>
            <a:ext cx="8976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-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23" name="文本框 2122"/>
          <p:cNvSpPr txBox="1"/>
          <p:nvPr/>
        </p:nvSpPr>
        <p:spPr>
          <a:xfrm>
            <a:off x="1415880" y="3878280"/>
            <a:ext cx="61555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学习范式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24" name="文本框 2123"/>
          <p:cNvSpPr txBox="1"/>
          <p:nvPr/>
        </p:nvSpPr>
        <p:spPr>
          <a:xfrm>
            <a:off x="1305000" y="4104720"/>
            <a:ext cx="8976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-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25" name="文本框 2124"/>
          <p:cNvSpPr txBox="1"/>
          <p:nvPr/>
        </p:nvSpPr>
        <p:spPr>
          <a:xfrm>
            <a:off x="1415880" y="4100400"/>
            <a:ext cx="61555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典型算法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26" name="文本框 2125"/>
          <p:cNvSpPr txBox="1"/>
          <p:nvPr/>
        </p:nvSpPr>
        <p:spPr>
          <a:xfrm>
            <a:off x="1305000" y="4332960"/>
            <a:ext cx="8976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-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27" name="文本框 2126"/>
          <p:cNvSpPr txBox="1"/>
          <p:nvPr/>
        </p:nvSpPr>
        <p:spPr>
          <a:xfrm>
            <a:off x="1415880" y="4328280"/>
            <a:ext cx="61555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⼯作流程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28" name="文本框 2127"/>
          <p:cNvSpPr txBox="1"/>
          <p:nvPr/>
        </p:nvSpPr>
        <p:spPr>
          <a:xfrm>
            <a:off x="1305000" y="4554720"/>
            <a:ext cx="89768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-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29" name="文本框 2128"/>
          <p:cNvSpPr txBox="1"/>
          <p:nvPr/>
        </p:nvSpPr>
        <p:spPr>
          <a:xfrm>
            <a:off x="1415880" y="4550040"/>
            <a:ext cx="615553" cy="18466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20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模型评估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30" name="文本框 2129"/>
          <p:cNvSpPr txBox="1"/>
          <p:nvPr/>
        </p:nvSpPr>
        <p:spPr>
          <a:xfrm>
            <a:off x="609480" y="5050800"/>
            <a:ext cx="1077218" cy="21544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40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学习重点回顾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31" name="文本框 2130"/>
          <p:cNvSpPr txBox="1"/>
          <p:nvPr/>
        </p:nvSpPr>
        <p:spPr>
          <a:xfrm>
            <a:off x="838080" y="5330880"/>
            <a:ext cx="134652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1. 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32" name="文本框 2131"/>
          <p:cNvSpPr txBox="1"/>
          <p:nvPr/>
        </p:nvSpPr>
        <p:spPr>
          <a:xfrm>
            <a:off x="1028520" y="5326560"/>
            <a:ext cx="269304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理解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33" name="文本框 2132"/>
          <p:cNvSpPr txBox="1"/>
          <p:nvPr/>
        </p:nvSpPr>
        <p:spPr>
          <a:xfrm>
            <a:off x="1409760" y="5330880"/>
            <a:ext cx="142668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AI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34" name="文本框 2133"/>
          <p:cNvSpPr txBox="1"/>
          <p:nvPr/>
        </p:nvSpPr>
        <p:spPr>
          <a:xfrm>
            <a:off x="1610640" y="5326560"/>
            <a:ext cx="2154436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发展的历史脉络，把握技术演进规律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35" name="文本框 2134"/>
          <p:cNvSpPr txBox="1"/>
          <p:nvPr/>
        </p:nvSpPr>
        <p:spPr>
          <a:xfrm>
            <a:off x="838080" y="5577480"/>
            <a:ext cx="134652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2. 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36" name="文本框 2135"/>
          <p:cNvSpPr txBox="1"/>
          <p:nvPr/>
        </p:nvSpPr>
        <p:spPr>
          <a:xfrm>
            <a:off x="1028520" y="5572800"/>
            <a:ext cx="269304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掌握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37" name="文本框 2136"/>
          <p:cNvSpPr txBox="1"/>
          <p:nvPr/>
        </p:nvSpPr>
        <p:spPr>
          <a:xfrm>
            <a:off x="1409760" y="5577480"/>
            <a:ext cx="254878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NLP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38" name="文本框 2137"/>
          <p:cNvSpPr txBox="1"/>
          <p:nvPr/>
        </p:nvSpPr>
        <p:spPr>
          <a:xfrm>
            <a:off x="1769760" y="5572800"/>
            <a:ext cx="1481175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的核⼼任务和⾯临的挑战</a:t>
            </a:r>
            <a:endParaRPr lang="en-US" sz="105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39" name="文本框 2138"/>
          <p:cNvSpPr txBox="1"/>
          <p:nvPr/>
        </p:nvSpPr>
        <p:spPr>
          <a:xfrm>
            <a:off x="838080" y="5830200"/>
            <a:ext cx="134652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3. 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40" name="文本框 2139"/>
          <p:cNvSpPr txBox="1"/>
          <p:nvPr/>
        </p:nvSpPr>
        <p:spPr>
          <a:xfrm>
            <a:off x="1028520" y="5825520"/>
            <a:ext cx="2019784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区分不同机器学习范式的适⽤场景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41" name="文本框 2140"/>
          <p:cNvSpPr txBox="1"/>
          <p:nvPr/>
        </p:nvSpPr>
        <p:spPr>
          <a:xfrm>
            <a:off x="838080" y="6076440"/>
            <a:ext cx="134652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4. 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42" name="文本框 2141"/>
          <p:cNvSpPr txBox="1"/>
          <p:nvPr/>
        </p:nvSpPr>
        <p:spPr>
          <a:xfrm>
            <a:off x="1028520" y="6072120"/>
            <a:ext cx="1615827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熟悉机器学习完整⼯作流程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43" name="文本框 2142"/>
          <p:cNvSpPr txBox="1"/>
          <p:nvPr/>
        </p:nvSpPr>
        <p:spPr>
          <a:xfrm>
            <a:off x="838080" y="6329160"/>
            <a:ext cx="134652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5. 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44" name="任意多边形 2143"/>
          <p:cNvSpPr/>
          <p:nvPr/>
        </p:nvSpPr>
        <p:spPr>
          <a:xfrm>
            <a:off x="6329160" y="2381400"/>
            <a:ext cx="5248800" cy="2199960"/>
          </a:xfrm>
          <a:custGeom>
            <a:avLst/>
            <a:gdLst/>
            <a:ahLst/>
            <a:cxnLst/>
            <a:rect l="0" t="0" r="r" b="b"/>
            <a:pathLst>
              <a:path w="14580" h="6111">
                <a:moveTo>
                  <a:pt x="0" y="5983"/>
                </a:moveTo>
                <a:lnTo>
                  <a:pt x="0" y="128"/>
                </a:lnTo>
                <a:cubicBezTo>
                  <a:pt x="0" y="120"/>
                  <a:pt x="1" y="111"/>
                  <a:pt x="4" y="103"/>
                </a:cubicBezTo>
                <a:cubicBezTo>
                  <a:pt x="6" y="95"/>
                  <a:pt x="10" y="87"/>
                  <a:pt x="15" y="79"/>
                </a:cubicBezTo>
                <a:cubicBezTo>
                  <a:pt x="20" y="71"/>
                  <a:pt x="26" y="64"/>
                  <a:pt x="34" y="57"/>
                </a:cubicBezTo>
                <a:cubicBezTo>
                  <a:pt x="41" y="50"/>
                  <a:pt x="49" y="43"/>
                  <a:pt x="58" y="37"/>
                </a:cubicBezTo>
                <a:cubicBezTo>
                  <a:pt x="67" y="31"/>
                  <a:pt x="77" y="26"/>
                  <a:pt x="88" y="21"/>
                </a:cubicBezTo>
                <a:cubicBezTo>
                  <a:pt x="99" y="17"/>
                  <a:pt x="111" y="13"/>
                  <a:pt x="123" y="10"/>
                </a:cubicBezTo>
                <a:cubicBezTo>
                  <a:pt x="135" y="6"/>
                  <a:pt x="147" y="4"/>
                  <a:pt x="160" y="2"/>
                </a:cubicBezTo>
                <a:cubicBezTo>
                  <a:pt x="173" y="1"/>
                  <a:pt x="185" y="0"/>
                  <a:pt x="198" y="0"/>
                </a:cubicBezTo>
                <a:lnTo>
                  <a:pt x="14381" y="0"/>
                </a:lnTo>
                <a:cubicBezTo>
                  <a:pt x="14394" y="0"/>
                  <a:pt x="14407" y="1"/>
                  <a:pt x="14420" y="2"/>
                </a:cubicBezTo>
                <a:cubicBezTo>
                  <a:pt x="14433" y="4"/>
                  <a:pt x="14445" y="6"/>
                  <a:pt x="14457" y="10"/>
                </a:cubicBezTo>
                <a:cubicBezTo>
                  <a:pt x="14469" y="13"/>
                  <a:pt x="14481" y="17"/>
                  <a:pt x="14491" y="21"/>
                </a:cubicBezTo>
                <a:cubicBezTo>
                  <a:pt x="14502" y="26"/>
                  <a:pt x="14512" y="31"/>
                  <a:pt x="14521" y="37"/>
                </a:cubicBezTo>
                <a:cubicBezTo>
                  <a:pt x="14531" y="43"/>
                  <a:pt x="14539" y="50"/>
                  <a:pt x="14546" y="57"/>
                </a:cubicBezTo>
                <a:cubicBezTo>
                  <a:pt x="14553" y="64"/>
                  <a:pt x="14560" y="71"/>
                  <a:pt x="14564" y="79"/>
                </a:cubicBezTo>
                <a:cubicBezTo>
                  <a:pt x="14569" y="87"/>
                  <a:pt x="14573" y="95"/>
                  <a:pt x="14576" y="103"/>
                </a:cubicBezTo>
                <a:cubicBezTo>
                  <a:pt x="14578" y="111"/>
                  <a:pt x="14580" y="120"/>
                  <a:pt x="14580" y="128"/>
                </a:cubicBezTo>
                <a:lnTo>
                  <a:pt x="14580" y="5983"/>
                </a:lnTo>
                <a:cubicBezTo>
                  <a:pt x="14580" y="5991"/>
                  <a:pt x="14578" y="6000"/>
                  <a:pt x="14576" y="6008"/>
                </a:cubicBezTo>
                <a:cubicBezTo>
                  <a:pt x="14573" y="6016"/>
                  <a:pt x="14569" y="6024"/>
                  <a:pt x="14564" y="6032"/>
                </a:cubicBezTo>
                <a:cubicBezTo>
                  <a:pt x="14560" y="6040"/>
                  <a:pt x="14553" y="6047"/>
                  <a:pt x="14546" y="6054"/>
                </a:cubicBezTo>
                <a:cubicBezTo>
                  <a:pt x="14539" y="6061"/>
                  <a:pt x="14531" y="6068"/>
                  <a:pt x="14521" y="6074"/>
                </a:cubicBezTo>
                <a:cubicBezTo>
                  <a:pt x="14512" y="6080"/>
                  <a:pt x="14502" y="6085"/>
                  <a:pt x="14491" y="6090"/>
                </a:cubicBezTo>
                <a:cubicBezTo>
                  <a:pt x="14481" y="6094"/>
                  <a:pt x="14469" y="6098"/>
                  <a:pt x="14457" y="6101"/>
                </a:cubicBezTo>
                <a:cubicBezTo>
                  <a:pt x="14445" y="6105"/>
                  <a:pt x="14433" y="6107"/>
                  <a:pt x="14420" y="6109"/>
                </a:cubicBezTo>
                <a:cubicBezTo>
                  <a:pt x="14407" y="6110"/>
                  <a:pt x="14394" y="6111"/>
                  <a:pt x="14381" y="6111"/>
                </a:cubicBezTo>
                <a:lnTo>
                  <a:pt x="198" y="6111"/>
                </a:lnTo>
                <a:cubicBezTo>
                  <a:pt x="185" y="6111"/>
                  <a:pt x="173" y="6110"/>
                  <a:pt x="160" y="6109"/>
                </a:cubicBezTo>
                <a:cubicBezTo>
                  <a:pt x="147" y="6107"/>
                  <a:pt x="135" y="6105"/>
                  <a:pt x="123" y="6101"/>
                </a:cubicBezTo>
                <a:cubicBezTo>
                  <a:pt x="111" y="6098"/>
                  <a:pt x="99" y="6094"/>
                  <a:pt x="88" y="6090"/>
                </a:cubicBezTo>
                <a:cubicBezTo>
                  <a:pt x="77" y="6085"/>
                  <a:pt x="67" y="6080"/>
                  <a:pt x="58" y="6074"/>
                </a:cubicBezTo>
                <a:cubicBezTo>
                  <a:pt x="49" y="6068"/>
                  <a:pt x="41" y="6061"/>
                  <a:pt x="34" y="6054"/>
                </a:cubicBezTo>
                <a:cubicBezTo>
                  <a:pt x="26" y="6047"/>
                  <a:pt x="20" y="6040"/>
                  <a:pt x="15" y="6032"/>
                </a:cubicBezTo>
                <a:cubicBezTo>
                  <a:pt x="10" y="6024"/>
                  <a:pt x="6" y="6016"/>
                  <a:pt x="4" y="6008"/>
                </a:cubicBezTo>
                <a:cubicBezTo>
                  <a:pt x="1" y="6000"/>
                  <a:pt x="0" y="5991"/>
                  <a:pt x="0" y="5983"/>
                </a:cubicBez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3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45" name="任意多边形 2144"/>
          <p:cNvSpPr/>
          <p:nvPr/>
        </p:nvSpPr>
        <p:spPr>
          <a:xfrm>
            <a:off x="6329160" y="2381400"/>
            <a:ext cx="5248800" cy="2199960"/>
          </a:xfrm>
          <a:custGeom>
            <a:avLst/>
            <a:gdLst/>
            <a:ahLst/>
            <a:cxnLst/>
            <a:rect l="0" t="0" r="r" b="b"/>
            <a:pathLst>
              <a:path w="14580" h="6111" fill="none">
                <a:moveTo>
                  <a:pt x="0" y="5983"/>
                </a:moveTo>
                <a:lnTo>
                  <a:pt x="0" y="128"/>
                </a:lnTo>
                <a:cubicBezTo>
                  <a:pt x="0" y="120"/>
                  <a:pt x="1" y="111"/>
                  <a:pt x="4" y="103"/>
                </a:cubicBezTo>
                <a:cubicBezTo>
                  <a:pt x="6" y="95"/>
                  <a:pt x="10" y="87"/>
                  <a:pt x="15" y="79"/>
                </a:cubicBezTo>
                <a:cubicBezTo>
                  <a:pt x="20" y="71"/>
                  <a:pt x="26" y="64"/>
                  <a:pt x="34" y="57"/>
                </a:cubicBezTo>
                <a:cubicBezTo>
                  <a:pt x="41" y="50"/>
                  <a:pt x="49" y="43"/>
                  <a:pt x="58" y="37"/>
                </a:cubicBezTo>
                <a:cubicBezTo>
                  <a:pt x="67" y="31"/>
                  <a:pt x="77" y="26"/>
                  <a:pt x="88" y="21"/>
                </a:cubicBezTo>
                <a:cubicBezTo>
                  <a:pt x="99" y="17"/>
                  <a:pt x="111" y="13"/>
                  <a:pt x="123" y="10"/>
                </a:cubicBezTo>
                <a:cubicBezTo>
                  <a:pt x="135" y="6"/>
                  <a:pt x="147" y="4"/>
                  <a:pt x="160" y="2"/>
                </a:cubicBezTo>
                <a:cubicBezTo>
                  <a:pt x="173" y="1"/>
                  <a:pt x="185" y="0"/>
                  <a:pt x="198" y="0"/>
                </a:cubicBezTo>
                <a:lnTo>
                  <a:pt x="14381" y="0"/>
                </a:lnTo>
                <a:cubicBezTo>
                  <a:pt x="14394" y="0"/>
                  <a:pt x="14407" y="1"/>
                  <a:pt x="14420" y="2"/>
                </a:cubicBezTo>
                <a:cubicBezTo>
                  <a:pt x="14433" y="4"/>
                  <a:pt x="14445" y="6"/>
                  <a:pt x="14457" y="10"/>
                </a:cubicBezTo>
                <a:cubicBezTo>
                  <a:pt x="14469" y="13"/>
                  <a:pt x="14481" y="17"/>
                  <a:pt x="14491" y="21"/>
                </a:cubicBezTo>
                <a:cubicBezTo>
                  <a:pt x="14502" y="26"/>
                  <a:pt x="14512" y="31"/>
                  <a:pt x="14521" y="37"/>
                </a:cubicBezTo>
                <a:cubicBezTo>
                  <a:pt x="14531" y="43"/>
                  <a:pt x="14539" y="50"/>
                  <a:pt x="14546" y="57"/>
                </a:cubicBezTo>
                <a:cubicBezTo>
                  <a:pt x="14553" y="64"/>
                  <a:pt x="14560" y="71"/>
                  <a:pt x="14564" y="79"/>
                </a:cubicBezTo>
                <a:cubicBezTo>
                  <a:pt x="14569" y="87"/>
                  <a:pt x="14573" y="95"/>
                  <a:pt x="14576" y="103"/>
                </a:cubicBezTo>
                <a:cubicBezTo>
                  <a:pt x="14578" y="111"/>
                  <a:pt x="14580" y="120"/>
                  <a:pt x="14580" y="128"/>
                </a:cubicBezTo>
                <a:lnTo>
                  <a:pt x="14580" y="5983"/>
                </a:lnTo>
                <a:cubicBezTo>
                  <a:pt x="14580" y="5991"/>
                  <a:pt x="14578" y="6000"/>
                  <a:pt x="14576" y="6008"/>
                </a:cubicBezTo>
                <a:cubicBezTo>
                  <a:pt x="14573" y="6016"/>
                  <a:pt x="14569" y="6024"/>
                  <a:pt x="14564" y="6032"/>
                </a:cubicBezTo>
                <a:cubicBezTo>
                  <a:pt x="14560" y="6040"/>
                  <a:pt x="14553" y="6047"/>
                  <a:pt x="14546" y="6054"/>
                </a:cubicBezTo>
                <a:cubicBezTo>
                  <a:pt x="14539" y="6061"/>
                  <a:pt x="14531" y="6068"/>
                  <a:pt x="14521" y="6074"/>
                </a:cubicBezTo>
                <a:cubicBezTo>
                  <a:pt x="14512" y="6080"/>
                  <a:pt x="14502" y="6085"/>
                  <a:pt x="14491" y="6090"/>
                </a:cubicBezTo>
                <a:cubicBezTo>
                  <a:pt x="14481" y="6094"/>
                  <a:pt x="14469" y="6098"/>
                  <a:pt x="14457" y="6101"/>
                </a:cubicBezTo>
                <a:cubicBezTo>
                  <a:pt x="14445" y="6105"/>
                  <a:pt x="14433" y="6107"/>
                  <a:pt x="14420" y="6109"/>
                </a:cubicBezTo>
                <a:cubicBezTo>
                  <a:pt x="14407" y="6110"/>
                  <a:pt x="14394" y="6111"/>
                  <a:pt x="14381" y="6111"/>
                </a:cubicBezTo>
                <a:lnTo>
                  <a:pt x="198" y="6111"/>
                </a:lnTo>
                <a:cubicBezTo>
                  <a:pt x="185" y="6111"/>
                  <a:pt x="173" y="6110"/>
                  <a:pt x="160" y="6109"/>
                </a:cubicBezTo>
                <a:cubicBezTo>
                  <a:pt x="147" y="6107"/>
                  <a:pt x="135" y="6105"/>
                  <a:pt x="123" y="6101"/>
                </a:cubicBezTo>
                <a:cubicBezTo>
                  <a:pt x="111" y="6098"/>
                  <a:pt x="99" y="6094"/>
                  <a:pt x="88" y="6090"/>
                </a:cubicBezTo>
                <a:cubicBezTo>
                  <a:pt x="77" y="6085"/>
                  <a:pt x="67" y="6080"/>
                  <a:pt x="58" y="6074"/>
                </a:cubicBezTo>
                <a:cubicBezTo>
                  <a:pt x="49" y="6068"/>
                  <a:pt x="41" y="6061"/>
                  <a:pt x="34" y="6054"/>
                </a:cubicBezTo>
                <a:cubicBezTo>
                  <a:pt x="26" y="6047"/>
                  <a:pt x="20" y="6040"/>
                  <a:pt x="15" y="6032"/>
                </a:cubicBezTo>
                <a:cubicBezTo>
                  <a:pt x="10" y="6024"/>
                  <a:pt x="6" y="6016"/>
                  <a:pt x="4" y="6008"/>
                </a:cubicBezTo>
                <a:cubicBezTo>
                  <a:pt x="1" y="6000"/>
                  <a:pt x="0" y="5991"/>
                  <a:pt x="0" y="5983"/>
                </a:cubicBezTo>
              </a:path>
            </a:pathLst>
          </a:custGeom>
          <a:ln w="7560">
            <a:solidFill>
              <a:srgbClr val="E5E7EB"/>
            </a:solidFill>
            <a:miter/>
          </a:ln>
        </p:spPr>
        <p:txBody>
          <a:bodyPr lIns="3600" tIns="3600" rIns="3600" bIns="3600" anchor="t">
            <a:noAutofit/>
          </a:bodyPr>
          <a:lstStyle/>
          <a:p>
            <a:endParaRPr lang="en-US" sz="3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46" name="任意多边形 2145"/>
          <p:cNvSpPr/>
          <p:nvPr/>
        </p:nvSpPr>
        <p:spPr>
          <a:xfrm>
            <a:off x="6324480" y="5003279"/>
            <a:ext cx="5258160" cy="620621"/>
          </a:xfrm>
          <a:custGeom>
            <a:avLst/>
            <a:gdLst/>
            <a:ahLst/>
            <a:cxnLst/>
            <a:rect l="0" t="0" r="r" b="b"/>
            <a:pathLst>
              <a:path w="14606" h="1062">
                <a:moveTo>
                  <a:pt x="0" y="925"/>
                </a:moveTo>
                <a:lnTo>
                  <a:pt x="0" y="137"/>
                </a:lnTo>
                <a:cubicBezTo>
                  <a:pt x="0" y="128"/>
                  <a:pt x="1" y="119"/>
                  <a:pt x="4" y="110"/>
                </a:cubicBezTo>
                <a:cubicBezTo>
                  <a:pt x="7" y="101"/>
                  <a:pt x="11" y="92"/>
                  <a:pt x="16" y="84"/>
                </a:cubicBezTo>
                <a:cubicBezTo>
                  <a:pt x="21" y="76"/>
                  <a:pt x="28" y="68"/>
                  <a:pt x="36" y="60"/>
                </a:cubicBezTo>
                <a:cubicBezTo>
                  <a:pt x="43" y="53"/>
                  <a:pt x="52" y="46"/>
                  <a:pt x="62" y="40"/>
                </a:cubicBezTo>
                <a:cubicBezTo>
                  <a:pt x="72" y="33"/>
                  <a:pt x="82" y="28"/>
                  <a:pt x="94" y="23"/>
                </a:cubicBezTo>
                <a:cubicBezTo>
                  <a:pt x="105" y="18"/>
                  <a:pt x="118" y="13"/>
                  <a:pt x="130" y="10"/>
                </a:cubicBezTo>
                <a:cubicBezTo>
                  <a:pt x="143" y="7"/>
                  <a:pt x="157" y="4"/>
                  <a:pt x="170" y="2"/>
                </a:cubicBezTo>
                <a:cubicBezTo>
                  <a:pt x="184" y="0"/>
                  <a:pt x="198" y="0"/>
                  <a:pt x="211" y="0"/>
                </a:cubicBezTo>
                <a:lnTo>
                  <a:pt x="14394" y="0"/>
                </a:lnTo>
                <a:cubicBezTo>
                  <a:pt x="14408" y="0"/>
                  <a:pt x="14422" y="0"/>
                  <a:pt x="14435" y="2"/>
                </a:cubicBezTo>
                <a:cubicBezTo>
                  <a:pt x="14449" y="4"/>
                  <a:pt x="14462" y="7"/>
                  <a:pt x="14475" y="10"/>
                </a:cubicBezTo>
                <a:cubicBezTo>
                  <a:pt x="14488" y="13"/>
                  <a:pt x="14500" y="18"/>
                  <a:pt x="14512" y="23"/>
                </a:cubicBezTo>
                <a:cubicBezTo>
                  <a:pt x="14523" y="28"/>
                  <a:pt x="14534" y="33"/>
                  <a:pt x="14544" y="40"/>
                </a:cubicBezTo>
                <a:cubicBezTo>
                  <a:pt x="14554" y="46"/>
                  <a:pt x="14562" y="53"/>
                  <a:pt x="14570" y="60"/>
                </a:cubicBezTo>
                <a:cubicBezTo>
                  <a:pt x="14578" y="68"/>
                  <a:pt x="14584" y="76"/>
                  <a:pt x="14590" y="84"/>
                </a:cubicBezTo>
                <a:cubicBezTo>
                  <a:pt x="14595" y="92"/>
                  <a:pt x="14599" y="101"/>
                  <a:pt x="14602" y="110"/>
                </a:cubicBezTo>
                <a:cubicBezTo>
                  <a:pt x="14604" y="119"/>
                  <a:pt x="14606" y="128"/>
                  <a:pt x="14606" y="137"/>
                </a:cubicBezTo>
                <a:lnTo>
                  <a:pt x="14606" y="925"/>
                </a:lnTo>
                <a:cubicBezTo>
                  <a:pt x="14606" y="934"/>
                  <a:pt x="14604" y="943"/>
                  <a:pt x="14602" y="952"/>
                </a:cubicBezTo>
                <a:cubicBezTo>
                  <a:pt x="14599" y="960"/>
                  <a:pt x="14595" y="969"/>
                  <a:pt x="14590" y="977"/>
                </a:cubicBezTo>
                <a:cubicBezTo>
                  <a:pt x="14584" y="986"/>
                  <a:pt x="14578" y="993"/>
                  <a:pt x="14570" y="1001"/>
                </a:cubicBezTo>
                <a:cubicBezTo>
                  <a:pt x="14562" y="1008"/>
                  <a:pt x="14554" y="1015"/>
                  <a:pt x="14544" y="1022"/>
                </a:cubicBezTo>
                <a:cubicBezTo>
                  <a:pt x="14534" y="1028"/>
                  <a:pt x="14523" y="1034"/>
                  <a:pt x="14512" y="1039"/>
                </a:cubicBezTo>
                <a:cubicBezTo>
                  <a:pt x="14500" y="1044"/>
                  <a:pt x="14488" y="1048"/>
                  <a:pt x="14475" y="1051"/>
                </a:cubicBezTo>
                <a:cubicBezTo>
                  <a:pt x="14462" y="1055"/>
                  <a:pt x="14449" y="1057"/>
                  <a:pt x="14435" y="1059"/>
                </a:cubicBezTo>
                <a:cubicBezTo>
                  <a:pt x="14422" y="1061"/>
                  <a:pt x="14408" y="1062"/>
                  <a:pt x="14394" y="1062"/>
                </a:cubicBezTo>
                <a:lnTo>
                  <a:pt x="211" y="1062"/>
                </a:lnTo>
                <a:cubicBezTo>
                  <a:pt x="198" y="1062"/>
                  <a:pt x="184" y="1061"/>
                  <a:pt x="170" y="1059"/>
                </a:cubicBezTo>
                <a:cubicBezTo>
                  <a:pt x="157" y="1057"/>
                  <a:pt x="143" y="1055"/>
                  <a:pt x="130" y="1051"/>
                </a:cubicBezTo>
                <a:cubicBezTo>
                  <a:pt x="118" y="1048"/>
                  <a:pt x="105" y="1044"/>
                  <a:pt x="94" y="1039"/>
                </a:cubicBezTo>
                <a:cubicBezTo>
                  <a:pt x="82" y="1034"/>
                  <a:pt x="72" y="1028"/>
                  <a:pt x="62" y="1022"/>
                </a:cubicBezTo>
                <a:cubicBezTo>
                  <a:pt x="52" y="1015"/>
                  <a:pt x="43" y="1008"/>
                  <a:pt x="36" y="1001"/>
                </a:cubicBezTo>
                <a:cubicBezTo>
                  <a:pt x="28" y="993"/>
                  <a:pt x="21" y="986"/>
                  <a:pt x="16" y="977"/>
                </a:cubicBezTo>
                <a:cubicBezTo>
                  <a:pt x="11" y="969"/>
                  <a:pt x="7" y="960"/>
                  <a:pt x="4" y="952"/>
                </a:cubicBezTo>
                <a:cubicBezTo>
                  <a:pt x="1" y="943"/>
                  <a:pt x="0" y="934"/>
                  <a:pt x="0" y="925"/>
                </a:cubicBez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36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47" name="文本框 2146"/>
          <p:cNvSpPr txBox="1"/>
          <p:nvPr/>
        </p:nvSpPr>
        <p:spPr>
          <a:xfrm>
            <a:off x="1028520" y="6324480"/>
            <a:ext cx="2289088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能够诊断并解决模型训练中的常⻅问题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48" name="文本框 2147"/>
          <p:cNvSpPr txBox="1"/>
          <p:nvPr/>
        </p:nvSpPr>
        <p:spPr>
          <a:xfrm>
            <a:off x="6324480" y="2045880"/>
            <a:ext cx="1231106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60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关键概念关联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49" name="文本框 2148"/>
          <p:cNvSpPr txBox="1"/>
          <p:nvPr/>
        </p:nvSpPr>
        <p:spPr>
          <a:xfrm>
            <a:off x="6562800" y="2564280"/>
            <a:ext cx="222818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AI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50" name="文本框 2149"/>
          <p:cNvSpPr txBox="1"/>
          <p:nvPr/>
        </p:nvSpPr>
        <p:spPr>
          <a:xfrm>
            <a:off x="6867720" y="2559960"/>
            <a:ext cx="3097002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发展浪潮与技术突破的关系：每次浪潮都由关键算法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51" name="文本框 2150"/>
          <p:cNvSpPr txBox="1"/>
          <p:nvPr/>
        </p:nvSpPr>
        <p:spPr>
          <a:xfrm>
            <a:off x="6562800" y="2763000"/>
            <a:ext cx="538609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突破驱动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52" name="文本框 2151"/>
          <p:cNvSpPr txBox="1"/>
          <p:nvPr/>
        </p:nvSpPr>
        <p:spPr>
          <a:xfrm>
            <a:off x="6562800" y="3038760"/>
            <a:ext cx="335028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NLP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53" name="文本框 2152"/>
          <p:cNvSpPr txBox="1"/>
          <p:nvPr/>
        </p:nvSpPr>
        <p:spPr>
          <a:xfrm>
            <a:off x="7036920" y="3034440"/>
            <a:ext cx="1211870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与机器学习的关系：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54" name="文本框 2153"/>
          <p:cNvSpPr txBox="1"/>
          <p:nvPr/>
        </p:nvSpPr>
        <p:spPr>
          <a:xfrm>
            <a:off x="8232982" y="3034212"/>
            <a:ext cx="254878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 dirty="0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NLP</a:t>
            </a:r>
            <a:endParaRPr lang="en-US" sz="105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55" name="文本框 2154"/>
          <p:cNvSpPr txBox="1"/>
          <p:nvPr/>
        </p:nvSpPr>
        <p:spPr>
          <a:xfrm>
            <a:off x="8533483" y="3034440"/>
            <a:ext cx="1615827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 dirty="0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是机器学习的重要应⽤</a:t>
            </a:r>
            <a:r>
              <a:rPr lang="zh-CN" altLang="en-US" sz="1050" dirty="0">
                <a:solidFill>
                  <a:srgbClr val="1F2937"/>
                </a:solidFill>
                <a:latin typeface="NotoSansCJKsc"/>
                <a:ea typeface="NotoSansCJKsc"/>
              </a:rPr>
              <a:t>领域</a:t>
            </a:r>
            <a:endParaRPr lang="en-US" sz="105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57" name="文本框 2156"/>
          <p:cNvSpPr txBox="1"/>
          <p:nvPr/>
        </p:nvSpPr>
        <p:spPr>
          <a:xfrm>
            <a:off x="6562800" y="3513240"/>
            <a:ext cx="80150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58" name="文本框 2157"/>
          <p:cNvSpPr txBox="1"/>
          <p:nvPr/>
        </p:nvSpPr>
        <p:spPr>
          <a:xfrm>
            <a:off x="6676920" y="3508560"/>
            <a:ext cx="3231654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算法选择与问题类型的匹配：根据数据特点和任务⽬标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59" name="文本框 2158"/>
          <p:cNvSpPr txBox="1"/>
          <p:nvPr/>
        </p:nvSpPr>
        <p:spPr>
          <a:xfrm>
            <a:off x="6562800" y="3711960"/>
            <a:ext cx="807913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选择合适算法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60" name="文本框 2159"/>
          <p:cNvSpPr txBox="1"/>
          <p:nvPr/>
        </p:nvSpPr>
        <p:spPr>
          <a:xfrm>
            <a:off x="6562800" y="3987720"/>
            <a:ext cx="80150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61" name="文本框 2160"/>
          <p:cNvSpPr txBox="1"/>
          <p:nvPr/>
        </p:nvSpPr>
        <p:spPr>
          <a:xfrm>
            <a:off x="6676920" y="3983040"/>
            <a:ext cx="2693045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特征⼯程与模型性能：好的特征决定模型上限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62" name="文本框 2161"/>
          <p:cNvSpPr txBox="1"/>
          <p:nvPr/>
        </p:nvSpPr>
        <p:spPr>
          <a:xfrm>
            <a:off x="6562800" y="4264920"/>
            <a:ext cx="80150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1F2937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• 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63" name="文本框 2162"/>
          <p:cNvSpPr txBox="1"/>
          <p:nvPr/>
        </p:nvSpPr>
        <p:spPr>
          <a:xfrm>
            <a:off x="6676920" y="4260600"/>
            <a:ext cx="2827697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050" b="0" u="none" strike="noStrike">
                <a:solidFill>
                  <a:srgbClr val="1F2937"/>
                </a:solidFill>
                <a:effectLst/>
                <a:uFillTx/>
                <a:latin typeface="NotoSansCJKsc"/>
                <a:ea typeface="NotoSansCJKsc"/>
              </a:rPr>
              <a:t>过拟合与泛化能⼒：平衡模型复杂度和泛化能⼒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64" name="文本框 2163"/>
          <p:cNvSpPr txBox="1"/>
          <p:nvPr/>
        </p:nvSpPr>
        <p:spPr>
          <a:xfrm>
            <a:off x="6324480" y="4755240"/>
            <a:ext cx="1231106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600" b="0" u="none" strike="noStrike">
                <a:solidFill>
                  <a:srgbClr val="2630A5"/>
                </a:solidFill>
                <a:effectLst/>
                <a:uFillTx/>
                <a:latin typeface="NotoSansCJKsc"/>
                <a:ea typeface="NotoSansCJKsc"/>
              </a:rPr>
              <a:t>知识应⽤路径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65" name="文本框 2164"/>
          <p:cNvSpPr txBox="1"/>
          <p:nvPr/>
        </p:nvSpPr>
        <p:spPr>
          <a:xfrm>
            <a:off x="6477120" y="5253186"/>
            <a:ext cx="564257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理论学习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66" name="文本框 2165"/>
          <p:cNvSpPr txBox="1"/>
          <p:nvPr/>
        </p:nvSpPr>
        <p:spPr>
          <a:xfrm>
            <a:off x="7238880" y="5257866"/>
            <a:ext cx="211596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00" b="0" u="none" strike="noStrike">
                <a:solidFill>
                  <a:srgbClr val="FFFFFF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 → 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67" name="文本框 2166"/>
          <p:cNvSpPr txBox="1"/>
          <p:nvPr/>
        </p:nvSpPr>
        <p:spPr>
          <a:xfrm>
            <a:off x="7524720" y="5253186"/>
            <a:ext cx="564257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案例分析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68" name="文本框 2167"/>
          <p:cNvSpPr txBox="1"/>
          <p:nvPr/>
        </p:nvSpPr>
        <p:spPr>
          <a:xfrm>
            <a:off x="8286840" y="5257866"/>
            <a:ext cx="211596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00" b="0" u="none" strike="noStrike">
                <a:solidFill>
                  <a:srgbClr val="FFFFFF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 → 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69" name="文本框 2168"/>
          <p:cNvSpPr txBox="1"/>
          <p:nvPr/>
        </p:nvSpPr>
        <p:spPr>
          <a:xfrm>
            <a:off x="8572320" y="5253186"/>
            <a:ext cx="564257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实践项⽬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70" name="文本框 2169"/>
          <p:cNvSpPr txBox="1"/>
          <p:nvPr/>
        </p:nvSpPr>
        <p:spPr>
          <a:xfrm>
            <a:off x="9334440" y="5257866"/>
            <a:ext cx="211596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00" b="0" u="none" strike="noStrike">
                <a:solidFill>
                  <a:srgbClr val="FFFFFF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 → 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71" name="文本框 2170"/>
          <p:cNvSpPr txBox="1"/>
          <p:nvPr/>
        </p:nvSpPr>
        <p:spPr>
          <a:xfrm>
            <a:off x="9620280" y="5253186"/>
            <a:ext cx="564257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问题解决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72" name="文本框 2171"/>
          <p:cNvSpPr txBox="1"/>
          <p:nvPr/>
        </p:nvSpPr>
        <p:spPr>
          <a:xfrm>
            <a:off x="10382400" y="5257866"/>
            <a:ext cx="211596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00" b="0" u="none" strike="noStrike">
                <a:solidFill>
                  <a:srgbClr val="FFFFFF"/>
                </a:solidFill>
                <a:effectLst/>
                <a:uFillTx/>
                <a:latin typeface="Times New Roman" panose="02020603050405020304"/>
                <a:ea typeface="Times New Roman" panose="02020603050405020304"/>
              </a:rPr>
              <a:t> → 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74" name="文本框 2173"/>
          <p:cNvSpPr txBox="1"/>
          <p:nvPr/>
        </p:nvSpPr>
        <p:spPr>
          <a:xfrm>
            <a:off x="10667880" y="5253186"/>
            <a:ext cx="564257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100" b="0" u="none" strike="noStrike">
                <a:solidFill>
                  <a:srgbClr val="FFFFFF"/>
                </a:solidFill>
                <a:effectLst/>
                <a:uFillTx/>
                <a:latin typeface="NotoSansCJKsc"/>
                <a:ea typeface="NotoSansCJKsc"/>
              </a:rPr>
              <a:t>知识内化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3D9F22-B350-65F3-89C6-7614FE55F81F}"/>
              </a:ext>
            </a:extLst>
          </p:cNvPr>
          <p:cNvSpPr txBox="1"/>
          <p:nvPr/>
        </p:nvSpPr>
        <p:spPr>
          <a:xfrm>
            <a:off x="10883265" y="132501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任意多边形: 形状 73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75" name="任意多边形: 形状 74"/>
          <p:cNvSpPr/>
          <p:nvPr/>
        </p:nvSpPr>
        <p:spPr>
          <a:xfrm>
            <a:off x="152280" y="152280"/>
            <a:ext cx="11887560" cy="6705720"/>
          </a:xfrm>
          <a:custGeom>
            <a:avLst/>
            <a:gdLst/>
            <a:ahLst/>
            <a:cxnLst/>
            <a:rect l="0" t="0" r="r" b="b"/>
            <a:pathLst>
              <a:path w="33021" h="18627">
                <a:moveTo>
                  <a:pt x="0" y="0"/>
                </a:moveTo>
                <a:lnTo>
                  <a:pt x="33021" y="0"/>
                </a:lnTo>
                <a:lnTo>
                  <a:pt x="33021" y="18627"/>
                </a:lnTo>
                <a:lnTo>
                  <a:pt x="0" y="186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76" name="任意多边形: 形状 75"/>
          <p:cNvSpPr/>
          <p:nvPr/>
        </p:nvSpPr>
        <p:spPr>
          <a:xfrm>
            <a:off x="152280" y="152280"/>
            <a:ext cx="11887560" cy="962280"/>
          </a:xfrm>
          <a:custGeom>
            <a:avLst/>
            <a:gdLst/>
            <a:ahLst/>
            <a:cxnLst/>
            <a:rect l="0" t="0" r="r" b="b"/>
            <a:pathLst>
              <a:path w="33021" h="2673">
                <a:moveTo>
                  <a:pt x="0" y="0"/>
                </a:moveTo>
                <a:lnTo>
                  <a:pt x="33021" y="0"/>
                </a:lnTo>
                <a:lnTo>
                  <a:pt x="33021" y="2673"/>
                </a:lnTo>
                <a:lnTo>
                  <a:pt x="0" y="2673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77" name="任意多边形: 形状 76"/>
          <p:cNvSpPr/>
          <p:nvPr/>
        </p:nvSpPr>
        <p:spPr>
          <a:xfrm>
            <a:off x="152280" y="1114200"/>
            <a:ext cx="11887560" cy="5486760"/>
          </a:xfrm>
          <a:custGeom>
            <a:avLst/>
            <a:gdLst/>
            <a:ahLst/>
            <a:cxnLst/>
            <a:rect l="0" t="0" r="r" b="b"/>
            <a:pathLst>
              <a:path w="33021" h="15241">
                <a:moveTo>
                  <a:pt x="0" y="0"/>
                </a:moveTo>
                <a:lnTo>
                  <a:pt x="33021" y="0"/>
                </a:lnTo>
                <a:lnTo>
                  <a:pt x="33021" y="15241"/>
                </a:lnTo>
                <a:lnTo>
                  <a:pt x="0" y="15241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78" name="任意多边形: 形状 77"/>
          <p:cNvSpPr/>
          <p:nvPr/>
        </p:nvSpPr>
        <p:spPr>
          <a:xfrm>
            <a:off x="609480" y="2114280"/>
            <a:ext cx="5258160" cy="1629360"/>
          </a:xfrm>
          <a:custGeom>
            <a:avLst/>
            <a:gdLst/>
            <a:ahLst/>
            <a:cxnLst/>
            <a:rect l="0" t="0" r="r" b="b"/>
            <a:pathLst>
              <a:path w="14606" h="4526">
                <a:moveTo>
                  <a:pt x="0" y="4314"/>
                </a:moveTo>
                <a:lnTo>
                  <a:pt x="0" y="212"/>
                </a:lnTo>
                <a:cubicBezTo>
                  <a:pt x="0" y="198"/>
                  <a:pt x="1" y="184"/>
                  <a:pt x="4" y="171"/>
                </a:cubicBezTo>
                <a:cubicBezTo>
                  <a:pt x="7" y="157"/>
                  <a:pt x="11" y="144"/>
                  <a:pt x="16" y="131"/>
                </a:cubicBezTo>
                <a:cubicBezTo>
                  <a:pt x="21" y="118"/>
                  <a:pt x="28" y="106"/>
                  <a:pt x="36" y="94"/>
                </a:cubicBezTo>
                <a:cubicBezTo>
                  <a:pt x="43" y="83"/>
                  <a:pt x="52" y="72"/>
                  <a:pt x="62" y="62"/>
                </a:cubicBezTo>
                <a:cubicBezTo>
                  <a:pt x="72" y="52"/>
                  <a:pt x="82" y="44"/>
                  <a:pt x="94" y="36"/>
                </a:cubicBezTo>
                <a:cubicBezTo>
                  <a:pt x="105" y="28"/>
                  <a:pt x="118" y="22"/>
                  <a:pt x="130" y="16"/>
                </a:cubicBezTo>
                <a:cubicBezTo>
                  <a:pt x="143" y="11"/>
                  <a:pt x="157" y="7"/>
                  <a:pt x="170" y="4"/>
                </a:cubicBezTo>
                <a:cubicBezTo>
                  <a:pt x="184" y="2"/>
                  <a:pt x="198" y="0"/>
                  <a:pt x="211" y="0"/>
                </a:cubicBezTo>
                <a:lnTo>
                  <a:pt x="14394" y="0"/>
                </a:lnTo>
                <a:cubicBezTo>
                  <a:pt x="14408" y="0"/>
                  <a:pt x="14422" y="2"/>
                  <a:pt x="14435" y="4"/>
                </a:cubicBezTo>
                <a:cubicBezTo>
                  <a:pt x="14449" y="7"/>
                  <a:pt x="14462" y="11"/>
                  <a:pt x="14475" y="16"/>
                </a:cubicBezTo>
                <a:cubicBezTo>
                  <a:pt x="14488" y="22"/>
                  <a:pt x="14500" y="28"/>
                  <a:pt x="14512" y="36"/>
                </a:cubicBezTo>
                <a:cubicBezTo>
                  <a:pt x="14523" y="44"/>
                  <a:pt x="14534" y="52"/>
                  <a:pt x="14544" y="62"/>
                </a:cubicBezTo>
                <a:cubicBezTo>
                  <a:pt x="14554" y="72"/>
                  <a:pt x="14562" y="83"/>
                  <a:pt x="14570" y="94"/>
                </a:cubicBezTo>
                <a:cubicBezTo>
                  <a:pt x="14578" y="106"/>
                  <a:pt x="14584" y="118"/>
                  <a:pt x="14590" y="131"/>
                </a:cubicBezTo>
                <a:cubicBezTo>
                  <a:pt x="14595" y="144"/>
                  <a:pt x="14599" y="157"/>
                  <a:pt x="14602" y="171"/>
                </a:cubicBezTo>
                <a:cubicBezTo>
                  <a:pt x="14604" y="184"/>
                  <a:pt x="14606" y="198"/>
                  <a:pt x="14606" y="212"/>
                </a:cubicBezTo>
                <a:lnTo>
                  <a:pt x="14606" y="4314"/>
                </a:lnTo>
                <a:cubicBezTo>
                  <a:pt x="14606" y="4328"/>
                  <a:pt x="14604" y="4342"/>
                  <a:pt x="14602" y="4355"/>
                </a:cubicBezTo>
                <a:cubicBezTo>
                  <a:pt x="14599" y="4369"/>
                  <a:pt x="14595" y="4382"/>
                  <a:pt x="14590" y="4395"/>
                </a:cubicBezTo>
                <a:cubicBezTo>
                  <a:pt x="14584" y="4408"/>
                  <a:pt x="14578" y="4420"/>
                  <a:pt x="14570" y="4432"/>
                </a:cubicBezTo>
                <a:cubicBezTo>
                  <a:pt x="14562" y="4443"/>
                  <a:pt x="14554" y="4454"/>
                  <a:pt x="14544" y="4464"/>
                </a:cubicBezTo>
                <a:cubicBezTo>
                  <a:pt x="14534" y="4473"/>
                  <a:pt x="14523" y="4482"/>
                  <a:pt x="14512" y="4490"/>
                </a:cubicBezTo>
                <a:cubicBezTo>
                  <a:pt x="14500" y="4498"/>
                  <a:pt x="14488" y="4504"/>
                  <a:pt x="14475" y="4510"/>
                </a:cubicBezTo>
                <a:cubicBezTo>
                  <a:pt x="14462" y="4515"/>
                  <a:pt x="14449" y="4519"/>
                  <a:pt x="14435" y="4522"/>
                </a:cubicBezTo>
                <a:cubicBezTo>
                  <a:pt x="14422" y="4524"/>
                  <a:pt x="14408" y="4526"/>
                  <a:pt x="14394" y="4526"/>
                </a:cubicBezTo>
                <a:lnTo>
                  <a:pt x="211" y="4526"/>
                </a:lnTo>
                <a:cubicBezTo>
                  <a:pt x="198" y="4526"/>
                  <a:pt x="184" y="4524"/>
                  <a:pt x="170" y="4522"/>
                </a:cubicBezTo>
                <a:cubicBezTo>
                  <a:pt x="157" y="4519"/>
                  <a:pt x="143" y="4515"/>
                  <a:pt x="130" y="4510"/>
                </a:cubicBezTo>
                <a:cubicBezTo>
                  <a:pt x="118" y="4504"/>
                  <a:pt x="105" y="4498"/>
                  <a:pt x="94" y="4490"/>
                </a:cubicBezTo>
                <a:cubicBezTo>
                  <a:pt x="82" y="4482"/>
                  <a:pt x="72" y="4473"/>
                  <a:pt x="62" y="4464"/>
                </a:cubicBezTo>
                <a:cubicBezTo>
                  <a:pt x="52" y="4454"/>
                  <a:pt x="43" y="4443"/>
                  <a:pt x="36" y="4432"/>
                </a:cubicBezTo>
                <a:cubicBezTo>
                  <a:pt x="28" y="4420"/>
                  <a:pt x="21" y="4408"/>
                  <a:pt x="16" y="4395"/>
                </a:cubicBezTo>
                <a:cubicBezTo>
                  <a:pt x="11" y="4382"/>
                  <a:pt x="7" y="4369"/>
                  <a:pt x="4" y="4355"/>
                </a:cubicBezTo>
                <a:cubicBezTo>
                  <a:pt x="1" y="4342"/>
                  <a:pt x="0" y="4328"/>
                  <a:pt x="0" y="431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79" name="任意多边形: 形状 78"/>
          <p:cNvSpPr/>
          <p:nvPr/>
        </p:nvSpPr>
        <p:spPr>
          <a:xfrm>
            <a:off x="609480" y="3971880"/>
            <a:ext cx="5258160" cy="1629000"/>
          </a:xfrm>
          <a:custGeom>
            <a:avLst/>
            <a:gdLst/>
            <a:ahLst/>
            <a:cxnLst/>
            <a:rect l="0" t="0" r="r" b="b"/>
            <a:pathLst>
              <a:path w="14606" h="4525">
                <a:moveTo>
                  <a:pt x="0" y="4313"/>
                </a:moveTo>
                <a:lnTo>
                  <a:pt x="0" y="211"/>
                </a:lnTo>
                <a:cubicBezTo>
                  <a:pt x="0" y="197"/>
                  <a:pt x="1" y="184"/>
                  <a:pt x="4" y="170"/>
                </a:cubicBezTo>
                <a:cubicBezTo>
                  <a:pt x="7" y="156"/>
                  <a:pt x="11" y="143"/>
                  <a:pt x="16" y="130"/>
                </a:cubicBezTo>
                <a:cubicBezTo>
                  <a:pt x="21" y="117"/>
                  <a:pt x="28" y="105"/>
                  <a:pt x="36" y="94"/>
                </a:cubicBezTo>
                <a:cubicBezTo>
                  <a:pt x="43" y="82"/>
                  <a:pt x="52" y="71"/>
                  <a:pt x="62" y="62"/>
                </a:cubicBezTo>
                <a:cubicBezTo>
                  <a:pt x="72" y="52"/>
                  <a:pt x="82" y="43"/>
                  <a:pt x="94" y="35"/>
                </a:cubicBezTo>
                <a:cubicBezTo>
                  <a:pt x="105" y="28"/>
                  <a:pt x="118" y="21"/>
                  <a:pt x="130" y="16"/>
                </a:cubicBezTo>
                <a:cubicBezTo>
                  <a:pt x="143" y="10"/>
                  <a:pt x="157" y="6"/>
                  <a:pt x="170" y="4"/>
                </a:cubicBezTo>
                <a:cubicBezTo>
                  <a:pt x="184" y="1"/>
                  <a:pt x="198" y="0"/>
                  <a:pt x="211" y="0"/>
                </a:cubicBezTo>
                <a:lnTo>
                  <a:pt x="14394" y="0"/>
                </a:lnTo>
                <a:cubicBezTo>
                  <a:pt x="14408" y="0"/>
                  <a:pt x="14422" y="1"/>
                  <a:pt x="14435" y="4"/>
                </a:cubicBezTo>
                <a:cubicBezTo>
                  <a:pt x="14449" y="6"/>
                  <a:pt x="14462" y="10"/>
                  <a:pt x="14475" y="16"/>
                </a:cubicBezTo>
                <a:cubicBezTo>
                  <a:pt x="14488" y="21"/>
                  <a:pt x="14500" y="28"/>
                  <a:pt x="14512" y="35"/>
                </a:cubicBezTo>
                <a:cubicBezTo>
                  <a:pt x="14523" y="43"/>
                  <a:pt x="14534" y="52"/>
                  <a:pt x="14544" y="62"/>
                </a:cubicBezTo>
                <a:cubicBezTo>
                  <a:pt x="14554" y="71"/>
                  <a:pt x="14562" y="82"/>
                  <a:pt x="14570" y="94"/>
                </a:cubicBezTo>
                <a:cubicBezTo>
                  <a:pt x="14578" y="105"/>
                  <a:pt x="14584" y="117"/>
                  <a:pt x="14590" y="130"/>
                </a:cubicBezTo>
                <a:cubicBezTo>
                  <a:pt x="14595" y="143"/>
                  <a:pt x="14599" y="156"/>
                  <a:pt x="14602" y="170"/>
                </a:cubicBezTo>
                <a:cubicBezTo>
                  <a:pt x="14604" y="184"/>
                  <a:pt x="14606" y="197"/>
                  <a:pt x="14606" y="211"/>
                </a:cubicBezTo>
                <a:lnTo>
                  <a:pt x="14606" y="4313"/>
                </a:lnTo>
                <a:cubicBezTo>
                  <a:pt x="14606" y="4327"/>
                  <a:pt x="14604" y="4341"/>
                  <a:pt x="14602" y="4355"/>
                </a:cubicBezTo>
                <a:cubicBezTo>
                  <a:pt x="14599" y="4368"/>
                  <a:pt x="14595" y="4381"/>
                  <a:pt x="14590" y="4394"/>
                </a:cubicBezTo>
                <a:cubicBezTo>
                  <a:pt x="14584" y="4407"/>
                  <a:pt x="14578" y="4419"/>
                  <a:pt x="14570" y="4431"/>
                </a:cubicBezTo>
                <a:cubicBezTo>
                  <a:pt x="14562" y="4442"/>
                  <a:pt x="14554" y="4453"/>
                  <a:pt x="14544" y="4463"/>
                </a:cubicBezTo>
                <a:cubicBezTo>
                  <a:pt x="14534" y="4473"/>
                  <a:pt x="14523" y="4482"/>
                  <a:pt x="14512" y="4489"/>
                </a:cubicBezTo>
                <a:cubicBezTo>
                  <a:pt x="14500" y="4497"/>
                  <a:pt x="14488" y="4504"/>
                  <a:pt x="14475" y="4509"/>
                </a:cubicBezTo>
                <a:cubicBezTo>
                  <a:pt x="14462" y="4514"/>
                  <a:pt x="14449" y="4518"/>
                  <a:pt x="14435" y="4521"/>
                </a:cubicBezTo>
                <a:cubicBezTo>
                  <a:pt x="14422" y="4524"/>
                  <a:pt x="14408" y="4525"/>
                  <a:pt x="14394" y="4525"/>
                </a:cubicBezTo>
                <a:lnTo>
                  <a:pt x="211" y="4525"/>
                </a:lnTo>
                <a:cubicBezTo>
                  <a:pt x="198" y="4525"/>
                  <a:pt x="184" y="4524"/>
                  <a:pt x="170" y="4521"/>
                </a:cubicBezTo>
                <a:cubicBezTo>
                  <a:pt x="157" y="4518"/>
                  <a:pt x="143" y="4514"/>
                  <a:pt x="130" y="4509"/>
                </a:cubicBezTo>
                <a:cubicBezTo>
                  <a:pt x="118" y="4504"/>
                  <a:pt x="105" y="4497"/>
                  <a:pt x="94" y="4489"/>
                </a:cubicBezTo>
                <a:cubicBezTo>
                  <a:pt x="82" y="4482"/>
                  <a:pt x="72" y="4473"/>
                  <a:pt x="62" y="4463"/>
                </a:cubicBezTo>
                <a:cubicBezTo>
                  <a:pt x="52" y="4453"/>
                  <a:pt x="43" y="4442"/>
                  <a:pt x="36" y="4431"/>
                </a:cubicBezTo>
                <a:cubicBezTo>
                  <a:pt x="28" y="4419"/>
                  <a:pt x="21" y="4407"/>
                  <a:pt x="16" y="4394"/>
                </a:cubicBezTo>
                <a:cubicBezTo>
                  <a:pt x="11" y="4381"/>
                  <a:pt x="7" y="4368"/>
                  <a:pt x="4" y="4355"/>
                </a:cubicBezTo>
                <a:cubicBezTo>
                  <a:pt x="1" y="4341"/>
                  <a:pt x="0" y="4327"/>
                  <a:pt x="0" y="4313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09480" y="390600"/>
            <a:ext cx="1438560" cy="465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1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SansCJKsc"/>
                <a:ea typeface="NotoSansCJKsc"/>
              </a:rPr>
              <a:t>算法⽅向概述</a:t>
            </a:r>
            <a:endParaRPr kumimoji="0" lang="en-US" sz="31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838080" y="2381400"/>
            <a:ext cx="801000" cy="309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NotoSansCJKsc"/>
                <a:ea typeface="NotoSansCJKsc"/>
              </a:rPr>
              <a:t>业务型算法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838080" y="2937960"/>
            <a:ext cx="285876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以解决实际业务问题为核⼼⽬标，关注产品指标提升，如</a:t>
            </a: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838080" y="3242520"/>
            <a:ext cx="17154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点击率、转化率等业务指标优化。</a:t>
            </a: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838080" y="4238640"/>
            <a:ext cx="801000" cy="309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NotoSansCJKsc"/>
                <a:ea typeface="NotoSansCJKsc"/>
              </a:rPr>
              <a:t>研究型算法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838080" y="4795200"/>
            <a:ext cx="285876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致⼒于推动理论突破，探索新算法框架，关注学术指标如</a:t>
            </a: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86" name="任意多边形: 形状 85"/>
          <p:cNvSpPr/>
          <p:nvPr/>
        </p:nvSpPr>
        <p:spPr>
          <a:xfrm>
            <a:off x="6838920" y="2533320"/>
            <a:ext cx="4229280" cy="2638800"/>
          </a:xfrm>
          <a:custGeom>
            <a:avLst/>
            <a:gdLst/>
            <a:ahLst/>
            <a:cxnLst/>
            <a:rect l="0" t="0" r="r" b="b"/>
            <a:pathLst>
              <a:path w="11748" h="7330" fill="none">
                <a:moveTo>
                  <a:pt x="0" y="7172"/>
                </a:moveTo>
                <a:lnTo>
                  <a:pt x="0" y="159"/>
                </a:lnTo>
                <a:cubicBezTo>
                  <a:pt x="0" y="149"/>
                  <a:pt x="1" y="138"/>
                  <a:pt x="3" y="128"/>
                </a:cubicBezTo>
                <a:cubicBezTo>
                  <a:pt x="5" y="118"/>
                  <a:pt x="8" y="108"/>
                  <a:pt x="12" y="98"/>
                </a:cubicBezTo>
                <a:cubicBezTo>
                  <a:pt x="16" y="89"/>
                  <a:pt x="21" y="80"/>
                  <a:pt x="26" y="71"/>
                </a:cubicBezTo>
                <a:cubicBezTo>
                  <a:pt x="32" y="62"/>
                  <a:pt x="39" y="54"/>
                  <a:pt x="46" y="47"/>
                </a:cubicBezTo>
                <a:cubicBezTo>
                  <a:pt x="53" y="40"/>
                  <a:pt x="61" y="33"/>
                  <a:pt x="70" y="27"/>
                </a:cubicBezTo>
                <a:cubicBezTo>
                  <a:pt x="79" y="21"/>
                  <a:pt x="88" y="16"/>
                  <a:pt x="98" y="12"/>
                </a:cubicBezTo>
                <a:cubicBezTo>
                  <a:pt x="107" y="9"/>
                  <a:pt x="117" y="6"/>
                  <a:pt x="127" y="3"/>
                </a:cubicBezTo>
                <a:cubicBezTo>
                  <a:pt x="138" y="1"/>
                  <a:pt x="148" y="0"/>
                  <a:pt x="158" y="0"/>
                </a:cubicBezTo>
                <a:lnTo>
                  <a:pt x="11589" y="0"/>
                </a:lnTo>
                <a:cubicBezTo>
                  <a:pt x="11600" y="0"/>
                  <a:pt x="11610" y="1"/>
                  <a:pt x="11620" y="3"/>
                </a:cubicBezTo>
                <a:cubicBezTo>
                  <a:pt x="11631" y="6"/>
                  <a:pt x="11640" y="9"/>
                  <a:pt x="11650" y="12"/>
                </a:cubicBezTo>
                <a:cubicBezTo>
                  <a:pt x="11660" y="16"/>
                  <a:pt x="11669" y="21"/>
                  <a:pt x="11678" y="27"/>
                </a:cubicBezTo>
                <a:cubicBezTo>
                  <a:pt x="11686" y="33"/>
                  <a:pt x="11694" y="40"/>
                  <a:pt x="11702" y="47"/>
                </a:cubicBezTo>
                <a:cubicBezTo>
                  <a:pt x="11709" y="54"/>
                  <a:pt x="11716" y="62"/>
                  <a:pt x="11721" y="71"/>
                </a:cubicBezTo>
                <a:cubicBezTo>
                  <a:pt x="11727" y="80"/>
                  <a:pt x="11732" y="89"/>
                  <a:pt x="11736" y="98"/>
                </a:cubicBezTo>
                <a:cubicBezTo>
                  <a:pt x="11740" y="108"/>
                  <a:pt x="11743" y="118"/>
                  <a:pt x="11745" y="128"/>
                </a:cubicBezTo>
                <a:cubicBezTo>
                  <a:pt x="11747" y="138"/>
                  <a:pt x="11748" y="149"/>
                  <a:pt x="11748" y="159"/>
                </a:cubicBezTo>
                <a:lnTo>
                  <a:pt x="11748" y="7172"/>
                </a:lnTo>
                <a:cubicBezTo>
                  <a:pt x="11748" y="7182"/>
                  <a:pt x="11747" y="7192"/>
                  <a:pt x="11745" y="7203"/>
                </a:cubicBezTo>
                <a:cubicBezTo>
                  <a:pt x="11743" y="7213"/>
                  <a:pt x="11740" y="7223"/>
                  <a:pt x="11736" y="7232"/>
                </a:cubicBezTo>
                <a:cubicBezTo>
                  <a:pt x="11732" y="7242"/>
                  <a:pt x="11727" y="7251"/>
                  <a:pt x="11721" y="7260"/>
                </a:cubicBezTo>
                <a:cubicBezTo>
                  <a:pt x="11716" y="7268"/>
                  <a:pt x="11709" y="7277"/>
                  <a:pt x="11702" y="7284"/>
                </a:cubicBezTo>
                <a:cubicBezTo>
                  <a:pt x="11694" y="7291"/>
                  <a:pt x="11686" y="7298"/>
                  <a:pt x="11678" y="7304"/>
                </a:cubicBezTo>
                <a:cubicBezTo>
                  <a:pt x="11669" y="7309"/>
                  <a:pt x="11660" y="7314"/>
                  <a:pt x="11650" y="7318"/>
                </a:cubicBezTo>
                <a:cubicBezTo>
                  <a:pt x="11640" y="7322"/>
                  <a:pt x="11631" y="7325"/>
                  <a:pt x="11620" y="7327"/>
                </a:cubicBezTo>
                <a:cubicBezTo>
                  <a:pt x="11610" y="7329"/>
                  <a:pt x="11600" y="7330"/>
                  <a:pt x="11589" y="7330"/>
                </a:cubicBezTo>
                <a:lnTo>
                  <a:pt x="158" y="7330"/>
                </a:lnTo>
                <a:cubicBezTo>
                  <a:pt x="148" y="7330"/>
                  <a:pt x="138" y="7329"/>
                  <a:pt x="127" y="7327"/>
                </a:cubicBezTo>
                <a:cubicBezTo>
                  <a:pt x="117" y="7325"/>
                  <a:pt x="107" y="7322"/>
                  <a:pt x="98" y="7318"/>
                </a:cubicBezTo>
                <a:cubicBezTo>
                  <a:pt x="88" y="7314"/>
                  <a:pt x="79" y="7309"/>
                  <a:pt x="70" y="7304"/>
                </a:cubicBezTo>
                <a:cubicBezTo>
                  <a:pt x="61" y="7298"/>
                  <a:pt x="53" y="7291"/>
                  <a:pt x="46" y="7284"/>
                </a:cubicBezTo>
                <a:cubicBezTo>
                  <a:pt x="39" y="7277"/>
                  <a:pt x="32" y="7268"/>
                  <a:pt x="26" y="7260"/>
                </a:cubicBezTo>
                <a:cubicBezTo>
                  <a:pt x="21" y="7251"/>
                  <a:pt x="16" y="7242"/>
                  <a:pt x="12" y="7232"/>
                </a:cubicBezTo>
                <a:cubicBezTo>
                  <a:pt x="8" y="7223"/>
                  <a:pt x="5" y="7213"/>
                  <a:pt x="3" y="7203"/>
                </a:cubicBezTo>
                <a:cubicBezTo>
                  <a:pt x="1" y="7192"/>
                  <a:pt x="0" y="7182"/>
                  <a:pt x="0" y="7172"/>
                </a:cubicBezTo>
              </a:path>
            </a:pathLst>
          </a:custGeom>
          <a:ln w="37800">
            <a:solidFill>
              <a:srgbClr val="FFFFFF"/>
            </a:solidFill>
            <a:miter/>
          </a:ln>
        </p:spPr>
        <p:txBody>
          <a:bodyPr lIns="18720" tIns="18720" rIns="18720" bIns="1872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pic>
        <p:nvPicPr>
          <p:cNvPr id="87" name="图片 86"/>
          <p:cNvPicPr/>
          <p:nvPr/>
        </p:nvPicPr>
        <p:blipFill>
          <a:blip r:embed="rId2"/>
          <a:stretch/>
        </p:blipFill>
        <p:spPr>
          <a:xfrm>
            <a:off x="6858000" y="2552760"/>
            <a:ext cx="4190760" cy="2599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文本框 88"/>
          <p:cNvSpPr txBox="1"/>
          <p:nvPr/>
        </p:nvSpPr>
        <p:spPr>
          <a:xfrm>
            <a:off x="838080" y="5100120"/>
            <a:ext cx="17154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准确率、复杂度等理论性能提升。</a:t>
            </a: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9B31AD5-34AE-15A3-B7FB-989845B7E339}"/>
              </a:ext>
            </a:extLst>
          </p:cNvPr>
          <p:cNvSpPr txBox="1"/>
          <p:nvPr/>
        </p:nvSpPr>
        <p:spPr>
          <a:xfrm>
            <a:off x="10883265" y="327801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任意多边形: 形状 103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5" name="任意多边形: 形状 104"/>
          <p:cNvSpPr/>
          <p:nvPr/>
        </p:nvSpPr>
        <p:spPr>
          <a:xfrm>
            <a:off x="152280" y="152280"/>
            <a:ext cx="11887560" cy="6705720"/>
          </a:xfrm>
          <a:custGeom>
            <a:avLst/>
            <a:gdLst/>
            <a:ahLst/>
            <a:cxnLst/>
            <a:rect l="0" t="0" r="r" b="b"/>
            <a:pathLst>
              <a:path w="33021" h="18627">
                <a:moveTo>
                  <a:pt x="0" y="0"/>
                </a:moveTo>
                <a:lnTo>
                  <a:pt x="33021" y="0"/>
                </a:lnTo>
                <a:lnTo>
                  <a:pt x="33021" y="18627"/>
                </a:lnTo>
                <a:lnTo>
                  <a:pt x="0" y="186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6" name="任意多边形: 形状 105"/>
          <p:cNvSpPr/>
          <p:nvPr/>
        </p:nvSpPr>
        <p:spPr>
          <a:xfrm>
            <a:off x="152280" y="152280"/>
            <a:ext cx="11887560" cy="962280"/>
          </a:xfrm>
          <a:custGeom>
            <a:avLst/>
            <a:gdLst/>
            <a:ahLst/>
            <a:cxnLst/>
            <a:rect l="0" t="0" r="r" b="b"/>
            <a:pathLst>
              <a:path w="33021" h="2673">
                <a:moveTo>
                  <a:pt x="0" y="0"/>
                </a:moveTo>
                <a:lnTo>
                  <a:pt x="33021" y="0"/>
                </a:lnTo>
                <a:lnTo>
                  <a:pt x="33021" y="2673"/>
                </a:lnTo>
                <a:lnTo>
                  <a:pt x="0" y="2673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7" name="任意多边形: 形状 106"/>
          <p:cNvSpPr/>
          <p:nvPr/>
        </p:nvSpPr>
        <p:spPr>
          <a:xfrm>
            <a:off x="152280" y="1114200"/>
            <a:ext cx="11887560" cy="5486760"/>
          </a:xfrm>
          <a:custGeom>
            <a:avLst/>
            <a:gdLst/>
            <a:ahLst/>
            <a:cxnLst/>
            <a:rect l="0" t="0" r="r" b="b"/>
            <a:pathLst>
              <a:path w="33021" h="15241">
                <a:moveTo>
                  <a:pt x="0" y="0"/>
                </a:moveTo>
                <a:lnTo>
                  <a:pt x="33021" y="0"/>
                </a:lnTo>
                <a:lnTo>
                  <a:pt x="33021" y="15241"/>
                </a:lnTo>
                <a:lnTo>
                  <a:pt x="0" y="15241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8" name="任意多边形: 形状 107"/>
          <p:cNvSpPr/>
          <p:nvPr/>
        </p:nvSpPr>
        <p:spPr>
          <a:xfrm>
            <a:off x="609480" y="1419120"/>
            <a:ext cx="10973160" cy="466920"/>
          </a:xfrm>
          <a:custGeom>
            <a:avLst/>
            <a:gdLst/>
            <a:ahLst/>
            <a:cxnLst/>
            <a:rect l="0" t="0" r="r" b="b"/>
            <a:pathLst>
              <a:path w="30481" h="1297">
                <a:moveTo>
                  <a:pt x="0" y="1297"/>
                </a:moveTo>
                <a:lnTo>
                  <a:pt x="0" y="211"/>
                </a:lnTo>
                <a:cubicBezTo>
                  <a:pt x="0" y="198"/>
                  <a:pt x="1" y="184"/>
                  <a:pt x="4" y="170"/>
                </a:cubicBezTo>
                <a:cubicBezTo>
                  <a:pt x="7" y="157"/>
                  <a:pt x="11" y="143"/>
                  <a:pt x="16" y="130"/>
                </a:cubicBezTo>
                <a:cubicBezTo>
                  <a:pt x="21" y="118"/>
                  <a:pt x="28" y="105"/>
                  <a:pt x="36" y="94"/>
                </a:cubicBezTo>
                <a:cubicBezTo>
                  <a:pt x="43" y="82"/>
                  <a:pt x="52" y="72"/>
                  <a:pt x="62" y="62"/>
                </a:cubicBezTo>
                <a:cubicBezTo>
                  <a:pt x="72" y="52"/>
                  <a:pt x="82" y="43"/>
                  <a:pt x="94" y="35"/>
                </a:cubicBezTo>
                <a:cubicBezTo>
                  <a:pt x="105" y="28"/>
                  <a:pt x="118" y="21"/>
                  <a:pt x="130" y="16"/>
                </a:cubicBezTo>
                <a:cubicBezTo>
                  <a:pt x="143" y="11"/>
                  <a:pt x="157" y="7"/>
                  <a:pt x="170" y="4"/>
                </a:cubicBezTo>
                <a:cubicBezTo>
                  <a:pt x="184" y="1"/>
                  <a:pt x="198" y="0"/>
                  <a:pt x="211" y="0"/>
                </a:cubicBezTo>
                <a:lnTo>
                  <a:pt x="30269" y="0"/>
                </a:lnTo>
                <a:cubicBezTo>
                  <a:pt x="30283" y="0"/>
                  <a:pt x="30297" y="1"/>
                  <a:pt x="30310" y="4"/>
                </a:cubicBezTo>
                <a:cubicBezTo>
                  <a:pt x="30324" y="7"/>
                  <a:pt x="30337" y="11"/>
                  <a:pt x="30350" y="16"/>
                </a:cubicBezTo>
                <a:cubicBezTo>
                  <a:pt x="30363" y="21"/>
                  <a:pt x="30375" y="28"/>
                  <a:pt x="30387" y="35"/>
                </a:cubicBezTo>
                <a:cubicBezTo>
                  <a:pt x="30398" y="43"/>
                  <a:pt x="30409" y="52"/>
                  <a:pt x="30419" y="62"/>
                </a:cubicBezTo>
                <a:cubicBezTo>
                  <a:pt x="30429" y="72"/>
                  <a:pt x="30437" y="82"/>
                  <a:pt x="30445" y="94"/>
                </a:cubicBezTo>
                <a:cubicBezTo>
                  <a:pt x="30453" y="105"/>
                  <a:pt x="30459" y="118"/>
                  <a:pt x="30465" y="130"/>
                </a:cubicBezTo>
                <a:cubicBezTo>
                  <a:pt x="30470" y="143"/>
                  <a:pt x="30474" y="157"/>
                  <a:pt x="30477" y="170"/>
                </a:cubicBezTo>
                <a:cubicBezTo>
                  <a:pt x="30479" y="184"/>
                  <a:pt x="30481" y="198"/>
                  <a:pt x="30481" y="211"/>
                </a:cubicBezTo>
                <a:lnTo>
                  <a:pt x="30481" y="1297"/>
                </a:lnTo>
                <a:lnTo>
                  <a:pt x="0" y="1297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09" name="任意多边形: 形状 108"/>
          <p:cNvSpPr/>
          <p:nvPr/>
        </p:nvSpPr>
        <p:spPr>
          <a:xfrm>
            <a:off x="609480" y="1885680"/>
            <a:ext cx="10973160" cy="2657880"/>
          </a:xfrm>
          <a:custGeom>
            <a:avLst/>
            <a:gdLst/>
            <a:ahLst/>
            <a:cxnLst/>
            <a:rect l="0" t="0" r="r" b="b"/>
            <a:pathLst>
              <a:path w="30481" h="7383">
                <a:moveTo>
                  <a:pt x="0" y="7171"/>
                </a:moveTo>
                <a:lnTo>
                  <a:pt x="0" y="0"/>
                </a:lnTo>
                <a:lnTo>
                  <a:pt x="30481" y="0"/>
                </a:lnTo>
                <a:lnTo>
                  <a:pt x="30481" y="7171"/>
                </a:lnTo>
                <a:cubicBezTo>
                  <a:pt x="30481" y="7185"/>
                  <a:pt x="30479" y="7199"/>
                  <a:pt x="30477" y="7213"/>
                </a:cubicBezTo>
                <a:cubicBezTo>
                  <a:pt x="30474" y="7226"/>
                  <a:pt x="30470" y="7240"/>
                  <a:pt x="30465" y="7252"/>
                </a:cubicBezTo>
                <a:cubicBezTo>
                  <a:pt x="30459" y="7265"/>
                  <a:pt x="30453" y="7277"/>
                  <a:pt x="30445" y="7289"/>
                </a:cubicBezTo>
                <a:cubicBezTo>
                  <a:pt x="30437" y="7301"/>
                  <a:pt x="30429" y="7311"/>
                  <a:pt x="30419" y="7321"/>
                </a:cubicBezTo>
                <a:cubicBezTo>
                  <a:pt x="30409" y="7331"/>
                  <a:pt x="30398" y="7340"/>
                  <a:pt x="30387" y="7347"/>
                </a:cubicBezTo>
                <a:cubicBezTo>
                  <a:pt x="30375" y="7355"/>
                  <a:pt x="30363" y="7362"/>
                  <a:pt x="30350" y="7367"/>
                </a:cubicBezTo>
                <a:cubicBezTo>
                  <a:pt x="30337" y="7372"/>
                  <a:pt x="30324" y="7376"/>
                  <a:pt x="30310" y="7379"/>
                </a:cubicBezTo>
                <a:cubicBezTo>
                  <a:pt x="30297" y="7382"/>
                  <a:pt x="30283" y="7383"/>
                  <a:pt x="30269" y="7383"/>
                </a:cubicBezTo>
                <a:lnTo>
                  <a:pt x="211" y="7383"/>
                </a:lnTo>
                <a:cubicBezTo>
                  <a:pt x="198" y="7383"/>
                  <a:pt x="184" y="7382"/>
                  <a:pt x="170" y="7379"/>
                </a:cubicBezTo>
                <a:cubicBezTo>
                  <a:pt x="157" y="7376"/>
                  <a:pt x="143" y="7372"/>
                  <a:pt x="130" y="7367"/>
                </a:cubicBezTo>
                <a:cubicBezTo>
                  <a:pt x="118" y="7362"/>
                  <a:pt x="105" y="7355"/>
                  <a:pt x="94" y="7347"/>
                </a:cubicBezTo>
                <a:cubicBezTo>
                  <a:pt x="82" y="7340"/>
                  <a:pt x="72" y="7331"/>
                  <a:pt x="62" y="7321"/>
                </a:cubicBezTo>
                <a:cubicBezTo>
                  <a:pt x="52" y="7311"/>
                  <a:pt x="43" y="7301"/>
                  <a:pt x="36" y="7289"/>
                </a:cubicBezTo>
                <a:cubicBezTo>
                  <a:pt x="28" y="7277"/>
                  <a:pt x="21" y="7265"/>
                  <a:pt x="16" y="7252"/>
                </a:cubicBezTo>
                <a:cubicBezTo>
                  <a:pt x="11" y="7240"/>
                  <a:pt x="7" y="7226"/>
                  <a:pt x="4" y="7213"/>
                </a:cubicBezTo>
                <a:cubicBezTo>
                  <a:pt x="1" y="7199"/>
                  <a:pt x="0" y="7185"/>
                  <a:pt x="0" y="7171"/>
                </a:cubicBezTo>
                <a:close/>
              </a:path>
            </a:pathLst>
          </a:custGeom>
          <a:solidFill>
            <a:srgbClr val="E8E8E8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0" name="任意多边形: 形状 109"/>
          <p:cNvSpPr/>
          <p:nvPr/>
        </p:nvSpPr>
        <p:spPr>
          <a:xfrm>
            <a:off x="838080" y="2000160"/>
            <a:ext cx="1581480" cy="486000"/>
          </a:xfrm>
          <a:custGeom>
            <a:avLst/>
            <a:gdLst/>
            <a:ahLst/>
            <a:cxnLst/>
            <a:rect l="0" t="0" r="r" b="b"/>
            <a:pathLst>
              <a:path w="4393" h="1350">
                <a:moveTo>
                  <a:pt x="0" y="0"/>
                </a:moveTo>
                <a:lnTo>
                  <a:pt x="4393" y="0"/>
                </a:lnTo>
                <a:lnTo>
                  <a:pt x="4393" y="1350"/>
                </a:lnTo>
                <a:lnTo>
                  <a:pt x="0" y="1350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1" name="任意多边形: 形状 110"/>
          <p:cNvSpPr/>
          <p:nvPr/>
        </p:nvSpPr>
        <p:spPr>
          <a:xfrm>
            <a:off x="2419200" y="2000160"/>
            <a:ext cx="4610520" cy="486000"/>
          </a:xfrm>
          <a:custGeom>
            <a:avLst/>
            <a:gdLst/>
            <a:ahLst/>
            <a:cxnLst/>
            <a:rect l="0" t="0" r="r" b="b"/>
            <a:pathLst>
              <a:path w="12807" h="1350">
                <a:moveTo>
                  <a:pt x="0" y="0"/>
                </a:moveTo>
                <a:lnTo>
                  <a:pt x="12807" y="0"/>
                </a:lnTo>
                <a:lnTo>
                  <a:pt x="12807" y="1350"/>
                </a:lnTo>
                <a:lnTo>
                  <a:pt x="0" y="1350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2" name="任意多边形: 形状 111"/>
          <p:cNvSpPr/>
          <p:nvPr/>
        </p:nvSpPr>
        <p:spPr>
          <a:xfrm>
            <a:off x="7029360" y="2000160"/>
            <a:ext cx="4324680" cy="486000"/>
          </a:xfrm>
          <a:custGeom>
            <a:avLst/>
            <a:gdLst/>
            <a:ahLst/>
            <a:cxnLst/>
            <a:rect l="0" t="0" r="r" b="b"/>
            <a:pathLst>
              <a:path w="12013" h="1350">
                <a:moveTo>
                  <a:pt x="0" y="0"/>
                </a:moveTo>
                <a:lnTo>
                  <a:pt x="12013" y="0"/>
                </a:lnTo>
                <a:lnTo>
                  <a:pt x="12013" y="1350"/>
                </a:lnTo>
                <a:lnTo>
                  <a:pt x="0" y="1350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3" name="任意多边形: 形状 112"/>
          <p:cNvSpPr/>
          <p:nvPr/>
        </p:nvSpPr>
        <p:spPr>
          <a:xfrm>
            <a:off x="838080" y="2971440"/>
            <a:ext cx="1581480" cy="486360"/>
          </a:xfrm>
          <a:custGeom>
            <a:avLst/>
            <a:gdLst/>
            <a:ahLst/>
            <a:cxnLst/>
            <a:rect l="0" t="0" r="r" b="b"/>
            <a:pathLst>
              <a:path w="4393" h="1351">
                <a:moveTo>
                  <a:pt x="0" y="0"/>
                </a:moveTo>
                <a:lnTo>
                  <a:pt x="4393" y="0"/>
                </a:lnTo>
                <a:lnTo>
                  <a:pt x="4393" y="1351"/>
                </a:lnTo>
                <a:lnTo>
                  <a:pt x="0" y="1351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4" name="任意多边形: 形状 113"/>
          <p:cNvSpPr/>
          <p:nvPr/>
        </p:nvSpPr>
        <p:spPr>
          <a:xfrm>
            <a:off x="2419200" y="2971440"/>
            <a:ext cx="4610520" cy="486360"/>
          </a:xfrm>
          <a:custGeom>
            <a:avLst/>
            <a:gdLst/>
            <a:ahLst/>
            <a:cxnLst/>
            <a:rect l="0" t="0" r="r" b="b"/>
            <a:pathLst>
              <a:path w="12807" h="1351">
                <a:moveTo>
                  <a:pt x="0" y="0"/>
                </a:moveTo>
                <a:lnTo>
                  <a:pt x="12807" y="0"/>
                </a:lnTo>
                <a:lnTo>
                  <a:pt x="12807" y="1351"/>
                </a:lnTo>
                <a:lnTo>
                  <a:pt x="0" y="1351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5" name="任意多边形: 形状 114"/>
          <p:cNvSpPr/>
          <p:nvPr/>
        </p:nvSpPr>
        <p:spPr>
          <a:xfrm>
            <a:off x="7029360" y="2971440"/>
            <a:ext cx="4324680" cy="486360"/>
          </a:xfrm>
          <a:custGeom>
            <a:avLst/>
            <a:gdLst/>
            <a:ahLst/>
            <a:cxnLst/>
            <a:rect l="0" t="0" r="r" b="b"/>
            <a:pathLst>
              <a:path w="12013" h="1351">
                <a:moveTo>
                  <a:pt x="0" y="0"/>
                </a:moveTo>
                <a:lnTo>
                  <a:pt x="12013" y="0"/>
                </a:lnTo>
                <a:lnTo>
                  <a:pt x="12013" y="1351"/>
                </a:lnTo>
                <a:lnTo>
                  <a:pt x="0" y="1351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6" name="任意多边形: 形状 115"/>
          <p:cNvSpPr/>
          <p:nvPr/>
        </p:nvSpPr>
        <p:spPr>
          <a:xfrm>
            <a:off x="838080" y="3943080"/>
            <a:ext cx="1581480" cy="486360"/>
          </a:xfrm>
          <a:custGeom>
            <a:avLst/>
            <a:gdLst/>
            <a:ahLst/>
            <a:cxnLst/>
            <a:rect l="0" t="0" r="r" b="b"/>
            <a:pathLst>
              <a:path w="4393" h="1351">
                <a:moveTo>
                  <a:pt x="0" y="0"/>
                </a:moveTo>
                <a:lnTo>
                  <a:pt x="4393" y="0"/>
                </a:lnTo>
                <a:lnTo>
                  <a:pt x="4393" y="1351"/>
                </a:lnTo>
                <a:lnTo>
                  <a:pt x="0" y="1351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7" name="任意多边形: 形状 116"/>
          <p:cNvSpPr/>
          <p:nvPr/>
        </p:nvSpPr>
        <p:spPr>
          <a:xfrm>
            <a:off x="2419200" y="3943080"/>
            <a:ext cx="4610520" cy="486360"/>
          </a:xfrm>
          <a:custGeom>
            <a:avLst/>
            <a:gdLst/>
            <a:ahLst/>
            <a:cxnLst/>
            <a:rect l="0" t="0" r="r" b="b"/>
            <a:pathLst>
              <a:path w="12807" h="1351">
                <a:moveTo>
                  <a:pt x="0" y="0"/>
                </a:moveTo>
                <a:lnTo>
                  <a:pt x="12807" y="0"/>
                </a:lnTo>
                <a:lnTo>
                  <a:pt x="12807" y="1351"/>
                </a:lnTo>
                <a:lnTo>
                  <a:pt x="0" y="1351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8" name="任意多边形: 形状 117"/>
          <p:cNvSpPr/>
          <p:nvPr/>
        </p:nvSpPr>
        <p:spPr>
          <a:xfrm>
            <a:off x="7029360" y="3943080"/>
            <a:ext cx="4324680" cy="486360"/>
          </a:xfrm>
          <a:custGeom>
            <a:avLst/>
            <a:gdLst/>
            <a:ahLst/>
            <a:cxnLst/>
            <a:rect l="0" t="0" r="r" b="b"/>
            <a:pathLst>
              <a:path w="12013" h="1351">
                <a:moveTo>
                  <a:pt x="0" y="0"/>
                </a:moveTo>
                <a:lnTo>
                  <a:pt x="12013" y="0"/>
                </a:lnTo>
                <a:lnTo>
                  <a:pt x="12013" y="1351"/>
                </a:lnTo>
                <a:lnTo>
                  <a:pt x="0" y="1351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609480" y="390600"/>
            <a:ext cx="1438560" cy="465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1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SansCJKsc"/>
                <a:ea typeface="NotoSansCJKsc"/>
              </a:rPr>
              <a:t>算法⽅向对⽐</a:t>
            </a:r>
            <a:endParaRPr kumimoji="0" lang="en-US" sz="31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838080" y="1529640"/>
            <a:ext cx="627120" cy="242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SansCJKsc"/>
                <a:ea typeface="NotoSansCJKsc"/>
              </a:rPr>
              <a:t>业务型算法</a:t>
            </a: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1886040" y="1537200"/>
            <a:ext cx="290880" cy="2318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</a:rPr>
              <a:t> vs </a:t>
            </a: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2176920" y="1529640"/>
            <a:ext cx="627120" cy="242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SansCJKsc"/>
                <a:ea typeface="NotoSansCJKsc"/>
              </a:rPr>
              <a:t>研究型算法</a:t>
            </a: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990720" y="2136240"/>
            <a:ext cx="20556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SansCJKsc"/>
                <a:ea typeface="NotoSansCJKsc"/>
              </a:rPr>
              <a:t>维度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575440" y="2136240"/>
            <a:ext cx="5130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SansCJKsc"/>
                <a:ea typeface="NotoSansCJKsc"/>
              </a:rPr>
              <a:t>业务型算法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7177680" y="2136240"/>
            <a:ext cx="5130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SansCJKsc"/>
                <a:ea typeface="NotoSansCJKsc"/>
              </a:rPr>
              <a:t>研究型算法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990720" y="2622240"/>
            <a:ext cx="20556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NotoSansCJKsc"/>
                <a:ea typeface="NotoSansCJKsc"/>
              </a:rPr>
              <a:t>⽬标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2575440" y="2622240"/>
            <a:ext cx="15372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NotoSansCJKsc"/>
                <a:ea typeface="NotoSansCJKsc"/>
              </a:rPr>
              <a:t>解决实际业务问题，提升产品指标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7177680" y="2622240"/>
            <a:ext cx="14346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NotoSansCJKsc"/>
                <a:ea typeface="NotoSansCJKsc"/>
              </a:rPr>
              <a:t>推动理论突破，探索新算法框架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990720" y="3107880"/>
            <a:ext cx="20556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NotoSansCJKsc"/>
                <a:ea typeface="NotoSansCJKsc"/>
              </a:rPr>
              <a:t>⽅法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2575440" y="3107880"/>
            <a:ext cx="14346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NotoSansCJKsc"/>
                <a:ea typeface="NotoSansCJKsc"/>
              </a:rPr>
              <a:t>基于成熟技术栈，注重⼯程实现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7177680" y="3107880"/>
            <a:ext cx="133236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NotoSansCJKsc"/>
                <a:ea typeface="NotoSansCJKsc"/>
              </a:rPr>
              <a:t>创新模型设计，理论推导验证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990720" y="3593880"/>
            <a:ext cx="4104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NotoSansCJKsc"/>
                <a:ea typeface="NotoSansCJKsc"/>
              </a:rPr>
              <a:t>评价指标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2575440" y="3593880"/>
            <a:ext cx="14346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NotoSansCJKsc"/>
                <a:ea typeface="NotoSansCJKsc"/>
              </a:rPr>
              <a:t>业务指标（如点击率、转化率）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7177680" y="3593880"/>
            <a:ext cx="14346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NotoSansCJKsc"/>
                <a:ea typeface="NotoSansCJKsc"/>
              </a:rPr>
              <a:t>学术指标（如准确率、复杂度）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990720" y="4079520"/>
            <a:ext cx="4104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NotoSansCJKsc"/>
                <a:ea typeface="NotoSansCJKsc"/>
              </a:rPr>
              <a:t>典型场景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2575440" y="4079520"/>
            <a:ext cx="14346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NotoSansCJKsc"/>
                <a:ea typeface="NotoSansCJKsc"/>
              </a:rPr>
              <a:t>推荐系统、⻛控模型、搜索排序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7177680" y="4079520"/>
            <a:ext cx="133236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NotoSansCJKsc"/>
                <a:ea typeface="NotoSansCJKsc"/>
              </a:rPr>
              <a:t>深度学习框架、优化算法研究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2987A6-B2B4-11AA-AC10-E35D49DA8C23}"/>
              </a:ext>
            </a:extLst>
          </p:cNvPr>
          <p:cNvSpPr txBox="1"/>
          <p:nvPr/>
        </p:nvSpPr>
        <p:spPr>
          <a:xfrm>
            <a:off x="10883265" y="327801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任意多边形: 形状 149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51" name="任意多边形: 形状 150"/>
          <p:cNvSpPr/>
          <p:nvPr/>
        </p:nvSpPr>
        <p:spPr>
          <a:xfrm>
            <a:off x="152280" y="152280"/>
            <a:ext cx="11887560" cy="6705720"/>
          </a:xfrm>
          <a:custGeom>
            <a:avLst/>
            <a:gdLst/>
            <a:ahLst/>
            <a:cxnLst/>
            <a:rect l="0" t="0" r="r" b="b"/>
            <a:pathLst>
              <a:path w="33021" h="18627">
                <a:moveTo>
                  <a:pt x="0" y="0"/>
                </a:moveTo>
                <a:lnTo>
                  <a:pt x="33021" y="0"/>
                </a:lnTo>
                <a:lnTo>
                  <a:pt x="33021" y="18627"/>
                </a:lnTo>
                <a:lnTo>
                  <a:pt x="0" y="186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52" name="任意多边形: 形状 151"/>
          <p:cNvSpPr/>
          <p:nvPr/>
        </p:nvSpPr>
        <p:spPr>
          <a:xfrm>
            <a:off x="152280" y="152280"/>
            <a:ext cx="11887560" cy="962280"/>
          </a:xfrm>
          <a:custGeom>
            <a:avLst/>
            <a:gdLst/>
            <a:ahLst/>
            <a:cxnLst/>
            <a:rect l="0" t="0" r="r" b="b"/>
            <a:pathLst>
              <a:path w="33021" h="2673">
                <a:moveTo>
                  <a:pt x="0" y="0"/>
                </a:moveTo>
                <a:lnTo>
                  <a:pt x="33021" y="0"/>
                </a:lnTo>
                <a:lnTo>
                  <a:pt x="33021" y="2673"/>
                </a:lnTo>
                <a:lnTo>
                  <a:pt x="0" y="2673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53" name="任意多边形: 形状 152"/>
          <p:cNvSpPr/>
          <p:nvPr/>
        </p:nvSpPr>
        <p:spPr>
          <a:xfrm>
            <a:off x="152280" y="1114200"/>
            <a:ext cx="11887560" cy="5486760"/>
          </a:xfrm>
          <a:custGeom>
            <a:avLst/>
            <a:gdLst/>
            <a:ahLst/>
            <a:cxnLst/>
            <a:rect l="0" t="0" r="r" b="b"/>
            <a:pathLst>
              <a:path w="33021" h="15241">
                <a:moveTo>
                  <a:pt x="0" y="0"/>
                </a:moveTo>
                <a:lnTo>
                  <a:pt x="33021" y="0"/>
                </a:lnTo>
                <a:lnTo>
                  <a:pt x="33021" y="15241"/>
                </a:lnTo>
                <a:lnTo>
                  <a:pt x="0" y="15241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609480" y="390600"/>
            <a:ext cx="2157120" cy="465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1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SansCJKsc"/>
                <a:ea typeface="NotoSansCJKsc"/>
              </a:rPr>
              <a:t>⼤模型应⽤开发特点</a:t>
            </a:r>
            <a:endParaRPr kumimoji="0" lang="en-US" sz="31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948965" y="1866990"/>
            <a:ext cx="501840" cy="242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0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NotoSansCJKsc"/>
                <a:ea typeface="NotoSansCJKsc"/>
              </a:rPr>
              <a:t>技术特点</a:t>
            </a: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948965" y="2254710"/>
            <a:ext cx="28688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NotoSansCJKsc"/>
                <a:ea typeface="NotoSansCJKsc"/>
              </a:rPr>
              <a:t>基于预训练模型，注重迁移学习与上下⽂理解，通过微调和提⽰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948965" y="2531190"/>
            <a:ext cx="102492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NotoSansCJKsc"/>
                <a:ea typeface="NotoSansCJKsc"/>
              </a:rPr>
              <a:t>⼯程实现特定任务适配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948965" y="3038430"/>
            <a:ext cx="501840" cy="242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0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NotoSansCJKsc"/>
                <a:ea typeface="NotoSansCJKsc"/>
              </a:rPr>
              <a:t>应⽤场景</a:t>
            </a: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948965" y="3426510"/>
            <a:ext cx="28688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NotoSansCJKsc"/>
                <a:ea typeface="NotoSansCJKsc"/>
              </a:rPr>
              <a:t>智能对话系统、内容⽣成引擎、多模态信息处理、代码辅助开发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60" name="文本框 159"/>
          <p:cNvSpPr txBox="1"/>
          <p:nvPr/>
        </p:nvSpPr>
        <p:spPr>
          <a:xfrm>
            <a:off x="948965" y="3702630"/>
            <a:ext cx="7178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NotoSansCJKsc"/>
                <a:ea typeface="NotoSansCJKsc"/>
              </a:rPr>
              <a:t>等创新应⽤领域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948965" y="4219590"/>
            <a:ext cx="877680" cy="242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0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NotoSansCJKsc"/>
                <a:ea typeface="NotoSansCJKsc"/>
              </a:rPr>
              <a:t>与传统算法差异</a:t>
            </a: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948965" y="4607310"/>
            <a:ext cx="28688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NotoSansCJKsc"/>
                <a:ea typeface="NotoSansCJKsc"/>
              </a:rPr>
              <a:t>减少对⼤规模标注数据的依赖，强调模型适配能⼒与⼯程优化，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63" name="任意多边形: 形状 162"/>
          <p:cNvSpPr/>
          <p:nvPr/>
        </p:nvSpPr>
        <p:spPr>
          <a:xfrm>
            <a:off x="6427450" y="2147070"/>
            <a:ext cx="5220000" cy="2819520"/>
          </a:xfrm>
          <a:custGeom>
            <a:avLst/>
            <a:gdLst/>
            <a:ahLst/>
            <a:cxnLst/>
            <a:rect l="0" t="0" r="r" b="b"/>
            <a:pathLst>
              <a:path w="14500" h="7832" fill="none">
                <a:moveTo>
                  <a:pt x="0" y="7673"/>
                </a:moveTo>
                <a:lnTo>
                  <a:pt x="0" y="158"/>
                </a:lnTo>
                <a:cubicBezTo>
                  <a:pt x="0" y="148"/>
                  <a:pt x="1" y="138"/>
                  <a:pt x="3" y="127"/>
                </a:cubicBezTo>
                <a:cubicBezTo>
                  <a:pt x="5" y="117"/>
                  <a:pt x="8" y="107"/>
                  <a:pt x="12" y="98"/>
                </a:cubicBezTo>
                <a:cubicBezTo>
                  <a:pt x="16" y="88"/>
                  <a:pt x="21" y="79"/>
                  <a:pt x="27" y="70"/>
                </a:cubicBezTo>
                <a:cubicBezTo>
                  <a:pt x="32" y="62"/>
                  <a:pt x="39" y="54"/>
                  <a:pt x="46" y="46"/>
                </a:cubicBezTo>
                <a:cubicBezTo>
                  <a:pt x="54" y="39"/>
                  <a:pt x="62" y="32"/>
                  <a:pt x="70" y="26"/>
                </a:cubicBezTo>
                <a:cubicBezTo>
                  <a:pt x="79" y="21"/>
                  <a:pt x="88" y="16"/>
                  <a:pt x="98" y="12"/>
                </a:cubicBezTo>
                <a:cubicBezTo>
                  <a:pt x="107" y="8"/>
                  <a:pt x="117" y="5"/>
                  <a:pt x="128" y="3"/>
                </a:cubicBezTo>
                <a:cubicBezTo>
                  <a:pt x="138" y="1"/>
                  <a:pt x="148" y="0"/>
                  <a:pt x="158" y="0"/>
                </a:cubicBezTo>
                <a:lnTo>
                  <a:pt x="14341" y="0"/>
                </a:lnTo>
                <a:cubicBezTo>
                  <a:pt x="14352" y="0"/>
                  <a:pt x="14362" y="1"/>
                  <a:pt x="14372" y="3"/>
                </a:cubicBezTo>
                <a:cubicBezTo>
                  <a:pt x="14382" y="5"/>
                  <a:pt x="14392" y="8"/>
                  <a:pt x="14402" y="12"/>
                </a:cubicBezTo>
                <a:cubicBezTo>
                  <a:pt x="14412" y="16"/>
                  <a:pt x="14421" y="21"/>
                  <a:pt x="14429" y="26"/>
                </a:cubicBezTo>
                <a:cubicBezTo>
                  <a:pt x="14438" y="32"/>
                  <a:pt x="14446" y="39"/>
                  <a:pt x="14453" y="46"/>
                </a:cubicBezTo>
                <a:cubicBezTo>
                  <a:pt x="14461" y="54"/>
                  <a:pt x="14467" y="62"/>
                  <a:pt x="14473" y="70"/>
                </a:cubicBezTo>
                <a:cubicBezTo>
                  <a:pt x="14479" y="79"/>
                  <a:pt x="14484" y="88"/>
                  <a:pt x="14488" y="98"/>
                </a:cubicBezTo>
                <a:cubicBezTo>
                  <a:pt x="14492" y="107"/>
                  <a:pt x="14495" y="117"/>
                  <a:pt x="14497" y="127"/>
                </a:cubicBezTo>
                <a:cubicBezTo>
                  <a:pt x="14499" y="138"/>
                  <a:pt x="14500" y="148"/>
                  <a:pt x="14500" y="158"/>
                </a:cubicBezTo>
                <a:lnTo>
                  <a:pt x="14500" y="7673"/>
                </a:lnTo>
                <a:cubicBezTo>
                  <a:pt x="14500" y="7683"/>
                  <a:pt x="14499" y="7693"/>
                  <a:pt x="14497" y="7704"/>
                </a:cubicBezTo>
                <a:cubicBezTo>
                  <a:pt x="14495" y="7714"/>
                  <a:pt x="14492" y="7724"/>
                  <a:pt x="14488" y="7733"/>
                </a:cubicBezTo>
                <a:cubicBezTo>
                  <a:pt x="14484" y="7743"/>
                  <a:pt x="14479" y="7753"/>
                  <a:pt x="14473" y="7762"/>
                </a:cubicBezTo>
                <a:cubicBezTo>
                  <a:pt x="14467" y="7770"/>
                  <a:pt x="14461" y="7779"/>
                  <a:pt x="14453" y="7786"/>
                </a:cubicBezTo>
                <a:cubicBezTo>
                  <a:pt x="14446" y="7793"/>
                  <a:pt x="14438" y="7800"/>
                  <a:pt x="14429" y="7806"/>
                </a:cubicBezTo>
                <a:cubicBezTo>
                  <a:pt x="14421" y="7811"/>
                  <a:pt x="14412" y="7816"/>
                  <a:pt x="14402" y="7820"/>
                </a:cubicBezTo>
                <a:cubicBezTo>
                  <a:pt x="14392" y="7824"/>
                  <a:pt x="14382" y="7827"/>
                  <a:pt x="14372" y="7829"/>
                </a:cubicBezTo>
                <a:cubicBezTo>
                  <a:pt x="14362" y="7831"/>
                  <a:pt x="14352" y="7832"/>
                  <a:pt x="14341" y="7832"/>
                </a:cubicBezTo>
                <a:lnTo>
                  <a:pt x="158" y="7832"/>
                </a:lnTo>
                <a:cubicBezTo>
                  <a:pt x="148" y="7832"/>
                  <a:pt x="138" y="7831"/>
                  <a:pt x="128" y="7829"/>
                </a:cubicBezTo>
                <a:cubicBezTo>
                  <a:pt x="117" y="7827"/>
                  <a:pt x="107" y="7824"/>
                  <a:pt x="98" y="7820"/>
                </a:cubicBezTo>
                <a:cubicBezTo>
                  <a:pt x="88" y="7816"/>
                  <a:pt x="79" y="7811"/>
                  <a:pt x="70" y="7806"/>
                </a:cubicBezTo>
                <a:cubicBezTo>
                  <a:pt x="62" y="7800"/>
                  <a:pt x="54" y="7793"/>
                  <a:pt x="46" y="7786"/>
                </a:cubicBezTo>
                <a:cubicBezTo>
                  <a:pt x="39" y="7779"/>
                  <a:pt x="32" y="7770"/>
                  <a:pt x="27" y="7762"/>
                </a:cubicBezTo>
                <a:cubicBezTo>
                  <a:pt x="21" y="7753"/>
                  <a:pt x="16" y="7743"/>
                  <a:pt x="12" y="7733"/>
                </a:cubicBezTo>
                <a:cubicBezTo>
                  <a:pt x="8" y="7724"/>
                  <a:pt x="5" y="7714"/>
                  <a:pt x="3" y="7704"/>
                </a:cubicBezTo>
                <a:cubicBezTo>
                  <a:pt x="1" y="7693"/>
                  <a:pt x="0" y="7683"/>
                  <a:pt x="0" y="7673"/>
                </a:cubicBezTo>
              </a:path>
            </a:pathLst>
          </a:custGeom>
          <a:ln w="37800">
            <a:solidFill>
              <a:srgbClr val="FFFFFF"/>
            </a:solidFill>
            <a:miter/>
          </a:ln>
        </p:spPr>
        <p:txBody>
          <a:bodyPr lIns="18720" tIns="18720" rIns="18720" bIns="1872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pic>
        <p:nvPicPr>
          <p:cNvPr id="164" name="图片 163"/>
          <p:cNvPicPr/>
          <p:nvPr/>
        </p:nvPicPr>
        <p:blipFill>
          <a:blip r:embed="rId2"/>
          <a:stretch/>
        </p:blipFill>
        <p:spPr>
          <a:xfrm>
            <a:off x="6446530" y="2161830"/>
            <a:ext cx="5181120" cy="279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5" name="文本框 164"/>
          <p:cNvSpPr txBox="1"/>
          <p:nvPr/>
        </p:nvSpPr>
        <p:spPr>
          <a:xfrm>
            <a:off x="948965" y="4883790"/>
            <a:ext cx="102492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NotoSansCJKsc"/>
                <a:ea typeface="NotoSansCJKsc"/>
              </a:rPr>
              <a:t>实现更⾼效的解决⽅案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8621650" y="5082150"/>
            <a:ext cx="75420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40" b="0" i="0" u="none" strike="noStrike" kern="1200" cap="none" spc="0" normalizeH="0" baseline="0" noProof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NotoSansCJKsc"/>
                <a:ea typeface="NotoSansCJKsc"/>
              </a:rPr>
              <a:t>⼤模型技术路线图</a:t>
            </a:r>
            <a:endParaRPr kumimoji="0" lang="en-US" sz="124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pic>
        <p:nvPicPr>
          <p:cNvPr id="181" name="图片 180"/>
          <p:cNvPicPr/>
          <p:nvPr/>
        </p:nvPicPr>
        <p:blipFill>
          <a:blip r:embed="rId3"/>
          <a:stretch/>
        </p:blipFill>
        <p:spPr>
          <a:xfrm>
            <a:off x="605885" y="1870950"/>
            <a:ext cx="228240" cy="228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2" name="文本框 181"/>
          <p:cNvSpPr txBox="1"/>
          <p:nvPr/>
        </p:nvSpPr>
        <p:spPr>
          <a:xfrm>
            <a:off x="686885" y="1904430"/>
            <a:ext cx="1328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</a:rPr>
              <a:t>1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pic>
        <p:nvPicPr>
          <p:cNvPr id="183" name="图片 182"/>
          <p:cNvPicPr/>
          <p:nvPr/>
        </p:nvPicPr>
        <p:blipFill>
          <a:blip r:embed="rId3"/>
          <a:stretch/>
        </p:blipFill>
        <p:spPr>
          <a:xfrm>
            <a:off x="605885" y="3042390"/>
            <a:ext cx="228240" cy="228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4" name="文本框 183"/>
          <p:cNvSpPr txBox="1"/>
          <p:nvPr/>
        </p:nvSpPr>
        <p:spPr>
          <a:xfrm>
            <a:off x="686885" y="3085590"/>
            <a:ext cx="1328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</a:rPr>
              <a:t>2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pic>
        <p:nvPicPr>
          <p:cNvPr id="185" name="图片 184"/>
          <p:cNvPicPr/>
          <p:nvPr/>
        </p:nvPicPr>
        <p:blipFill>
          <a:blip r:embed="rId3"/>
          <a:stretch/>
        </p:blipFill>
        <p:spPr>
          <a:xfrm>
            <a:off x="605885" y="4223550"/>
            <a:ext cx="228240" cy="228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6" name="文本框 185"/>
          <p:cNvSpPr txBox="1"/>
          <p:nvPr/>
        </p:nvSpPr>
        <p:spPr>
          <a:xfrm>
            <a:off x="686885" y="4257390"/>
            <a:ext cx="1328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</a:rPr>
              <a:t>3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AB3E888-084E-EE0B-3771-B71FA64D0421}"/>
              </a:ext>
            </a:extLst>
          </p:cNvPr>
          <p:cNvSpPr txBox="1"/>
          <p:nvPr/>
        </p:nvSpPr>
        <p:spPr>
          <a:xfrm>
            <a:off x="10883265" y="327801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任意多边形: 形状 18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88" name="任意多边形: 形状 187"/>
          <p:cNvSpPr/>
          <p:nvPr/>
        </p:nvSpPr>
        <p:spPr>
          <a:xfrm>
            <a:off x="152280" y="130320"/>
            <a:ext cx="11887560" cy="6727680"/>
          </a:xfrm>
          <a:custGeom>
            <a:avLst/>
            <a:gdLst/>
            <a:ahLst/>
            <a:cxnLst/>
            <a:rect l="0" t="0" r="r" b="b"/>
            <a:pathLst>
              <a:path w="33021" h="18688">
                <a:moveTo>
                  <a:pt x="0" y="0"/>
                </a:moveTo>
                <a:lnTo>
                  <a:pt x="33021" y="0"/>
                </a:lnTo>
                <a:lnTo>
                  <a:pt x="33021" y="18688"/>
                </a:lnTo>
                <a:lnTo>
                  <a:pt x="0" y="1868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89" name="任意多边形: 形状 188"/>
          <p:cNvSpPr/>
          <p:nvPr/>
        </p:nvSpPr>
        <p:spPr>
          <a:xfrm>
            <a:off x="152280" y="130320"/>
            <a:ext cx="11887560" cy="825120"/>
          </a:xfrm>
          <a:custGeom>
            <a:avLst/>
            <a:gdLst/>
            <a:ahLst/>
            <a:cxnLst/>
            <a:rect l="0" t="0" r="r" b="b"/>
            <a:pathLst>
              <a:path w="33021" h="2292">
                <a:moveTo>
                  <a:pt x="0" y="0"/>
                </a:moveTo>
                <a:lnTo>
                  <a:pt x="33021" y="0"/>
                </a:lnTo>
                <a:lnTo>
                  <a:pt x="33021" y="2292"/>
                </a:lnTo>
                <a:lnTo>
                  <a:pt x="0" y="2292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91" name="文本框 190"/>
          <p:cNvSpPr txBox="1"/>
          <p:nvPr/>
        </p:nvSpPr>
        <p:spPr>
          <a:xfrm>
            <a:off x="609480" y="334800"/>
            <a:ext cx="3222036" cy="4154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SansCJKsc"/>
                <a:ea typeface="NotoSansCJKsc"/>
              </a:rPr>
              <a:t>算法</a:t>
            </a:r>
            <a:r>
              <a:rPr lang="zh-CN" altLang="en-US" sz="2700" dirty="0">
                <a:solidFill>
                  <a:srgbClr val="FFFFFF"/>
                </a:solidFill>
                <a:latin typeface="NotoSansCJKsc"/>
                <a:ea typeface="NotoSansCJKsc"/>
              </a:rPr>
              <a:t>工程师</a:t>
            </a:r>
            <a:r>
              <a:rPr lang="en-US" altLang="zh-CN" sz="2700" dirty="0">
                <a:solidFill>
                  <a:srgbClr val="FFFFFF"/>
                </a:solidFill>
                <a:latin typeface="NotoSansCJKsc"/>
                <a:ea typeface="NotoSansCJKsc"/>
              </a:rPr>
              <a:t>-</a:t>
            </a:r>
            <a:r>
              <a:rPr lang="zh-CN" altLang="en-US" sz="2700" dirty="0">
                <a:solidFill>
                  <a:srgbClr val="FFFFFF"/>
                </a:solidFill>
                <a:latin typeface="NotoSansCJKsc"/>
                <a:ea typeface="NotoSansCJKsc"/>
              </a:rPr>
              <a:t>开发流程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02" name="任意多边形: 形状 201"/>
          <p:cNvSpPr/>
          <p:nvPr/>
        </p:nvSpPr>
        <p:spPr>
          <a:xfrm>
            <a:off x="152280" y="955080"/>
            <a:ext cx="11887560" cy="5682600"/>
          </a:xfrm>
          <a:custGeom>
            <a:avLst/>
            <a:gdLst/>
            <a:ahLst/>
            <a:cxnLst/>
            <a:rect l="0" t="0" r="r" b="b"/>
            <a:pathLst>
              <a:path w="33021" h="15785">
                <a:moveTo>
                  <a:pt x="0" y="0"/>
                </a:moveTo>
                <a:lnTo>
                  <a:pt x="33021" y="0"/>
                </a:lnTo>
                <a:lnTo>
                  <a:pt x="33021" y="15785"/>
                </a:lnTo>
                <a:lnTo>
                  <a:pt x="0" y="15785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pic>
        <p:nvPicPr>
          <p:cNvPr id="203" name="图片 202"/>
          <p:cNvPicPr/>
          <p:nvPr/>
        </p:nvPicPr>
        <p:blipFill>
          <a:blip r:embed="rId2"/>
          <a:stretch/>
        </p:blipFill>
        <p:spPr>
          <a:xfrm>
            <a:off x="304920" y="1216440"/>
            <a:ext cx="18720" cy="5159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4" name="任意多边形: 形状 203"/>
          <p:cNvSpPr/>
          <p:nvPr/>
        </p:nvSpPr>
        <p:spPr>
          <a:xfrm>
            <a:off x="1218960" y="1216440"/>
            <a:ext cx="10211040" cy="751320"/>
          </a:xfrm>
          <a:custGeom>
            <a:avLst/>
            <a:gdLst/>
            <a:ahLst/>
            <a:cxnLst/>
            <a:rect l="0" t="0" r="r" b="b"/>
            <a:pathLst>
              <a:path w="28364" h="2087">
                <a:moveTo>
                  <a:pt x="0" y="1906"/>
                </a:moveTo>
                <a:lnTo>
                  <a:pt x="0" y="181"/>
                </a:lnTo>
                <a:cubicBezTo>
                  <a:pt x="0" y="169"/>
                  <a:pt x="2" y="157"/>
                  <a:pt x="4" y="146"/>
                </a:cubicBezTo>
                <a:cubicBezTo>
                  <a:pt x="7" y="134"/>
                  <a:pt x="11" y="123"/>
                  <a:pt x="16" y="112"/>
                </a:cubicBezTo>
                <a:cubicBezTo>
                  <a:pt x="22" y="101"/>
                  <a:pt x="28" y="90"/>
                  <a:pt x="36" y="80"/>
                </a:cubicBezTo>
                <a:cubicBezTo>
                  <a:pt x="44" y="70"/>
                  <a:pt x="52" y="61"/>
                  <a:pt x="62" y="53"/>
                </a:cubicBezTo>
                <a:cubicBezTo>
                  <a:pt x="72" y="44"/>
                  <a:pt x="83" y="37"/>
                  <a:pt x="94" y="30"/>
                </a:cubicBezTo>
                <a:cubicBezTo>
                  <a:pt x="106" y="24"/>
                  <a:pt x="118" y="18"/>
                  <a:pt x="131" y="13"/>
                </a:cubicBezTo>
                <a:cubicBezTo>
                  <a:pt x="144" y="9"/>
                  <a:pt x="157" y="5"/>
                  <a:pt x="171" y="3"/>
                </a:cubicBezTo>
                <a:cubicBezTo>
                  <a:pt x="184" y="1"/>
                  <a:pt x="198" y="0"/>
                  <a:pt x="212" y="0"/>
                </a:cubicBezTo>
                <a:lnTo>
                  <a:pt x="28153" y="0"/>
                </a:lnTo>
                <a:cubicBezTo>
                  <a:pt x="28167" y="0"/>
                  <a:pt x="28180" y="1"/>
                  <a:pt x="28194" y="3"/>
                </a:cubicBezTo>
                <a:cubicBezTo>
                  <a:pt x="28208" y="5"/>
                  <a:pt x="28221" y="9"/>
                  <a:pt x="28234" y="13"/>
                </a:cubicBezTo>
                <a:cubicBezTo>
                  <a:pt x="28247" y="18"/>
                  <a:pt x="28259" y="24"/>
                  <a:pt x="28270" y="30"/>
                </a:cubicBezTo>
                <a:cubicBezTo>
                  <a:pt x="28282" y="37"/>
                  <a:pt x="28293" y="44"/>
                  <a:pt x="28302" y="53"/>
                </a:cubicBezTo>
                <a:cubicBezTo>
                  <a:pt x="28312" y="61"/>
                  <a:pt x="28321" y="70"/>
                  <a:pt x="28329" y="80"/>
                </a:cubicBezTo>
                <a:cubicBezTo>
                  <a:pt x="28337" y="90"/>
                  <a:pt x="28343" y="101"/>
                  <a:pt x="28348" y="112"/>
                </a:cubicBezTo>
                <a:cubicBezTo>
                  <a:pt x="28354" y="123"/>
                  <a:pt x="28358" y="134"/>
                  <a:pt x="28360" y="146"/>
                </a:cubicBezTo>
                <a:cubicBezTo>
                  <a:pt x="28363" y="157"/>
                  <a:pt x="28364" y="169"/>
                  <a:pt x="28364" y="181"/>
                </a:cubicBezTo>
                <a:lnTo>
                  <a:pt x="28364" y="1906"/>
                </a:lnTo>
                <a:cubicBezTo>
                  <a:pt x="28364" y="1918"/>
                  <a:pt x="28363" y="1929"/>
                  <a:pt x="28360" y="1941"/>
                </a:cubicBezTo>
                <a:cubicBezTo>
                  <a:pt x="28358" y="1953"/>
                  <a:pt x="28354" y="1964"/>
                  <a:pt x="28348" y="1975"/>
                </a:cubicBezTo>
                <a:cubicBezTo>
                  <a:pt x="28343" y="1986"/>
                  <a:pt x="28337" y="1996"/>
                  <a:pt x="28329" y="2006"/>
                </a:cubicBezTo>
                <a:cubicBezTo>
                  <a:pt x="28321" y="2016"/>
                  <a:pt x="28312" y="2025"/>
                  <a:pt x="28302" y="2034"/>
                </a:cubicBezTo>
                <a:cubicBezTo>
                  <a:pt x="28293" y="2042"/>
                  <a:pt x="28282" y="2050"/>
                  <a:pt x="28270" y="2056"/>
                </a:cubicBezTo>
                <a:cubicBezTo>
                  <a:pt x="28259" y="2063"/>
                  <a:pt x="28247" y="2069"/>
                  <a:pt x="28234" y="2073"/>
                </a:cubicBezTo>
                <a:cubicBezTo>
                  <a:pt x="28221" y="2078"/>
                  <a:pt x="28208" y="2081"/>
                  <a:pt x="28194" y="2084"/>
                </a:cubicBezTo>
                <a:cubicBezTo>
                  <a:pt x="28180" y="2086"/>
                  <a:pt x="28167" y="2087"/>
                  <a:pt x="28153" y="2087"/>
                </a:cubicBezTo>
                <a:lnTo>
                  <a:pt x="212" y="2087"/>
                </a:lnTo>
                <a:cubicBezTo>
                  <a:pt x="198" y="2087"/>
                  <a:pt x="184" y="2086"/>
                  <a:pt x="171" y="2084"/>
                </a:cubicBezTo>
                <a:cubicBezTo>
                  <a:pt x="157" y="2081"/>
                  <a:pt x="144" y="2078"/>
                  <a:pt x="131" y="2073"/>
                </a:cubicBezTo>
                <a:cubicBezTo>
                  <a:pt x="118" y="2069"/>
                  <a:pt x="106" y="2063"/>
                  <a:pt x="94" y="2056"/>
                </a:cubicBezTo>
                <a:cubicBezTo>
                  <a:pt x="83" y="2050"/>
                  <a:pt x="72" y="2042"/>
                  <a:pt x="62" y="2034"/>
                </a:cubicBezTo>
                <a:cubicBezTo>
                  <a:pt x="52" y="2025"/>
                  <a:pt x="44" y="2016"/>
                  <a:pt x="36" y="2006"/>
                </a:cubicBezTo>
                <a:cubicBezTo>
                  <a:pt x="28" y="1996"/>
                  <a:pt x="22" y="1986"/>
                  <a:pt x="16" y="1975"/>
                </a:cubicBezTo>
                <a:cubicBezTo>
                  <a:pt x="11" y="1964"/>
                  <a:pt x="7" y="1953"/>
                  <a:pt x="4" y="1941"/>
                </a:cubicBezTo>
                <a:cubicBezTo>
                  <a:pt x="2" y="1929"/>
                  <a:pt x="0" y="1918"/>
                  <a:pt x="0" y="1906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06" name="文本框 205"/>
          <p:cNvSpPr txBox="1"/>
          <p:nvPr/>
        </p:nvSpPr>
        <p:spPr>
          <a:xfrm>
            <a:off x="1371600" y="1376280"/>
            <a:ext cx="50544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10" b="0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NotoSansCJKsc"/>
                <a:ea typeface="NotoSansCJKsc"/>
              </a:rPr>
              <a:t>需求沟通</a:t>
            </a:r>
            <a:endParaRPr kumimoji="0" lang="en-US" sz="141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07" name="文本框 206"/>
          <p:cNvSpPr txBox="1"/>
          <p:nvPr/>
        </p:nvSpPr>
        <p:spPr>
          <a:xfrm>
            <a:off x="1371600" y="1635120"/>
            <a:ext cx="133236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50" b="0" i="0" u="none" strike="noStrike" kern="1200" cap="none" spc="0" normalizeH="0" baseline="0" noProof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NotoSansCJKsc"/>
                <a:ea typeface="NotoSansCJKsc"/>
              </a:rPr>
              <a:t>与业务⽅明确⽬标与约束条件</a:t>
            </a:r>
            <a:endParaRPr kumimoji="0" lang="en-US" sz="11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pic>
        <p:nvPicPr>
          <p:cNvPr id="208" name="图片 207"/>
          <p:cNvPicPr/>
          <p:nvPr/>
        </p:nvPicPr>
        <p:blipFill>
          <a:blip r:embed="rId3"/>
          <a:stretch/>
        </p:blipFill>
        <p:spPr>
          <a:xfrm>
            <a:off x="762120" y="1216440"/>
            <a:ext cx="304560" cy="261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9" name="任意多边形: 形状 208"/>
          <p:cNvSpPr/>
          <p:nvPr/>
        </p:nvSpPr>
        <p:spPr>
          <a:xfrm>
            <a:off x="1218960" y="2098080"/>
            <a:ext cx="10211040" cy="751320"/>
          </a:xfrm>
          <a:custGeom>
            <a:avLst/>
            <a:gdLst/>
            <a:ahLst/>
            <a:cxnLst/>
            <a:rect l="0" t="0" r="r" b="b"/>
            <a:pathLst>
              <a:path w="28364" h="2087">
                <a:moveTo>
                  <a:pt x="0" y="1906"/>
                </a:moveTo>
                <a:lnTo>
                  <a:pt x="0" y="181"/>
                </a:lnTo>
                <a:cubicBezTo>
                  <a:pt x="0" y="169"/>
                  <a:pt x="2" y="158"/>
                  <a:pt x="4" y="146"/>
                </a:cubicBezTo>
                <a:cubicBezTo>
                  <a:pt x="7" y="134"/>
                  <a:pt x="11" y="123"/>
                  <a:pt x="16" y="112"/>
                </a:cubicBezTo>
                <a:cubicBezTo>
                  <a:pt x="22" y="101"/>
                  <a:pt x="28" y="90"/>
                  <a:pt x="36" y="81"/>
                </a:cubicBezTo>
                <a:cubicBezTo>
                  <a:pt x="44" y="71"/>
                  <a:pt x="52" y="61"/>
                  <a:pt x="62" y="53"/>
                </a:cubicBezTo>
                <a:cubicBezTo>
                  <a:pt x="72" y="45"/>
                  <a:pt x="83" y="37"/>
                  <a:pt x="94" y="30"/>
                </a:cubicBezTo>
                <a:cubicBezTo>
                  <a:pt x="106" y="24"/>
                  <a:pt x="118" y="18"/>
                  <a:pt x="131" y="14"/>
                </a:cubicBezTo>
                <a:cubicBezTo>
                  <a:pt x="144" y="9"/>
                  <a:pt x="157" y="6"/>
                  <a:pt x="171" y="3"/>
                </a:cubicBezTo>
                <a:cubicBezTo>
                  <a:pt x="184" y="1"/>
                  <a:pt x="198" y="0"/>
                  <a:pt x="212" y="0"/>
                </a:cubicBezTo>
                <a:lnTo>
                  <a:pt x="28153" y="0"/>
                </a:lnTo>
                <a:cubicBezTo>
                  <a:pt x="28167" y="0"/>
                  <a:pt x="28180" y="1"/>
                  <a:pt x="28194" y="3"/>
                </a:cubicBezTo>
                <a:cubicBezTo>
                  <a:pt x="28208" y="6"/>
                  <a:pt x="28221" y="9"/>
                  <a:pt x="28234" y="14"/>
                </a:cubicBezTo>
                <a:cubicBezTo>
                  <a:pt x="28247" y="18"/>
                  <a:pt x="28259" y="24"/>
                  <a:pt x="28270" y="30"/>
                </a:cubicBezTo>
                <a:cubicBezTo>
                  <a:pt x="28282" y="37"/>
                  <a:pt x="28293" y="45"/>
                  <a:pt x="28302" y="53"/>
                </a:cubicBezTo>
                <a:cubicBezTo>
                  <a:pt x="28312" y="61"/>
                  <a:pt x="28321" y="71"/>
                  <a:pt x="28329" y="81"/>
                </a:cubicBezTo>
                <a:cubicBezTo>
                  <a:pt x="28337" y="90"/>
                  <a:pt x="28343" y="101"/>
                  <a:pt x="28348" y="112"/>
                </a:cubicBezTo>
                <a:cubicBezTo>
                  <a:pt x="28354" y="123"/>
                  <a:pt x="28358" y="134"/>
                  <a:pt x="28360" y="146"/>
                </a:cubicBezTo>
                <a:cubicBezTo>
                  <a:pt x="28363" y="158"/>
                  <a:pt x="28364" y="169"/>
                  <a:pt x="28364" y="181"/>
                </a:cubicBezTo>
                <a:lnTo>
                  <a:pt x="28364" y="1906"/>
                </a:lnTo>
                <a:cubicBezTo>
                  <a:pt x="28364" y="1918"/>
                  <a:pt x="28363" y="1930"/>
                  <a:pt x="28360" y="1941"/>
                </a:cubicBezTo>
                <a:cubicBezTo>
                  <a:pt x="28358" y="1953"/>
                  <a:pt x="28354" y="1964"/>
                  <a:pt x="28348" y="1975"/>
                </a:cubicBezTo>
                <a:cubicBezTo>
                  <a:pt x="28343" y="1986"/>
                  <a:pt x="28337" y="1997"/>
                  <a:pt x="28329" y="2007"/>
                </a:cubicBezTo>
                <a:cubicBezTo>
                  <a:pt x="28321" y="2017"/>
                  <a:pt x="28312" y="2026"/>
                  <a:pt x="28302" y="2034"/>
                </a:cubicBezTo>
                <a:cubicBezTo>
                  <a:pt x="28293" y="2043"/>
                  <a:pt x="28282" y="2050"/>
                  <a:pt x="28270" y="2057"/>
                </a:cubicBezTo>
                <a:cubicBezTo>
                  <a:pt x="28259" y="2063"/>
                  <a:pt x="28247" y="2069"/>
                  <a:pt x="28234" y="2074"/>
                </a:cubicBezTo>
                <a:cubicBezTo>
                  <a:pt x="28221" y="2078"/>
                  <a:pt x="28208" y="2082"/>
                  <a:pt x="28194" y="2084"/>
                </a:cubicBezTo>
                <a:cubicBezTo>
                  <a:pt x="28180" y="2086"/>
                  <a:pt x="28167" y="2087"/>
                  <a:pt x="28153" y="2087"/>
                </a:cubicBezTo>
                <a:lnTo>
                  <a:pt x="212" y="2087"/>
                </a:lnTo>
                <a:cubicBezTo>
                  <a:pt x="198" y="2087"/>
                  <a:pt x="184" y="2086"/>
                  <a:pt x="171" y="2084"/>
                </a:cubicBezTo>
                <a:cubicBezTo>
                  <a:pt x="157" y="2082"/>
                  <a:pt x="144" y="2078"/>
                  <a:pt x="131" y="2074"/>
                </a:cubicBezTo>
                <a:cubicBezTo>
                  <a:pt x="118" y="2069"/>
                  <a:pt x="106" y="2063"/>
                  <a:pt x="94" y="2057"/>
                </a:cubicBezTo>
                <a:cubicBezTo>
                  <a:pt x="83" y="2050"/>
                  <a:pt x="72" y="2043"/>
                  <a:pt x="62" y="2034"/>
                </a:cubicBezTo>
                <a:cubicBezTo>
                  <a:pt x="52" y="2026"/>
                  <a:pt x="44" y="2017"/>
                  <a:pt x="36" y="2007"/>
                </a:cubicBezTo>
                <a:cubicBezTo>
                  <a:pt x="28" y="1997"/>
                  <a:pt x="22" y="1986"/>
                  <a:pt x="16" y="1975"/>
                </a:cubicBezTo>
                <a:cubicBezTo>
                  <a:pt x="11" y="1964"/>
                  <a:pt x="7" y="1953"/>
                  <a:pt x="4" y="1941"/>
                </a:cubicBezTo>
                <a:cubicBezTo>
                  <a:pt x="2" y="1930"/>
                  <a:pt x="0" y="1918"/>
                  <a:pt x="0" y="1906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10" name="文本框 209"/>
          <p:cNvSpPr txBox="1"/>
          <p:nvPr/>
        </p:nvSpPr>
        <p:spPr>
          <a:xfrm>
            <a:off x="871560" y="1257120"/>
            <a:ext cx="171000" cy="16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</a:rPr>
              <a:t>1</a:t>
            </a:r>
            <a:endParaRPr kumimoji="0" lang="en-US" sz="11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11" name="文本框 210"/>
          <p:cNvSpPr txBox="1"/>
          <p:nvPr/>
        </p:nvSpPr>
        <p:spPr>
          <a:xfrm>
            <a:off x="1371600" y="2258280"/>
            <a:ext cx="50544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10" b="0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NotoSansCJKsc"/>
                <a:ea typeface="NotoSansCJKsc"/>
              </a:rPr>
              <a:t>⽅案设计</a:t>
            </a:r>
            <a:endParaRPr kumimoji="0" lang="en-US" sz="141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12" name="文本框 211"/>
          <p:cNvSpPr txBox="1"/>
          <p:nvPr/>
        </p:nvSpPr>
        <p:spPr>
          <a:xfrm>
            <a:off x="1371600" y="2517120"/>
            <a:ext cx="153720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50" b="0" i="0" u="none" strike="noStrike" kern="1200" cap="none" spc="0" normalizeH="0" baseline="0" noProof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NotoSansCJKsc"/>
                <a:ea typeface="NotoSansCJKsc"/>
              </a:rPr>
              <a:t>选择合适算法框架，制定技术路线</a:t>
            </a:r>
            <a:endParaRPr kumimoji="0" lang="en-US" sz="11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pic>
        <p:nvPicPr>
          <p:cNvPr id="213" name="图片 212"/>
          <p:cNvPicPr/>
          <p:nvPr/>
        </p:nvPicPr>
        <p:blipFill>
          <a:blip r:embed="rId3"/>
          <a:stretch/>
        </p:blipFill>
        <p:spPr>
          <a:xfrm>
            <a:off x="762120" y="2098080"/>
            <a:ext cx="304560" cy="261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4" name="任意多边形: 形状 213"/>
          <p:cNvSpPr/>
          <p:nvPr/>
        </p:nvSpPr>
        <p:spPr>
          <a:xfrm>
            <a:off x="1218960" y="2979720"/>
            <a:ext cx="10211040" cy="751680"/>
          </a:xfrm>
          <a:custGeom>
            <a:avLst/>
            <a:gdLst/>
            <a:ahLst/>
            <a:cxnLst/>
            <a:rect l="0" t="0" r="r" b="b"/>
            <a:pathLst>
              <a:path w="28364" h="2088">
                <a:moveTo>
                  <a:pt x="0" y="1906"/>
                </a:moveTo>
                <a:lnTo>
                  <a:pt x="0" y="182"/>
                </a:lnTo>
                <a:cubicBezTo>
                  <a:pt x="0" y="170"/>
                  <a:pt x="2" y="158"/>
                  <a:pt x="4" y="146"/>
                </a:cubicBezTo>
                <a:cubicBezTo>
                  <a:pt x="7" y="135"/>
                  <a:pt x="11" y="123"/>
                  <a:pt x="16" y="112"/>
                </a:cubicBezTo>
                <a:cubicBezTo>
                  <a:pt x="22" y="101"/>
                  <a:pt x="28" y="91"/>
                  <a:pt x="36" y="81"/>
                </a:cubicBezTo>
                <a:cubicBezTo>
                  <a:pt x="44" y="71"/>
                  <a:pt x="52" y="62"/>
                  <a:pt x="62" y="53"/>
                </a:cubicBezTo>
                <a:cubicBezTo>
                  <a:pt x="72" y="45"/>
                  <a:pt x="83" y="37"/>
                  <a:pt x="94" y="31"/>
                </a:cubicBezTo>
                <a:cubicBezTo>
                  <a:pt x="106" y="24"/>
                  <a:pt x="118" y="19"/>
                  <a:pt x="131" y="14"/>
                </a:cubicBezTo>
                <a:cubicBezTo>
                  <a:pt x="144" y="9"/>
                  <a:pt x="157" y="6"/>
                  <a:pt x="171" y="4"/>
                </a:cubicBezTo>
                <a:cubicBezTo>
                  <a:pt x="184" y="1"/>
                  <a:pt x="198" y="0"/>
                  <a:pt x="212" y="0"/>
                </a:cubicBezTo>
                <a:lnTo>
                  <a:pt x="28153" y="0"/>
                </a:lnTo>
                <a:cubicBezTo>
                  <a:pt x="28167" y="0"/>
                  <a:pt x="28180" y="1"/>
                  <a:pt x="28194" y="4"/>
                </a:cubicBezTo>
                <a:cubicBezTo>
                  <a:pt x="28208" y="6"/>
                  <a:pt x="28221" y="9"/>
                  <a:pt x="28234" y="14"/>
                </a:cubicBezTo>
                <a:cubicBezTo>
                  <a:pt x="28247" y="19"/>
                  <a:pt x="28259" y="24"/>
                  <a:pt x="28270" y="31"/>
                </a:cubicBezTo>
                <a:cubicBezTo>
                  <a:pt x="28282" y="37"/>
                  <a:pt x="28293" y="45"/>
                  <a:pt x="28302" y="53"/>
                </a:cubicBezTo>
                <a:cubicBezTo>
                  <a:pt x="28312" y="62"/>
                  <a:pt x="28321" y="71"/>
                  <a:pt x="28329" y="81"/>
                </a:cubicBezTo>
                <a:cubicBezTo>
                  <a:pt x="28337" y="91"/>
                  <a:pt x="28343" y="101"/>
                  <a:pt x="28348" y="112"/>
                </a:cubicBezTo>
                <a:cubicBezTo>
                  <a:pt x="28354" y="123"/>
                  <a:pt x="28358" y="135"/>
                  <a:pt x="28360" y="146"/>
                </a:cubicBezTo>
                <a:cubicBezTo>
                  <a:pt x="28363" y="158"/>
                  <a:pt x="28364" y="170"/>
                  <a:pt x="28364" y="182"/>
                </a:cubicBezTo>
                <a:lnTo>
                  <a:pt x="28364" y="1906"/>
                </a:lnTo>
                <a:cubicBezTo>
                  <a:pt x="28364" y="1918"/>
                  <a:pt x="28363" y="1930"/>
                  <a:pt x="28360" y="1942"/>
                </a:cubicBezTo>
                <a:cubicBezTo>
                  <a:pt x="28358" y="1953"/>
                  <a:pt x="28354" y="1965"/>
                  <a:pt x="28348" y="1976"/>
                </a:cubicBezTo>
                <a:cubicBezTo>
                  <a:pt x="28343" y="1987"/>
                  <a:pt x="28337" y="1997"/>
                  <a:pt x="28329" y="2007"/>
                </a:cubicBezTo>
                <a:cubicBezTo>
                  <a:pt x="28321" y="2017"/>
                  <a:pt x="28312" y="2026"/>
                  <a:pt x="28302" y="2034"/>
                </a:cubicBezTo>
                <a:cubicBezTo>
                  <a:pt x="28293" y="2043"/>
                  <a:pt x="28282" y="2050"/>
                  <a:pt x="28270" y="2057"/>
                </a:cubicBezTo>
                <a:cubicBezTo>
                  <a:pt x="28259" y="2064"/>
                  <a:pt x="28247" y="2069"/>
                  <a:pt x="28234" y="2074"/>
                </a:cubicBezTo>
                <a:cubicBezTo>
                  <a:pt x="28221" y="2078"/>
                  <a:pt x="28208" y="2082"/>
                  <a:pt x="28194" y="2084"/>
                </a:cubicBezTo>
                <a:cubicBezTo>
                  <a:pt x="28180" y="2086"/>
                  <a:pt x="28167" y="2088"/>
                  <a:pt x="28153" y="2088"/>
                </a:cubicBezTo>
                <a:lnTo>
                  <a:pt x="212" y="2088"/>
                </a:lnTo>
                <a:cubicBezTo>
                  <a:pt x="198" y="2088"/>
                  <a:pt x="184" y="2086"/>
                  <a:pt x="171" y="2084"/>
                </a:cubicBezTo>
                <a:cubicBezTo>
                  <a:pt x="157" y="2082"/>
                  <a:pt x="144" y="2078"/>
                  <a:pt x="131" y="2074"/>
                </a:cubicBezTo>
                <a:cubicBezTo>
                  <a:pt x="118" y="2069"/>
                  <a:pt x="106" y="2064"/>
                  <a:pt x="94" y="2057"/>
                </a:cubicBezTo>
                <a:cubicBezTo>
                  <a:pt x="83" y="2050"/>
                  <a:pt x="72" y="2043"/>
                  <a:pt x="62" y="2034"/>
                </a:cubicBezTo>
                <a:cubicBezTo>
                  <a:pt x="52" y="2026"/>
                  <a:pt x="44" y="2017"/>
                  <a:pt x="36" y="2007"/>
                </a:cubicBezTo>
                <a:cubicBezTo>
                  <a:pt x="28" y="1997"/>
                  <a:pt x="22" y="1987"/>
                  <a:pt x="16" y="1976"/>
                </a:cubicBezTo>
                <a:cubicBezTo>
                  <a:pt x="11" y="1965"/>
                  <a:pt x="7" y="1953"/>
                  <a:pt x="4" y="1942"/>
                </a:cubicBezTo>
                <a:cubicBezTo>
                  <a:pt x="2" y="1930"/>
                  <a:pt x="0" y="1918"/>
                  <a:pt x="0" y="1906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15" name="文本框 214"/>
          <p:cNvSpPr txBox="1"/>
          <p:nvPr/>
        </p:nvSpPr>
        <p:spPr>
          <a:xfrm>
            <a:off x="871560" y="2138760"/>
            <a:ext cx="171000" cy="16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</a:rPr>
              <a:t>2</a:t>
            </a:r>
            <a:endParaRPr kumimoji="0" lang="en-US" sz="11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16" name="文本框 215"/>
          <p:cNvSpPr txBox="1"/>
          <p:nvPr/>
        </p:nvSpPr>
        <p:spPr>
          <a:xfrm>
            <a:off x="1371600" y="3139920"/>
            <a:ext cx="50544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10" b="0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NotoSansCJKsc"/>
                <a:ea typeface="NotoSansCJKsc"/>
              </a:rPr>
              <a:t>数据处理</a:t>
            </a:r>
            <a:endParaRPr kumimoji="0" lang="en-US" sz="141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17" name="文本框 216"/>
          <p:cNvSpPr txBox="1"/>
          <p:nvPr/>
        </p:nvSpPr>
        <p:spPr>
          <a:xfrm>
            <a:off x="1371600" y="3398760"/>
            <a:ext cx="153720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50" b="0" i="0" u="none" strike="noStrike" kern="1200" cap="none" spc="0" normalizeH="0" baseline="0" noProof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NotoSansCJKsc"/>
                <a:ea typeface="NotoSansCJKsc"/>
              </a:rPr>
              <a:t>数据采集、清洗、标注与特征⼯程</a:t>
            </a:r>
            <a:endParaRPr kumimoji="0" lang="en-US" sz="11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pic>
        <p:nvPicPr>
          <p:cNvPr id="218" name="图片 217"/>
          <p:cNvPicPr/>
          <p:nvPr/>
        </p:nvPicPr>
        <p:blipFill>
          <a:blip r:embed="rId3"/>
          <a:stretch/>
        </p:blipFill>
        <p:spPr>
          <a:xfrm>
            <a:off x="762120" y="2980080"/>
            <a:ext cx="304560" cy="261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9" name="任意多边形: 形状 218"/>
          <p:cNvSpPr/>
          <p:nvPr/>
        </p:nvSpPr>
        <p:spPr>
          <a:xfrm>
            <a:off x="1218960" y="3861360"/>
            <a:ext cx="10211040" cy="751680"/>
          </a:xfrm>
          <a:custGeom>
            <a:avLst/>
            <a:gdLst/>
            <a:ahLst/>
            <a:cxnLst/>
            <a:rect l="0" t="0" r="r" b="b"/>
            <a:pathLst>
              <a:path w="28364" h="2088">
                <a:moveTo>
                  <a:pt x="0" y="1906"/>
                </a:moveTo>
                <a:lnTo>
                  <a:pt x="0" y="182"/>
                </a:lnTo>
                <a:cubicBezTo>
                  <a:pt x="0" y="170"/>
                  <a:pt x="2" y="158"/>
                  <a:pt x="4" y="146"/>
                </a:cubicBezTo>
                <a:cubicBezTo>
                  <a:pt x="7" y="135"/>
                  <a:pt x="11" y="123"/>
                  <a:pt x="16" y="112"/>
                </a:cubicBezTo>
                <a:cubicBezTo>
                  <a:pt x="22" y="101"/>
                  <a:pt x="28" y="91"/>
                  <a:pt x="36" y="81"/>
                </a:cubicBezTo>
                <a:cubicBezTo>
                  <a:pt x="44" y="71"/>
                  <a:pt x="52" y="62"/>
                  <a:pt x="62" y="54"/>
                </a:cubicBezTo>
                <a:cubicBezTo>
                  <a:pt x="72" y="45"/>
                  <a:pt x="83" y="38"/>
                  <a:pt x="94" y="31"/>
                </a:cubicBezTo>
                <a:cubicBezTo>
                  <a:pt x="106" y="24"/>
                  <a:pt x="118" y="19"/>
                  <a:pt x="131" y="14"/>
                </a:cubicBezTo>
                <a:cubicBezTo>
                  <a:pt x="144" y="10"/>
                  <a:pt x="157" y="6"/>
                  <a:pt x="171" y="4"/>
                </a:cubicBezTo>
                <a:cubicBezTo>
                  <a:pt x="184" y="2"/>
                  <a:pt x="198" y="0"/>
                  <a:pt x="212" y="0"/>
                </a:cubicBezTo>
                <a:lnTo>
                  <a:pt x="28153" y="0"/>
                </a:lnTo>
                <a:cubicBezTo>
                  <a:pt x="28167" y="0"/>
                  <a:pt x="28180" y="2"/>
                  <a:pt x="28194" y="4"/>
                </a:cubicBezTo>
                <a:cubicBezTo>
                  <a:pt x="28208" y="6"/>
                  <a:pt x="28221" y="10"/>
                  <a:pt x="28234" y="14"/>
                </a:cubicBezTo>
                <a:cubicBezTo>
                  <a:pt x="28247" y="19"/>
                  <a:pt x="28259" y="24"/>
                  <a:pt x="28270" y="31"/>
                </a:cubicBezTo>
                <a:cubicBezTo>
                  <a:pt x="28282" y="38"/>
                  <a:pt x="28293" y="45"/>
                  <a:pt x="28302" y="54"/>
                </a:cubicBezTo>
                <a:cubicBezTo>
                  <a:pt x="28312" y="62"/>
                  <a:pt x="28321" y="71"/>
                  <a:pt x="28329" y="81"/>
                </a:cubicBezTo>
                <a:cubicBezTo>
                  <a:pt x="28337" y="91"/>
                  <a:pt x="28343" y="101"/>
                  <a:pt x="28348" y="112"/>
                </a:cubicBezTo>
                <a:cubicBezTo>
                  <a:pt x="28354" y="123"/>
                  <a:pt x="28358" y="135"/>
                  <a:pt x="28360" y="146"/>
                </a:cubicBezTo>
                <a:cubicBezTo>
                  <a:pt x="28363" y="158"/>
                  <a:pt x="28364" y="170"/>
                  <a:pt x="28364" y="182"/>
                </a:cubicBezTo>
                <a:lnTo>
                  <a:pt x="28364" y="1906"/>
                </a:lnTo>
                <a:cubicBezTo>
                  <a:pt x="28364" y="1918"/>
                  <a:pt x="28363" y="1930"/>
                  <a:pt x="28360" y="1942"/>
                </a:cubicBezTo>
                <a:cubicBezTo>
                  <a:pt x="28358" y="1954"/>
                  <a:pt x="28354" y="1965"/>
                  <a:pt x="28348" y="1976"/>
                </a:cubicBezTo>
                <a:cubicBezTo>
                  <a:pt x="28343" y="1987"/>
                  <a:pt x="28337" y="1997"/>
                  <a:pt x="28329" y="2007"/>
                </a:cubicBezTo>
                <a:cubicBezTo>
                  <a:pt x="28321" y="2017"/>
                  <a:pt x="28312" y="2026"/>
                  <a:pt x="28302" y="2035"/>
                </a:cubicBezTo>
                <a:cubicBezTo>
                  <a:pt x="28293" y="2043"/>
                  <a:pt x="28282" y="2051"/>
                  <a:pt x="28270" y="2057"/>
                </a:cubicBezTo>
                <a:cubicBezTo>
                  <a:pt x="28259" y="2064"/>
                  <a:pt x="28247" y="2070"/>
                  <a:pt x="28234" y="2074"/>
                </a:cubicBezTo>
                <a:cubicBezTo>
                  <a:pt x="28221" y="2079"/>
                  <a:pt x="28208" y="2082"/>
                  <a:pt x="28194" y="2084"/>
                </a:cubicBezTo>
                <a:cubicBezTo>
                  <a:pt x="28180" y="2087"/>
                  <a:pt x="28167" y="2088"/>
                  <a:pt x="28153" y="2088"/>
                </a:cubicBezTo>
                <a:lnTo>
                  <a:pt x="212" y="2088"/>
                </a:lnTo>
                <a:cubicBezTo>
                  <a:pt x="198" y="2088"/>
                  <a:pt x="184" y="2087"/>
                  <a:pt x="171" y="2084"/>
                </a:cubicBezTo>
                <a:cubicBezTo>
                  <a:pt x="157" y="2082"/>
                  <a:pt x="144" y="2079"/>
                  <a:pt x="131" y="2074"/>
                </a:cubicBezTo>
                <a:cubicBezTo>
                  <a:pt x="118" y="2070"/>
                  <a:pt x="106" y="2064"/>
                  <a:pt x="94" y="2057"/>
                </a:cubicBezTo>
                <a:cubicBezTo>
                  <a:pt x="83" y="2051"/>
                  <a:pt x="72" y="2043"/>
                  <a:pt x="62" y="2035"/>
                </a:cubicBezTo>
                <a:cubicBezTo>
                  <a:pt x="52" y="2026"/>
                  <a:pt x="44" y="2017"/>
                  <a:pt x="36" y="2007"/>
                </a:cubicBezTo>
                <a:cubicBezTo>
                  <a:pt x="28" y="1997"/>
                  <a:pt x="22" y="1987"/>
                  <a:pt x="16" y="1976"/>
                </a:cubicBezTo>
                <a:cubicBezTo>
                  <a:pt x="11" y="1965"/>
                  <a:pt x="7" y="1954"/>
                  <a:pt x="4" y="1942"/>
                </a:cubicBezTo>
                <a:cubicBezTo>
                  <a:pt x="2" y="1930"/>
                  <a:pt x="0" y="1918"/>
                  <a:pt x="0" y="1906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20" name="文本框 219"/>
          <p:cNvSpPr txBox="1"/>
          <p:nvPr/>
        </p:nvSpPr>
        <p:spPr>
          <a:xfrm>
            <a:off x="871560" y="3020400"/>
            <a:ext cx="171000" cy="16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</a:rPr>
              <a:t>3</a:t>
            </a:r>
            <a:endParaRPr kumimoji="0" lang="en-US" sz="11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1371600" y="4021560"/>
            <a:ext cx="50544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10" b="0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NotoSansCJKsc"/>
                <a:ea typeface="NotoSansCJKsc"/>
              </a:rPr>
              <a:t>模型开发</a:t>
            </a:r>
            <a:endParaRPr kumimoji="0" lang="en-US" sz="141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1371600" y="4280400"/>
            <a:ext cx="143460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50" b="0" i="0" u="none" strike="noStrike" kern="1200" cap="none" spc="0" normalizeH="0" baseline="0" noProof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NotoSansCJKsc"/>
                <a:ea typeface="NotoSansCJKsc"/>
              </a:rPr>
              <a:t>算法实现、训练调优、性能评估</a:t>
            </a:r>
            <a:endParaRPr kumimoji="0" lang="en-US" sz="11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pic>
        <p:nvPicPr>
          <p:cNvPr id="223" name="图片 222"/>
          <p:cNvPicPr/>
          <p:nvPr/>
        </p:nvPicPr>
        <p:blipFill>
          <a:blip r:embed="rId3"/>
          <a:stretch/>
        </p:blipFill>
        <p:spPr>
          <a:xfrm>
            <a:off x="762120" y="3861720"/>
            <a:ext cx="304560" cy="261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4" name="任意多边形: 形状 223"/>
          <p:cNvSpPr/>
          <p:nvPr/>
        </p:nvSpPr>
        <p:spPr>
          <a:xfrm>
            <a:off x="1218960" y="4743360"/>
            <a:ext cx="10211040" cy="751320"/>
          </a:xfrm>
          <a:custGeom>
            <a:avLst/>
            <a:gdLst/>
            <a:ahLst/>
            <a:cxnLst/>
            <a:rect l="0" t="0" r="r" b="b"/>
            <a:pathLst>
              <a:path w="28364" h="2087">
                <a:moveTo>
                  <a:pt x="0" y="1906"/>
                </a:moveTo>
                <a:lnTo>
                  <a:pt x="0" y="181"/>
                </a:lnTo>
                <a:cubicBezTo>
                  <a:pt x="0" y="169"/>
                  <a:pt x="2" y="157"/>
                  <a:pt x="4" y="146"/>
                </a:cubicBezTo>
                <a:cubicBezTo>
                  <a:pt x="7" y="134"/>
                  <a:pt x="11" y="123"/>
                  <a:pt x="16" y="112"/>
                </a:cubicBezTo>
                <a:cubicBezTo>
                  <a:pt x="22" y="101"/>
                  <a:pt x="28" y="90"/>
                  <a:pt x="36" y="80"/>
                </a:cubicBezTo>
                <a:cubicBezTo>
                  <a:pt x="44" y="70"/>
                  <a:pt x="52" y="61"/>
                  <a:pt x="62" y="53"/>
                </a:cubicBezTo>
                <a:cubicBezTo>
                  <a:pt x="72" y="44"/>
                  <a:pt x="83" y="37"/>
                  <a:pt x="94" y="30"/>
                </a:cubicBezTo>
                <a:cubicBezTo>
                  <a:pt x="106" y="24"/>
                  <a:pt x="118" y="18"/>
                  <a:pt x="131" y="14"/>
                </a:cubicBezTo>
                <a:cubicBezTo>
                  <a:pt x="144" y="9"/>
                  <a:pt x="157" y="6"/>
                  <a:pt x="171" y="3"/>
                </a:cubicBezTo>
                <a:cubicBezTo>
                  <a:pt x="184" y="1"/>
                  <a:pt x="198" y="0"/>
                  <a:pt x="212" y="0"/>
                </a:cubicBezTo>
                <a:lnTo>
                  <a:pt x="28153" y="0"/>
                </a:lnTo>
                <a:cubicBezTo>
                  <a:pt x="28167" y="0"/>
                  <a:pt x="28180" y="1"/>
                  <a:pt x="28194" y="3"/>
                </a:cubicBezTo>
                <a:cubicBezTo>
                  <a:pt x="28208" y="6"/>
                  <a:pt x="28221" y="9"/>
                  <a:pt x="28234" y="14"/>
                </a:cubicBezTo>
                <a:cubicBezTo>
                  <a:pt x="28247" y="18"/>
                  <a:pt x="28259" y="24"/>
                  <a:pt x="28270" y="30"/>
                </a:cubicBezTo>
                <a:cubicBezTo>
                  <a:pt x="28282" y="37"/>
                  <a:pt x="28293" y="44"/>
                  <a:pt x="28302" y="53"/>
                </a:cubicBezTo>
                <a:cubicBezTo>
                  <a:pt x="28312" y="61"/>
                  <a:pt x="28321" y="70"/>
                  <a:pt x="28329" y="80"/>
                </a:cubicBezTo>
                <a:cubicBezTo>
                  <a:pt x="28337" y="90"/>
                  <a:pt x="28343" y="101"/>
                  <a:pt x="28348" y="112"/>
                </a:cubicBezTo>
                <a:cubicBezTo>
                  <a:pt x="28354" y="123"/>
                  <a:pt x="28358" y="134"/>
                  <a:pt x="28360" y="146"/>
                </a:cubicBezTo>
                <a:cubicBezTo>
                  <a:pt x="28363" y="157"/>
                  <a:pt x="28364" y="169"/>
                  <a:pt x="28364" y="181"/>
                </a:cubicBezTo>
                <a:lnTo>
                  <a:pt x="28364" y="1906"/>
                </a:lnTo>
                <a:cubicBezTo>
                  <a:pt x="28364" y="1918"/>
                  <a:pt x="28363" y="1929"/>
                  <a:pt x="28360" y="1941"/>
                </a:cubicBezTo>
                <a:cubicBezTo>
                  <a:pt x="28358" y="1953"/>
                  <a:pt x="28354" y="1964"/>
                  <a:pt x="28348" y="1975"/>
                </a:cubicBezTo>
                <a:cubicBezTo>
                  <a:pt x="28343" y="1986"/>
                  <a:pt x="28337" y="1997"/>
                  <a:pt x="28329" y="2007"/>
                </a:cubicBezTo>
                <a:cubicBezTo>
                  <a:pt x="28321" y="2016"/>
                  <a:pt x="28312" y="2026"/>
                  <a:pt x="28302" y="2034"/>
                </a:cubicBezTo>
                <a:cubicBezTo>
                  <a:pt x="28293" y="2042"/>
                  <a:pt x="28282" y="2050"/>
                  <a:pt x="28270" y="2057"/>
                </a:cubicBezTo>
                <a:cubicBezTo>
                  <a:pt x="28259" y="2063"/>
                  <a:pt x="28247" y="2069"/>
                  <a:pt x="28234" y="2073"/>
                </a:cubicBezTo>
                <a:cubicBezTo>
                  <a:pt x="28221" y="2078"/>
                  <a:pt x="28208" y="2081"/>
                  <a:pt x="28194" y="2084"/>
                </a:cubicBezTo>
                <a:cubicBezTo>
                  <a:pt x="28180" y="2086"/>
                  <a:pt x="28167" y="2087"/>
                  <a:pt x="28153" y="2087"/>
                </a:cubicBezTo>
                <a:lnTo>
                  <a:pt x="212" y="2087"/>
                </a:lnTo>
                <a:cubicBezTo>
                  <a:pt x="198" y="2087"/>
                  <a:pt x="184" y="2086"/>
                  <a:pt x="171" y="2084"/>
                </a:cubicBezTo>
                <a:cubicBezTo>
                  <a:pt x="157" y="2081"/>
                  <a:pt x="144" y="2078"/>
                  <a:pt x="131" y="2073"/>
                </a:cubicBezTo>
                <a:cubicBezTo>
                  <a:pt x="118" y="2069"/>
                  <a:pt x="106" y="2063"/>
                  <a:pt x="94" y="2057"/>
                </a:cubicBezTo>
                <a:cubicBezTo>
                  <a:pt x="83" y="2050"/>
                  <a:pt x="72" y="2042"/>
                  <a:pt x="62" y="2034"/>
                </a:cubicBezTo>
                <a:cubicBezTo>
                  <a:pt x="52" y="2026"/>
                  <a:pt x="44" y="2016"/>
                  <a:pt x="36" y="2007"/>
                </a:cubicBezTo>
                <a:cubicBezTo>
                  <a:pt x="28" y="1997"/>
                  <a:pt x="22" y="1986"/>
                  <a:pt x="16" y="1975"/>
                </a:cubicBezTo>
                <a:cubicBezTo>
                  <a:pt x="11" y="1964"/>
                  <a:pt x="7" y="1953"/>
                  <a:pt x="4" y="1941"/>
                </a:cubicBezTo>
                <a:cubicBezTo>
                  <a:pt x="2" y="1929"/>
                  <a:pt x="0" y="1918"/>
                  <a:pt x="0" y="1906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871560" y="3902040"/>
            <a:ext cx="171000" cy="16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</a:rPr>
              <a:t>4</a:t>
            </a:r>
            <a:endParaRPr kumimoji="0" lang="en-US" sz="11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1371600" y="4903200"/>
            <a:ext cx="50544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10" b="0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NotoSansCJKsc"/>
                <a:ea typeface="NotoSansCJKsc"/>
              </a:rPr>
              <a:t>上线优化</a:t>
            </a:r>
            <a:endParaRPr kumimoji="0" lang="en-US" sz="141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371600" y="5162400"/>
            <a:ext cx="143460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50" b="0" i="0" u="none" strike="noStrike" kern="1200" cap="none" spc="0" normalizeH="0" baseline="0" noProof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NotoSansCJKsc"/>
                <a:ea typeface="NotoSansCJKsc"/>
              </a:rPr>
              <a:t>模型部署、监控维护、持续迭代</a:t>
            </a:r>
            <a:endParaRPr kumimoji="0" lang="en-US" sz="11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pic>
        <p:nvPicPr>
          <p:cNvPr id="228" name="图片 227"/>
          <p:cNvPicPr/>
          <p:nvPr/>
        </p:nvPicPr>
        <p:blipFill>
          <a:blip r:embed="rId3"/>
          <a:stretch/>
        </p:blipFill>
        <p:spPr>
          <a:xfrm>
            <a:off x="762120" y="4743360"/>
            <a:ext cx="304560" cy="261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9" name="任意多边形: 形状 228"/>
          <p:cNvSpPr/>
          <p:nvPr/>
        </p:nvSpPr>
        <p:spPr>
          <a:xfrm>
            <a:off x="1218960" y="5625000"/>
            <a:ext cx="10211040" cy="751320"/>
          </a:xfrm>
          <a:custGeom>
            <a:avLst/>
            <a:gdLst/>
            <a:ahLst/>
            <a:cxnLst/>
            <a:rect l="0" t="0" r="r" b="b"/>
            <a:pathLst>
              <a:path w="28364" h="2087">
                <a:moveTo>
                  <a:pt x="0" y="1906"/>
                </a:moveTo>
                <a:lnTo>
                  <a:pt x="0" y="182"/>
                </a:lnTo>
                <a:cubicBezTo>
                  <a:pt x="0" y="171"/>
                  <a:pt x="2" y="159"/>
                  <a:pt x="4" y="147"/>
                </a:cubicBezTo>
                <a:cubicBezTo>
                  <a:pt x="7" y="135"/>
                  <a:pt x="11" y="124"/>
                  <a:pt x="16" y="113"/>
                </a:cubicBezTo>
                <a:cubicBezTo>
                  <a:pt x="22" y="102"/>
                  <a:pt x="28" y="92"/>
                  <a:pt x="36" y="82"/>
                </a:cubicBezTo>
                <a:cubicBezTo>
                  <a:pt x="44" y="72"/>
                  <a:pt x="52" y="63"/>
                  <a:pt x="62" y="54"/>
                </a:cubicBezTo>
                <a:cubicBezTo>
                  <a:pt x="72" y="46"/>
                  <a:pt x="83" y="38"/>
                  <a:pt x="94" y="32"/>
                </a:cubicBezTo>
                <a:cubicBezTo>
                  <a:pt x="106" y="25"/>
                  <a:pt x="118" y="18"/>
                  <a:pt x="131" y="14"/>
                </a:cubicBezTo>
                <a:cubicBezTo>
                  <a:pt x="144" y="9"/>
                  <a:pt x="157" y="6"/>
                  <a:pt x="171" y="4"/>
                </a:cubicBezTo>
                <a:cubicBezTo>
                  <a:pt x="184" y="1"/>
                  <a:pt x="198" y="0"/>
                  <a:pt x="212" y="0"/>
                </a:cubicBezTo>
                <a:lnTo>
                  <a:pt x="28153" y="0"/>
                </a:lnTo>
                <a:cubicBezTo>
                  <a:pt x="28167" y="0"/>
                  <a:pt x="28180" y="1"/>
                  <a:pt x="28194" y="4"/>
                </a:cubicBezTo>
                <a:cubicBezTo>
                  <a:pt x="28208" y="6"/>
                  <a:pt x="28221" y="9"/>
                  <a:pt x="28234" y="14"/>
                </a:cubicBezTo>
                <a:cubicBezTo>
                  <a:pt x="28247" y="18"/>
                  <a:pt x="28259" y="25"/>
                  <a:pt x="28270" y="32"/>
                </a:cubicBezTo>
                <a:cubicBezTo>
                  <a:pt x="28282" y="38"/>
                  <a:pt x="28293" y="46"/>
                  <a:pt x="28302" y="54"/>
                </a:cubicBezTo>
                <a:cubicBezTo>
                  <a:pt x="28312" y="63"/>
                  <a:pt x="28321" y="72"/>
                  <a:pt x="28329" y="82"/>
                </a:cubicBezTo>
                <a:cubicBezTo>
                  <a:pt x="28337" y="92"/>
                  <a:pt x="28343" y="102"/>
                  <a:pt x="28348" y="113"/>
                </a:cubicBezTo>
                <a:cubicBezTo>
                  <a:pt x="28354" y="124"/>
                  <a:pt x="28358" y="135"/>
                  <a:pt x="28360" y="147"/>
                </a:cubicBezTo>
                <a:cubicBezTo>
                  <a:pt x="28363" y="159"/>
                  <a:pt x="28364" y="171"/>
                  <a:pt x="28364" y="182"/>
                </a:cubicBezTo>
                <a:lnTo>
                  <a:pt x="28364" y="1906"/>
                </a:lnTo>
                <a:cubicBezTo>
                  <a:pt x="28364" y="1918"/>
                  <a:pt x="28363" y="1930"/>
                  <a:pt x="28360" y="1941"/>
                </a:cubicBezTo>
                <a:cubicBezTo>
                  <a:pt x="28358" y="1953"/>
                  <a:pt x="28354" y="1964"/>
                  <a:pt x="28348" y="1975"/>
                </a:cubicBezTo>
                <a:cubicBezTo>
                  <a:pt x="28343" y="1986"/>
                  <a:pt x="28337" y="1997"/>
                  <a:pt x="28329" y="2007"/>
                </a:cubicBezTo>
                <a:cubicBezTo>
                  <a:pt x="28321" y="2017"/>
                  <a:pt x="28312" y="2026"/>
                  <a:pt x="28302" y="2034"/>
                </a:cubicBezTo>
                <a:cubicBezTo>
                  <a:pt x="28293" y="2043"/>
                  <a:pt x="28282" y="2050"/>
                  <a:pt x="28270" y="2057"/>
                </a:cubicBezTo>
                <a:cubicBezTo>
                  <a:pt x="28259" y="2064"/>
                  <a:pt x="28247" y="2069"/>
                  <a:pt x="28234" y="2074"/>
                </a:cubicBezTo>
                <a:cubicBezTo>
                  <a:pt x="28221" y="2078"/>
                  <a:pt x="28208" y="2082"/>
                  <a:pt x="28194" y="2084"/>
                </a:cubicBezTo>
                <a:cubicBezTo>
                  <a:pt x="28180" y="2086"/>
                  <a:pt x="28167" y="2087"/>
                  <a:pt x="28153" y="2087"/>
                </a:cubicBezTo>
                <a:lnTo>
                  <a:pt x="212" y="2087"/>
                </a:lnTo>
                <a:cubicBezTo>
                  <a:pt x="198" y="2087"/>
                  <a:pt x="184" y="2086"/>
                  <a:pt x="171" y="2084"/>
                </a:cubicBezTo>
                <a:cubicBezTo>
                  <a:pt x="157" y="2082"/>
                  <a:pt x="144" y="2078"/>
                  <a:pt x="131" y="2074"/>
                </a:cubicBezTo>
                <a:cubicBezTo>
                  <a:pt x="118" y="2069"/>
                  <a:pt x="106" y="2064"/>
                  <a:pt x="94" y="2057"/>
                </a:cubicBezTo>
                <a:cubicBezTo>
                  <a:pt x="83" y="2050"/>
                  <a:pt x="72" y="2043"/>
                  <a:pt x="62" y="2034"/>
                </a:cubicBezTo>
                <a:cubicBezTo>
                  <a:pt x="52" y="2026"/>
                  <a:pt x="44" y="2017"/>
                  <a:pt x="36" y="2007"/>
                </a:cubicBezTo>
                <a:cubicBezTo>
                  <a:pt x="28" y="1997"/>
                  <a:pt x="22" y="1986"/>
                  <a:pt x="16" y="1975"/>
                </a:cubicBezTo>
                <a:cubicBezTo>
                  <a:pt x="11" y="1964"/>
                  <a:pt x="7" y="1953"/>
                  <a:pt x="4" y="1941"/>
                </a:cubicBezTo>
                <a:cubicBezTo>
                  <a:pt x="2" y="1930"/>
                  <a:pt x="0" y="1918"/>
                  <a:pt x="0" y="1906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871560" y="4784040"/>
            <a:ext cx="171000" cy="16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</a:rPr>
              <a:t>5</a:t>
            </a:r>
            <a:endParaRPr kumimoji="0" lang="en-US" sz="11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1371600" y="5785200"/>
            <a:ext cx="505440" cy="210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10" b="0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NotoSansCJKsc"/>
                <a:ea typeface="NotoSansCJKsc"/>
              </a:rPr>
              <a:t>学术辅助</a:t>
            </a:r>
            <a:endParaRPr kumimoji="0" lang="en-US" sz="141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1371600" y="6044040"/>
            <a:ext cx="163944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50" b="0" i="0" u="none" strike="noStrike" kern="1200" cap="none" spc="0" normalizeH="0" baseline="0" noProof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NotoSansCJKsc"/>
                <a:ea typeface="NotoSansCJKsc"/>
              </a:rPr>
              <a:t>论⽂研读、专利申请、算法竞赛参与</a:t>
            </a:r>
            <a:endParaRPr kumimoji="0" lang="en-US" sz="11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pic>
        <p:nvPicPr>
          <p:cNvPr id="233" name="图片 232"/>
          <p:cNvPicPr/>
          <p:nvPr/>
        </p:nvPicPr>
        <p:blipFill>
          <a:blip r:embed="rId3"/>
          <a:stretch/>
        </p:blipFill>
        <p:spPr>
          <a:xfrm>
            <a:off x="762120" y="5625360"/>
            <a:ext cx="304560" cy="261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4" name="文本框 233"/>
          <p:cNvSpPr txBox="1"/>
          <p:nvPr/>
        </p:nvSpPr>
        <p:spPr>
          <a:xfrm>
            <a:off x="871560" y="5665680"/>
            <a:ext cx="171000" cy="16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</a:rPr>
              <a:t>6</a:t>
            </a:r>
            <a:endParaRPr kumimoji="0" lang="en-US" sz="11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463EE2-80D3-A0CE-795B-8D75F99DA979}"/>
              </a:ext>
            </a:extLst>
          </p:cNvPr>
          <p:cNvSpPr txBox="1"/>
          <p:nvPr/>
        </p:nvSpPr>
        <p:spPr>
          <a:xfrm>
            <a:off x="10891974" y="254943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B25D5-C35C-FFAC-E320-D8CE236A9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3C68942F-A211-7DB9-3865-467E2CEEEEAB}"/>
              </a:ext>
            </a:extLst>
          </p:cNvPr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5F7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4DE92BF0-0AB1-EC80-9D2B-9710CEAFD229}"/>
              </a:ext>
            </a:extLst>
          </p:cNvPr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9730D810-C7D9-6C37-479C-F3BEED6F9CC3}"/>
              </a:ext>
            </a:extLst>
          </p:cNvPr>
          <p:cNvSpPr/>
          <p:nvPr/>
        </p:nvSpPr>
        <p:spPr>
          <a:xfrm>
            <a:off x="0" y="0"/>
            <a:ext cx="12192120" cy="762120"/>
          </a:xfrm>
          <a:custGeom>
            <a:avLst/>
            <a:gdLst/>
            <a:ahLst/>
            <a:cxnLst/>
            <a:rect l="0" t="0" r="r" b="b"/>
            <a:pathLst>
              <a:path w="33867" h="2117">
                <a:moveTo>
                  <a:pt x="0" y="0"/>
                </a:moveTo>
                <a:lnTo>
                  <a:pt x="33867" y="0"/>
                </a:lnTo>
                <a:lnTo>
                  <a:pt x="33867" y="2117"/>
                </a:lnTo>
                <a:lnTo>
                  <a:pt x="0" y="2117"/>
                </a:lnTo>
                <a:lnTo>
                  <a:pt x="0" y="0"/>
                </a:lnTo>
                <a:close/>
              </a:path>
            </a:pathLst>
          </a:custGeom>
          <a:solidFill>
            <a:srgbClr val="0D47A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DE5902A-6B2D-A549-48A8-8F0B1737310B}"/>
              </a:ext>
            </a:extLst>
          </p:cNvPr>
          <p:cNvSpPr txBox="1"/>
          <p:nvPr/>
        </p:nvSpPr>
        <p:spPr>
          <a:xfrm>
            <a:off x="571320" y="234360"/>
            <a:ext cx="2087110" cy="3570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3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SansCJKsc"/>
              </a:rPr>
              <a:t>发展前景与趋势</a:t>
            </a:r>
            <a:endParaRPr kumimoji="0" lang="en-US" sz="232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D220C5-40DE-D87F-5495-51BDDD8E2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20" y="917119"/>
            <a:ext cx="10640704" cy="539498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2AD01FD-1890-0187-CEC3-1DA95954E0F8}"/>
              </a:ext>
            </a:extLst>
          </p:cNvPr>
          <p:cNvSpPr txBox="1"/>
          <p:nvPr/>
        </p:nvSpPr>
        <p:spPr>
          <a:xfrm>
            <a:off x="11000831" y="104061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47513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任意多边形: 形状 273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75" name="任意多边形: 形状 274"/>
          <p:cNvSpPr/>
          <p:nvPr/>
        </p:nvSpPr>
        <p:spPr>
          <a:xfrm>
            <a:off x="152280" y="100800"/>
            <a:ext cx="11887560" cy="6757200"/>
          </a:xfrm>
          <a:custGeom>
            <a:avLst/>
            <a:gdLst/>
            <a:ahLst/>
            <a:cxnLst/>
            <a:rect l="0" t="0" r="r" b="b"/>
            <a:pathLst>
              <a:path w="33021" h="18770">
                <a:moveTo>
                  <a:pt x="0" y="0"/>
                </a:moveTo>
                <a:lnTo>
                  <a:pt x="33021" y="0"/>
                </a:lnTo>
                <a:lnTo>
                  <a:pt x="33021" y="18770"/>
                </a:lnTo>
                <a:lnTo>
                  <a:pt x="0" y="187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76" name="任意多边形: 形状 275"/>
          <p:cNvSpPr/>
          <p:nvPr/>
        </p:nvSpPr>
        <p:spPr>
          <a:xfrm>
            <a:off x="152280" y="100800"/>
            <a:ext cx="11887560" cy="639000"/>
          </a:xfrm>
          <a:custGeom>
            <a:avLst/>
            <a:gdLst/>
            <a:ahLst/>
            <a:cxnLst/>
            <a:rect l="0" t="0" r="r" b="b"/>
            <a:pathLst>
              <a:path w="33021" h="1775">
                <a:moveTo>
                  <a:pt x="0" y="0"/>
                </a:moveTo>
                <a:lnTo>
                  <a:pt x="33021" y="0"/>
                </a:lnTo>
                <a:lnTo>
                  <a:pt x="33021" y="1775"/>
                </a:lnTo>
                <a:lnTo>
                  <a:pt x="0" y="1775"/>
                </a:lnTo>
                <a:lnTo>
                  <a:pt x="0" y="0"/>
                </a:lnTo>
                <a:close/>
              </a:path>
            </a:pathLst>
          </a:custGeom>
          <a:solidFill>
            <a:srgbClr val="2630A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77" name="任意多边形: 形状 276"/>
          <p:cNvSpPr/>
          <p:nvPr/>
        </p:nvSpPr>
        <p:spPr>
          <a:xfrm>
            <a:off x="152280" y="739440"/>
            <a:ext cx="11887560" cy="5947920"/>
          </a:xfrm>
          <a:custGeom>
            <a:avLst/>
            <a:gdLst/>
            <a:ahLst/>
            <a:cxnLst/>
            <a:rect l="0" t="0" r="r" b="b"/>
            <a:pathLst>
              <a:path w="33021" h="16522">
                <a:moveTo>
                  <a:pt x="0" y="0"/>
                </a:moveTo>
                <a:lnTo>
                  <a:pt x="33021" y="0"/>
                </a:lnTo>
                <a:lnTo>
                  <a:pt x="33021" y="16522"/>
                </a:lnTo>
                <a:lnTo>
                  <a:pt x="0" y="16522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78" name="任意多边形: 形状 277"/>
          <p:cNvSpPr/>
          <p:nvPr/>
        </p:nvSpPr>
        <p:spPr>
          <a:xfrm>
            <a:off x="2457360" y="954360"/>
            <a:ext cx="7277400" cy="3931920"/>
          </a:xfrm>
          <a:custGeom>
            <a:avLst/>
            <a:gdLst/>
            <a:ahLst/>
            <a:cxnLst/>
            <a:rect l="0" t="0" r="r" b="b"/>
            <a:pathLst>
              <a:path w="20215" h="10922" fill="none">
                <a:moveTo>
                  <a:pt x="0" y="10816"/>
                </a:moveTo>
                <a:lnTo>
                  <a:pt x="0" y="105"/>
                </a:lnTo>
                <a:cubicBezTo>
                  <a:pt x="0" y="91"/>
                  <a:pt x="4" y="78"/>
                  <a:pt x="12" y="65"/>
                </a:cubicBezTo>
                <a:cubicBezTo>
                  <a:pt x="20" y="52"/>
                  <a:pt x="31" y="40"/>
                  <a:pt x="46" y="31"/>
                </a:cubicBezTo>
                <a:cubicBezTo>
                  <a:pt x="61" y="21"/>
                  <a:pt x="78" y="13"/>
                  <a:pt x="98" y="8"/>
                </a:cubicBezTo>
                <a:cubicBezTo>
                  <a:pt x="117" y="2"/>
                  <a:pt x="137" y="0"/>
                  <a:pt x="158" y="0"/>
                </a:cubicBezTo>
                <a:lnTo>
                  <a:pt x="20056" y="0"/>
                </a:lnTo>
                <a:cubicBezTo>
                  <a:pt x="20077" y="0"/>
                  <a:pt x="20097" y="2"/>
                  <a:pt x="20117" y="8"/>
                </a:cubicBezTo>
                <a:cubicBezTo>
                  <a:pt x="20136" y="13"/>
                  <a:pt x="20154" y="21"/>
                  <a:pt x="20168" y="31"/>
                </a:cubicBezTo>
                <a:cubicBezTo>
                  <a:pt x="20183" y="40"/>
                  <a:pt x="20195" y="52"/>
                  <a:pt x="20203" y="65"/>
                </a:cubicBezTo>
                <a:cubicBezTo>
                  <a:pt x="20211" y="78"/>
                  <a:pt x="20215" y="91"/>
                  <a:pt x="20215" y="105"/>
                </a:cubicBezTo>
                <a:lnTo>
                  <a:pt x="20215" y="10816"/>
                </a:lnTo>
                <a:cubicBezTo>
                  <a:pt x="20215" y="10830"/>
                  <a:pt x="20211" y="10844"/>
                  <a:pt x="20203" y="10856"/>
                </a:cubicBezTo>
                <a:cubicBezTo>
                  <a:pt x="20195" y="10869"/>
                  <a:pt x="20183" y="10881"/>
                  <a:pt x="20168" y="10891"/>
                </a:cubicBezTo>
                <a:cubicBezTo>
                  <a:pt x="20154" y="10901"/>
                  <a:pt x="20136" y="10908"/>
                  <a:pt x="20117" y="10914"/>
                </a:cubicBezTo>
                <a:cubicBezTo>
                  <a:pt x="20097" y="10919"/>
                  <a:pt x="20077" y="10922"/>
                  <a:pt x="20056" y="10922"/>
                </a:cubicBezTo>
                <a:lnTo>
                  <a:pt x="158" y="10922"/>
                </a:lnTo>
                <a:cubicBezTo>
                  <a:pt x="137" y="10922"/>
                  <a:pt x="117" y="10919"/>
                  <a:pt x="98" y="10914"/>
                </a:cubicBezTo>
                <a:cubicBezTo>
                  <a:pt x="78" y="10908"/>
                  <a:pt x="61" y="10901"/>
                  <a:pt x="46" y="10891"/>
                </a:cubicBezTo>
                <a:cubicBezTo>
                  <a:pt x="31" y="10881"/>
                  <a:pt x="20" y="10869"/>
                  <a:pt x="12" y="10856"/>
                </a:cubicBezTo>
                <a:cubicBezTo>
                  <a:pt x="4" y="10844"/>
                  <a:pt x="0" y="10830"/>
                  <a:pt x="0" y="10816"/>
                </a:cubicBezTo>
              </a:path>
            </a:pathLst>
          </a:custGeom>
          <a:ln w="31680">
            <a:solidFill>
              <a:srgbClr val="FFFFFF"/>
            </a:solidFill>
            <a:miter/>
          </a:ln>
        </p:spPr>
        <p:txBody>
          <a:bodyPr lIns="15840" tIns="15840" rIns="15840" bIns="1584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pic>
        <p:nvPicPr>
          <p:cNvPr id="279" name="图片 278"/>
          <p:cNvPicPr/>
          <p:nvPr/>
        </p:nvPicPr>
        <p:blipFill>
          <a:blip r:embed="rId2"/>
          <a:stretch/>
        </p:blipFill>
        <p:spPr>
          <a:xfrm>
            <a:off x="1170263" y="781941"/>
            <a:ext cx="9609589" cy="4882942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1" name="文本框 280"/>
          <p:cNvSpPr txBox="1"/>
          <p:nvPr/>
        </p:nvSpPr>
        <p:spPr>
          <a:xfrm>
            <a:off x="609480" y="259200"/>
            <a:ext cx="1443960" cy="309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9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SansCJKsc"/>
                <a:ea typeface="NotoSansCJKsc"/>
              </a:rPr>
              <a:t>核⼼能⼒要求</a:t>
            </a:r>
            <a:endParaRPr kumimoji="0" lang="en-US" sz="209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pic>
        <p:nvPicPr>
          <p:cNvPr id="292" name="图片 291"/>
          <p:cNvPicPr/>
          <p:nvPr/>
        </p:nvPicPr>
        <p:blipFill>
          <a:blip r:embed="rId3"/>
          <a:stretch/>
        </p:blipFill>
        <p:spPr>
          <a:xfrm>
            <a:off x="676872" y="5653224"/>
            <a:ext cx="5055446" cy="1198577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4" name="文本框 293"/>
          <p:cNvSpPr txBox="1"/>
          <p:nvPr/>
        </p:nvSpPr>
        <p:spPr>
          <a:xfrm>
            <a:off x="842275" y="5695482"/>
            <a:ext cx="640800" cy="206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0" b="0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NotoSansCJKsc"/>
                <a:ea typeface="NotoSansCJKsc"/>
              </a:rPr>
              <a:t>技术技能</a:t>
            </a:r>
            <a:endParaRPr kumimoji="0" lang="en-US" sz="139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95" name="文本框 294"/>
          <p:cNvSpPr txBox="1"/>
          <p:nvPr/>
        </p:nvSpPr>
        <p:spPr>
          <a:xfrm>
            <a:off x="842275" y="6055482"/>
            <a:ext cx="49694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Times New Roman"/>
                <a:ea typeface="Times New Roman"/>
              </a:rPr>
              <a:t>•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96" name="文本框 295"/>
          <p:cNvSpPr txBox="1"/>
          <p:nvPr/>
        </p:nvSpPr>
        <p:spPr>
          <a:xfrm>
            <a:off x="978715" y="6051162"/>
            <a:ext cx="705321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编程基础：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97" name="文本框 296"/>
          <p:cNvSpPr txBox="1"/>
          <p:nvPr/>
        </p:nvSpPr>
        <p:spPr>
          <a:xfrm>
            <a:off x="1835875" y="6055482"/>
            <a:ext cx="692497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Times New Roman"/>
                <a:ea typeface="Times New Roman"/>
              </a:rPr>
              <a:t>Python/C++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98" name="文本框 297"/>
          <p:cNvSpPr txBox="1"/>
          <p:nvPr/>
        </p:nvSpPr>
        <p:spPr>
          <a:xfrm>
            <a:off x="2677195" y="6051162"/>
            <a:ext cx="1128514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、数据结构与算法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299" name="文本框 298"/>
          <p:cNvSpPr txBox="1"/>
          <p:nvPr/>
        </p:nvSpPr>
        <p:spPr>
          <a:xfrm>
            <a:off x="842275" y="6302082"/>
            <a:ext cx="49694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Times New Roman"/>
                <a:ea typeface="Times New Roman"/>
              </a:rPr>
              <a:t>•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300" name="文本框 299"/>
          <p:cNvSpPr txBox="1"/>
          <p:nvPr/>
        </p:nvSpPr>
        <p:spPr>
          <a:xfrm>
            <a:off x="978715" y="6297762"/>
            <a:ext cx="2680221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算法能⼒：机器学习、深度学习、强化学习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301" name="文本框 300"/>
          <p:cNvSpPr txBox="1"/>
          <p:nvPr/>
        </p:nvSpPr>
        <p:spPr>
          <a:xfrm>
            <a:off x="842275" y="6548682"/>
            <a:ext cx="49694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Times New Roman"/>
                <a:ea typeface="Times New Roman"/>
              </a:rPr>
              <a:t>•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302" name="文本框 301"/>
          <p:cNvSpPr txBox="1"/>
          <p:nvPr/>
        </p:nvSpPr>
        <p:spPr>
          <a:xfrm>
            <a:off x="978715" y="6544362"/>
            <a:ext cx="705321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⼯具框架：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303" name="文本框 302"/>
          <p:cNvSpPr txBox="1"/>
          <p:nvPr/>
        </p:nvSpPr>
        <p:spPr>
          <a:xfrm>
            <a:off x="1835875" y="6548682"/>
            <a:ext cx="1205458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Times New Roman"/>
                <a:ea typeface="Times New Roman"/>
              </a:rPr>
              <a:t>TensorFlow/PyTorch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304" name="文本框 303"/>
          <p:cNvSpPr txBox="1"/>
          <p:nvPr/>
        </p:nvSpPr>
        <p:spPr>
          <a:xfrm>
            <a:off x="3278755" y="6544362"/>
            <a:ext cx="141064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、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305" name="文本框 304"/>
          <p:cNvSpPr txBox="1"/>
          <p:nvPr/>
        </p:nvSpPr>
        <p:spPr>
          <a:xfrm>
            <a:off x="3450115" y="6548682"/>
            <a:ext cx="328616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Times New Roman"/>
                <a:ea typeface="Times New Roman"/>
              </a:rPr>
              <a:t>Spark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306" name="文本框 305"/>
          <p:cNvSpPr txBox="1"/>
          <p:nvPr/>
        </p:nvSpPr>
        <p:spPr>
          <a:xfrm>
            <a:off x="3850075" y="6544362"/>
            <a:ext cx="141064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、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pic>
        <p:nvPicPr>
          <p:cNvPr id="307" name="图片 306"/>
          <p:cNvPicPr/>
          <p:nvPr/>
        </p:nvPicPr>
        <p:blipFill>
          <a:blip r:embed="rId3"/>
          <a:stretch/>
        </p:blipFill>
        <p:spPr>
          <a:xfrm>
            <a:off x="6252715" y="5653224"/>
            <a:ext cx="4852619" cy="1198578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8" name="文本框 307"/>
          <p:cNvSpPr txBox="1"/>
          <p:nvPr/>
        </p:nvSpPr>
        <p:spPr>
          <a:xfrm>
            <a:off x="4021795" y="6548682"/>
            <a:ext cx="415178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Times New Roman"/>
                <a:ea typeface="Times New Roman"/>
              </a:rPr>
              <a:t>Docker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309" name="文本框 308"/>
          <p:cNvSpPr txBox="1"/>
          <p:nvPr/>
        </p:nvSpPr>
        <p:spPr>
          <a:xfrm>
            <a:off x="6481315" y="5695482"/>
            <a:ext cx="480960" cy="206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0" b="0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NotoSansCJKsc"/>
                <a:ea typeface="NotoSansCJKsc"/>
              </a:rPr>
              <a:t>软技能</a:t>
            </a:r>
            <a:endParaRPr kumimoji="0" lang="en-US" sz="139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310" name="文本框 309"/>
          <p:cNvSpPr txBox="1"/>
          <p:nvPr/>
        </p:nvSpPr>
        <p:spPr>
          <a:xfrm>
            <a:off x="6481315" y="6055482"/>
            <a:ext cx="49694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Times New Roman"/>
                <a:ea typeface="Times New Roman"/>
              </a:rPr>
              <a:t>•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311" name="文本框 310"/>
          <p:cNvSpPr txBox="1"/>
          <p:nvPr/>
        </p:nvSpPr>
        <p:spPr>
          <a:xfrm>
            <a:off x="6617395" y="6051162"/>
            <a:ext cx="1269578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需求分析与沟通能⼒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312" name="文本框 311"/>
          <p:cNvSpPr txBox="1"/>
          <p:nvPr/>
        </p:nvSpPr>
        <p:spPr>
          <a:xfrm>
            <a:off x="6481315" y="6302082"/>
            <a:ext cx="49694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Times New Roman"/>
                <a:ea typeface="Times New Roman"/>
              </a:rPr>
              <a:t>•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313" name="文本框 312"/>
          <p:cNvSpPr txBox="1"/>
          <p:nvPr/>
        </p:nvSpPr>
        <p:spPr>
          <a:xfrm>
            <a:off x="6617395" y="6297762"/>
            <a:ext cx="1269578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项⽬管理与团队协作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314" name="文本框 313"/>
          <p:cNvSpPr txBox="1"/>
          <p:nvPr/>
        </p:nvSpPr>
        <p:spPr>
          <a:xfrm>
            <a:off x="6481315" y="6548682"/>
            <a:ext cx="49694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2630A5"/>
                </a:solidFill>
                <a:effectLst/>
                <a:uLnTx/>
                <a:uFillTx/>
                <a:latin typeface="Times New Roman"/>
                <a:ea typeface="Times New Roman"/>
              </a:rPr>
              <a:t>•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315" name="文本框 314"/>
          <p:cNvSpPr txBox="1"/>
          <p:nvPr/>
        </p:nvSpPr>
        <p:spPr>
          <a:xfrm>
            <a:off x="6617395" y="6544362"/>
            <a:ext cx="1551707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NotoSansCJKsc"/>
                <a:ea typeface="NotoSansCJKsc"/>
              </a:rPr>
              <a:t>持续学习与问题解决能⼒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BBE01F-28B9-780C-C92D-8D83C521A8B2}"/>
              </a:ext>
            </a:extLst>
          </p:cNvPr>
          <p:cNvSpPr txBox="1"/>
          <p:nvPr/>
        </p:nvSpPr>
        <p:spPr>
          <a:xfrm>
            <a:off x="10979059" y="143301"/>
            <a:ext cx="923330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b="0" u="none" strike="noStrike" dirty="0">
                <a:solidFill>
                  <a:schemeClr val="bg2"/>
                </a:solidFill>
                <a:effectLst/>
                <a:uFillTx/>
                <a:latin typeface="Times New Roman" panose="02020603050405020304"/>
              </a:rPr>
              <a:t>AI</a:t>
            </a:r>
          </a:p>
          <a:p>
            <a:r>
              <a:rPr lang="zh-CN" altLang="en-US" dirty="0">
                <a:solidFill>
                  <a:schemeClr val="bg2"/>
                </a:solidFill>
                <a:latin typeface="Times New Roman" panose="02020603050405020304"/>
              </a:rPr>
              <a:t>盗版必究</a:t>
            </a:r>
            <a:endParaRPr lang="en-US" b="0" u="none" strike="noStrike" dirty="0">
              <a:solidFill>
                <a:schemeClr val="bg2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4967</Words>
  <Application>Microsoft Office PowerPoint</Application>
  <PresentationFormat>宽屏</PresentationFormat>
  <Paragraphs>1323</Paragraphs>
  <Slides>32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NotoSansCJKsc</vt:lpstr>
      <vt:lpstr>等线</vt:lpstr>
      <vt:lpstr>宋体</vt:lpstr>
      <vt:lpstr>Arial</vt:lpstr>
      <vt:lpstr>Symbol</vt:lpstr>
      <vt:lpstr>Times New Roman</vt:lpstr>
      <vt:lpstr>Wingdings</vt:lpstr>
      <vt:lpstr>Office</vt:lpstr>
      <vt:lpstr>1_Office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t75546</cp:lastModifiedBy>
  <cp:revision>14</cp:revision>
  <dcterms:created xsi:type="dcterms:W3CDTF">2025-07-12T13:18:37Z</dcterms:created>
  <dcterms:modified xsi:type="dcterms:W3CDTF">2025-12-24T13:43:21Z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FEAB368462F34E48AD9ED5CCC3E190AC_13</vt:lpwstr>
  </property>
  <property fmtid="{D5CDD505-2E9C-101B-9397-08002B2CF9AE}" pid="3" name="KSOProductBuildVer">
    <vt:lpwstr>2052-12.1.0.21915</vt:lpwstr>
  </property>
</Properties>
</file>